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20" r:id="rId2"/>
    <p:sldId id="380" r:id="rId3"/>
    <p:sldId id="316" r:id="rId4"/>
    <p:sldId id="317" r:id="rId5"/>
    <p:sldId id="382" r:id="rId6"/>
    <p:sldId id="427" r:id="rId7"/>
    <p:sldId id="421" r:id="rId8"/>
    <p:sldId id="422" r:id="rId9"/>
    <p:sldId id="423" r:id="rId10"/>
    <p:sldId id="383" r:id="rId11"/>
    <p:sldId id="424" r:id="rId12"/>
    <p:sldId id="384" r:id="rId13"/>
    <p:sldId id="386" r:id="rId14"/>
    <p:sldId id="387" r:id="rId15"/>
    <p:sldId id="392" r:id="rId16"/>
    <p:sldId id="388" r:id="rId17"/>
    <p:sldId id="389" r:id="rId18"/>
    <p:sldId id="425" r:id="rId19"/>
    <p:sldId id="426" r:id="rId20"/>
    <p:sldId id="394" r:id="rId21"/>
    <p:sldId id="420" r:id="rId22"/>
    <p:sldId id="390" r:id="rId23"/>
    <p:sldId id="393" r:id="rId24"/>
    <p:sldId id="391" r:id="rId25"/>
    <p:sldId id="417" r:id="rId26"/>
    <p:sldId id="395" r:id="rId27"/>
    <p:sldId id="397" r:id="rId28"/>
    <p:sldId id="396" r:id="rId29"/>
    <p:sldId id="398" r:id="rId30"/>
    <p:sldId id="399" r:id="rId31"/>
    <p:sldId id="400" r:id="rId32"/>
    <p:sldId id="401" r:id="rId33"/>
    <p:sldId id="402" r:id="rId34"/>
    <p:sldId id="403" r:id="rId35"/>
    <p:sldId id="404" r:id="rId36"/>
    <p:sldId id="405" r:id="rId37"/>
    <p:sldId id="406" r:id="rId38"/>
    <p:sldId id="365" r:id="rId39"/>
    <p:sldId id="415" r:id="rId40"/>
    <p:sldId id="413" r:id="rId41"/>
    <p:sldId id="366" r:id="rId42"/>
    <p:sldId id="369" r:id="rId43"/>
    <p:sldId id="407" r:id="rId44"/>
    <p:sldId id="378" r:id="rId45"/>
    <p:sldId id="370" r:id="rId46"/>
    <p:sldId id="418" r:id="rId47"/>
    <p:sldId id="419" r:id="rId48"/>
    <p:sldId id="321" r:id="rId49"/>
  </p:sldIdLst>
  <p:sldSz cx="12195175" cy="6859588"/>
  <p:notesSz cx="6802438" cy="9934575"/>
  <p:defaultTextStyle>
    <a:defPPr>
      <a:defRPr lang="zh-CN"/>
    </a:defPPr>
    <a:lvl1pPr algn="l" rtl="0" fontAlgn="base">
      <a:spcBef>
        <a:spcPct val="0"/>
      </a:spcBef>
      <a:spcAft>
        <a:spcPct val="0"/>
      </a:spcAft>
      <a:defRPr i="1" kern="1200">
        <a:solidFill>
          <a:schemeClr val="tx1"/>
        </a:solidFill>
        <a:latin typeface="Arial" pitchFamily="34" charset="0"/>
        <a:ea typeface="华文细黑" pitchFamily="2" charset="-122"/>
        <a:cs typeface="+mn-cs"/>
      </a:defRPr>
    </a:lvl1pPr>
    <a:lvl2pPr marL="455613" indent="1588" algn="l" rtl="0" fontAlgn="base">
      <a:spcBef>
        <a:spcPct val="0"/>
      </a:spcBef>
      <a:spcAft>
        <a:spcPct val="0"/>
      </a:spcAft>
      <a:defRPr i="1" kern="1200">
        <a:solidFill>
          <a:schemeClr val="tx1"/>
        </a:solidFill>
        <a:latin typeface="Arial" pitchFamily="34" charset="0"/>
        <a:ea typeface="华文细黑" pitchFamily="2" charset="-122"/>
        <a:cs typeface="+mn-cs"/>
      </a:defRPr>
    </a:lvl2pPr>
    <a:lvl3pPr marL="911225" indent="3175" algn="l" rtl="0" fontAlgn="base">
      <a:spcBef>
        <a:spcPct val="0"/>
      </a:spcBef>
      <a:spcAft>
        <a:spcPct val="0"/>
      </a:spcAft>
      <a:defRPr i="1" kern="1200">
        <a:solidFill>
          <a:schemeClr val="tx1"/>
        </a:solidFill>
        <a:latin typeface="Arial" pitchFamily="34" charset="0"/>
        <a:ea typeface="华文细黑" pitchFamily="2" charset="-122"/>
        <a:cs typeface="+mn-cs"/>
      </a:defRPr>
    </a:lvl3pPr>
    <a:lvl4pPr marL="1366838" indent="4763" algn="l" rtl="0" fontAlgn="base">
      <a:spcBef>
        <a:spcPct val="0"/>
      </a:spcBef>
      <a:spcAft>
        <a:spcPct val="0"/>
      </a:spcAft>
      <a:defRPr i="1" kern="1200">
        <a:solidFill>
          <a:schemeClr val="tx1"/>
        </a:solidFill>
        <a:latin typeface="Arial" pitchFamily="34" charset="0"/>
        <a:ea typeface="华文细黑" pitchFamily="2" charset="-122"/>
        <a:cs typeface="+mn-cs"/>
      </a:defRPr>
    </a:lvl4pPr>
    <a:lvl5pPr marL="1822450" indent="6350" algn="l" rtl="0" fontAlgn="base">
      <a:spcBef>
        <a:spcPct val="0"/>
      </a:spcBef>
      <a:spcAft>
        <a:spcPct val="0"/>
      </a:spcAft>
      <a:defRPr i="1" kern="1200">
        <a:solidFill>
          <a:schemeClr val="tx1"/>
        </a:solidFill>
        <a:latin typeface="Arial" pitchFamily="34" charset="0"/>
        <a:ea typeface="华文细黑" pitchFamily="2" charset="-122"/>
        <a:cs typeface="+mn-cs"/>
      </a:defRPr>
    </a:lvl5pPr>
    <a:lvl6pPr marL="2286000" algn="l" defTabSz="914400" rtl="0" eaLnBrk="1" latinLnBrk="0" hangingPunct="1">
      <a:defRPr i="1" kern="1200">
        <a:solidFill>
          <a:schemeClr val="tx1"/>
        </a:solidFill>
        <a:latin typeface="Arial" pitchFamily="34" charset="0"/>
        <a:ea typeface="华文细黑" pitchFamily="2" charset="-122"/>
        <a:cs typeface="+mn-cs"/>
      </a:defRPr>
    </a:lvl6pPr>
    <a:lvl7pPr marL="2743200" algn="l" defTabSz="914400" rtl="0" eaLnBrk="1" latinLnBrk="0" hangingPunct="1">
      <a:defRPr i="1" kern="1200">
        <a:solidFill>
          <a:schemeClr val="tx1"/>
        </a:solidFill>
        <a:latin typeface="Arial" pitchFamily="34" charset="0"/>
        <a:ea typeface="华文细黑" pitchFamily="2" charset="-122"/>
        <a:cs typeface="+mn-cs"/>
      </a:defRPr>
    </a:lvl7pPr>
    <a:lvl8pPr marL="3200400" algn="l" defTabSz="914400" rtl="0" eaLnBrk="1" latinLnBrk="0" hangingPunct="1">
      <a:defRPr i="1" kern="1200">
        <a:solidFill>
          <a:schemeClr val="tx1"/>
        </a:solidFill>
        <a:latin typeface="Arial" pitchFamily="34" charset="0"/>
        <a:ea typeface="华文细黑" pitchFamily="2" charset="-122"/>
        <a:cs typeface="+mn-cs"/>
      </a:defRPr>
    </a:lvl8pPr>
    <a:lvl9pPr marL="3657600" algn="l" defTabSz="914400" rtl="0" eaLnBrk="1" latinLnBrk="0" hangingPunct="1">
      <a:defRPr i="1" kern="1200">
        <a:solidFill>
          <a:schemeClr val="tx1"/>
        </a:solidFill>
        <a:latin typeface="Arial" pitchFamily="34" charset="0"/>
        <a:ea typeface="华文细黑"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imgSz="1024x768" encoding="gb2312"/>
  <p:clrMru>
    <a:srgbClr val="FFFF66"/>
    <a:srgbClr val="FFFF99"/>
    <a:srgbClr val="FF6743"/>
    <a:srgbClr val="000099"/>
    <a:srgbClr val="1C1C1C"/>
    <a:srgbClr val="080808"/>
    <a:srgbClr val="C02500"/>
    <a:srgbClr val="FF3300"/>
    <a:srgbClr val="FF990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248" autoAdjust="0"/>
    <p:restoredTop sz="94620" autoAdjust="0"/>
  </p:normalViewPr>
  <p:slideViewPr>
    <p:cSldViewPr>
      <p:cViewPr>
        <p:scale>
          <a:sx n="70" d="100"/>
          <a:sy n="70" d="100"/>
        </p:scale>
        <p:origin x="-1128" y="-504"/>
      </p:cViewPr>
      <p:guideLst>
        <p:guide orient="horz" pos="2613"/>
        <p:guide orient="horz" pos="1319"/>
        <p:guide orient="horz" pos="3962"/>
        <p:guide orient="horz" pos="210"/>
        <p:guide pos="7288"/>
        <p:guide pos="3841"/>
        <p:guide pos="2733"/>
        <p:guide pos="3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7723" cy="4967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rial" charset="0"/>
              </a:defRPr>
            </a:lvl1pPr>
          </a:lstStyle>
          <a:p>
            <a:pPr>
              <a:defRPr/>
            </a:pPr>
            <a:endParaRPr lang="en-US" altLang="zh-CN"/>
          </a:p>
        </p:txBody>
      </p:sp>
      <p:sp>
        <p:nvSpPr>
          <p:cNvPr id="19459" name="Rectangle 3"/>
          <p:cNvSpPr>
            <a:spLocks noGrp="1" noChangeArrowheads="1"/>
          </p:cNvSpPr>
          <p:nvPr>
            <p:ph type="dt" idx="1"/>
          </p:nvPr>
        </p:nvSpPr>
        <p:spPr bwMode="auto">
          <a:xfrm>
            <a:off x="3853141" y="0"/>
            <a:ext cx="2947723" cy="4967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pPr>
              <a:defRPr/>
            </a:pPr>
            <a:endParaRPr lang="en-US" altLang="zh-CN"/>
          </a:p>
        </p:txBody>
      </p:sp>
      <p:sp>
        <p:nvSpPr>
          <p:cNvPr id="37892" name="Rectangle 4"/>
          <p:cNvSpPr>
            <a:spLocks noGrp="1" noRot="1" noChangeAspect="1" noChangeArrowheads="1" noTextEdit="1"/>
          </p:cNvSpPr>
          <p:nvPr>
            <p:ph type="sldImg" idx="2"/>
          </p:nvPr>
        </p:nvSpPr>
        <p:spPr bwMode="auto">
          <a:xfrm>
            <a:off x="90488" y="744538"/>
            <a:ext cx="6621462" cy="3725862"/>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0244" y="4718923"/>
            <a:ext cx="5441950" cy="44705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9462" name="Rectangle 6"/>
          <p:cNvSpPr>
            <a:spLocks noGrp="1" noChangeArrowheads="1"/>
          </p:cNvSpPr>
          <p:nvPr>
            <p:ph type="ftr" sz="quarter" idx="4"/>
          </p:nvPr>
        </p:nvSpPr>
        <p:spPr bwMode="auto">
          <a:xfrm>
            <a:off x="0" y="9436122"/>
            <a:ext cx="2947723" cy="4967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Arial" charset="0"/>
              </a:defRPr>
            </a:lvl1pPr>
          </a:lstStyle>
          <a:p>
            <a:pPr>
              <a:defRPr/>
            </a:pPr>
            <a:endParaRPr lang="en-US" altLang="zh-CN"/>
          </a:p>
        </p:txBody>
      </p:sp>
      <p:sp>
        <p:nvSpPr>
          <p:cNvPr id="19463" name="Rectangle 7"/>
          <p:cNvSpPr>
            <a:spLocks noGrp="1" noChangeArrowheads="1"/>
          </p:cNvSpPr>
          <p:nvPr>
            <p:ph type="sldNum" sz="quarter" idx="5"/>
          </p:nvPr>
        </p:nvSpPr>
        <p:spPr bwMode="auto">
          <a:xfrm>
            <a:off x="3853141" y="9436122"/>
            <a:ext cx="2947723" cy="4967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pPr>
              <a:defRPr/>
            </a:pPr>
            <a:fld id="{9DE934FF-BCD5-4981-BA89-196680F4D8D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1pPr>
    <a:lvl2pPr marL="455613"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2pPr>
    <a:lvl3pPr marL="911225"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3pPr>
    <a:lvl4pPr marL="1366838"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4pPr>
    <a:lvl5pPr marL="182245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5pPr>
    <a:lvl6pPr marL="2279029" algn="l" defTabSz="911611" rtl="0" eaLnBrk="1" latinLnBrk="0" hangingPunct="1">
      <a:defRPr sz="1200" kern="1200">
        <a:solidFill>
          <a:schemeClr val="tx1"/>
        </a:solidFill>
        <a:latin typeface="+mn-lt"/>
        <a:ea typeface="+mn-ea"/>
        <a:cs typeface="+mn-cs"/>
      </a:defRPr>
    </a:lvl6pPr>
    <a:lvl7pPr marL="2734834" algn="l" defTabSz="911611" rtl="0" eaLnBrk="1" latinLnBrk="0" hangingPunct="1">
      <a:defRPr sz="1200" kern="1200">
        <a:solidFill>
          <a:schemeClr val="tx1"/>
        </a:solidFill>
        <a:latin typeface="+mn-lt"/>
        <a:ea typeface="+mn-ea"/>
        <a:cs typeface="+mn-cs"/>
      </a:defRPr>
    </a:lvl7pPr>
    <a:lvl8pPr marL="3190640" algn="l" defTabSz="911611" rtl="0" eaLnBrk="1" latinLnBrk="0" hangingPunct="1">
      <a:defRPr sz="1200" kern="1200">
        <a:solidFill>
          <a:schemeClr val="tx1"/>
        </a:solidFill>
        <a:latin typeface="+mn-lt"/>
        <a:ea typeface="+mn-ea"/>
        <a:cs typeface="+mn-cs"/>
      </a:defRPr>
    </a:lvl8pPr>
    <a:lvl9pPr marL="3646446" algn="l" defTabSz="91161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96" descr="bg1"/>
          <p:cNvPicPr>
            <a:picLocks noChangeAspect="1" noChangeArrowheads="1"/>
          </p:cNvPicPr>
          <p:nvPr userDrawn="1"/>
        </p:nvPicPr>
        <p:blipFill>
          <a:blip r:embed="rId2"/>
          <a:srcRect/>
          <a:stretch>
            <a:fillRect/>
          </a:stretch>
        </p:blipFill>
        <p:spPr bwMode="auto">
          <a:xfrm>
            <a:off x="-49213" y="0"/>
            <a:ext cx="12244388" cy="6886575"/>
          </a:xfrm>
          <a:prstGeom prst="rect">
            <a:avLst/>
          </a:prstGeom>
          <a:noFill/>
          <a:ln w="9525">
            <a:noFill/>
            <a:miter lim="800000"/>
            <a:headEnd/>
            <a:tailEnd/>
          </a:ln>
        </p:spPr>
      </p:pic>
      <p:sp>
        <p:nvSpPr>
          <p:cNvPr id="26718" name="Rectangle 27"/>
          <p:cNvSpPr>
            <a:spLocks noGrp="1" noChangeArrowheads="1"/>
          </p:cNvSpPr>
          <p:nvPr>
            <p:ph type="ctrTitle"/>
          </p:nvPr>
        </p:nvSpPr>
        <p:spPr>
          <a:xfrm>
            <a:off x="624585" y="4174507"/>
            <a:ext cx="7200658" cy="1079750"/>
          </a:xfrm>
          <a:prstGeom prst="rect">
            <a:avLst/>
          </a:prstGeom>
        </p:spPr>
        <p:txBody>
          <a:bodyPr lIns="91161" tIns="45581" rIns="91161" bIns="45581"/>
          <a:lstStyle>
            <a:lvl1pPr>
              <a:defRPr sz="3200" smtClean="0">
                <a:solidFill>
                  <a:schemeClr val="tx1"/>
                </a:solidFill>
              </a:defRPr>
            </a:lvl1pPr>
          </a:lstStyle>
          <a:p>
            <a:r>
              <a:rPr lang="zh-CN" altLang="en-US" smtClean="0"/>
              <a:t>单击此处编辑母版标题样式</a:t>
            </a:r>
          </a:p>
        </p:txBody>
      </p:sp>
      <p:sp>
        <p:nvSpPr>
          <p:cNvPr id="26719" name="Rectangle 31"/>
          <p:cNvSpPr>
            <a:spLocks noGrp="1" noChangeArrowheads="1"/>
          </p:cNvSpPr>
          <p:nvPr>
            <p:ph type="subTitle" idx="1"/>
          </p:nvPr>
        </p:nvSpPr>
        <p:spPr>
          <a:xfrm>
            <a:off x="624586" y="5254257"/>
            <a:ext cx="7202775" cy="600215"/>
          </a:xfrm>
          <a:prstGeom prst="rect">
            <a:avLst/>
          </a:prstGeom>
        </p:spPr>
        <p:txBody>
          <a:bodyPr lIns="91161" tIns="45581" rIns="91161" bIns="45581"/>
          <a:lstStyle>
            <a:lvl1pPr marL="0" indent="0">
              <a:buFont typeface="Wingdings" pitchFamily="2" charset="2"/>
              <a:buNone/>
              <a:defRPr sz="1800" smtClean="0"/>
            </a:lvl1pPr>
          </a:lstStyle>
          <a:p>
            <a:r>
              <a:rPr lang="zh-CN" altLang="en-US" smtClean="0"/>
              <a:t>单击添加署名或公司信息</a:t>
            </a: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655D8535-015A-499D-846E-B9DC9FAB9B2F}"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2" y="273115"/>
            <a:ext cx="4012129" cy="1162319"/>
          </a:xfrm>
          <a:prstGeom prst="rect">
            <a:avLst/>
          </a:prstGeom>
        </p:spPr>
        <p:txBody>
          <a:bodyPr lIns="91161" tIns="45581" rIns="91161" bIns="45581"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8" y="273118"/>
            <a:ext cx="6817443" cy="5854468"/>
          </a:xfrm>
          <a:prstGeom prst="rect">
            <a:avLst/>
          </a:prstGeom>
        </p:spPr>
        <p:txBody>
          <a:bodyPr lIns="91161" tIns="45581" rIns="91161" bIns="4558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62" y="1435438"/>
            <a:ext cx="4012129" cy="4692149"/>
          </a:xfrm>
          <a:prstGeom prst="rect">
            <a:avLst/>
          </a:prstGeom>
        </p:spPr>
        <p:txBody>
          <a:bodyPr lIns="91161" tIns="45581" rIns="91161" bIns="45581"/>
          <a:lstStyle>
            <a:lvl1pPr marL="0" indent="0">
              <a:buNone/>
              <a:defRPr sz="1400"/>
            </a:lvl1pPr>
            <a:lvl2pPr marL="455806" indent="0">
              <a:buNone/>
              <a:defRPr sz="1200"/>
            </a:lvl2pPr>
            <a:lvl3pPr marL="911611" indent="0">
              <a:buNone/>
              <a:defRPr sz="1000"/>
            </a:lvl3pPr>
            <a:lvl4pPr marL="1367417" indent="0">
              <a:buNone/>
              <a:defRPr sz="900"/>
            </a:lvl4pPr>
            <a:lvl5pPr marL="1823223" indent="0">
              <a:buNone/>
              <a:defRPr sz="900"/>
            </a:lvl5pPr>
            <a:lvl6pPr marL="2279029" indent="0">
              <a:buNone/>
              <a:defRPr sz="900"/>
            </a:lvl6pPr>
            <a:lvl7pPr marL="2734834" indent="0">
              <a:buNone/>
              <a:defRPr sz="900"/>
            </a:lvl7pPr>
            <a:lvl8pPr marL="3190640" indent="0">
              <a:buNone/>
              <a:defRPr sz="900"/>
            </a:lvl8pPr>
            <a:lvl9pPr marL="3646446" indent="0">
              <a:buNone/>
              <a:defRPr sz="900"/>
            </a:lvl9pPr>
          </a:lstStyle>
          <a:p>
            <a:pPr lvl="0"/>
            <a:r>
              <a:rPr lang="zh-CN" altLang="en-US" smtClean="0"/>
              <a:t>单击此处编辑母版文本样式</a:t>
            </a:r>
          </a:p>
        </p:txBody>
      </p:sp>
      <p:sp>
        <p:nvSpPr>
          <p:cNvPr id="5"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13EE7004-3159-4D48-B5E0-63B1A8D2AE27}" type="slidenum">
              <a:rPr lang="zh-CN" altLang="en-US"/>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2" y="4801713"/>
            <a:ext cx="7317105" cy="566870"/>
          </a:xfrm>
          <a:prstGeom prst="rect">
            <a:avLst/>
          </a:prstGeom>
        </p:spPr>
        <p:txBody>
          <a:bodyPr lIns="91161" tIns="45581" rIns="91161" bIns="45581"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2" y="612919"/>
            <a:ext cx="7317105" cy="4115753"/>
          </a:xfrm>
          <a:prstGeom prst="rect">
            <a:avLst/>
          </a:prstGeom>
        </p:spPr>
        <p:txBody>
          <a:bodyPr lIns="91161" tIns="45581" rIns="91161" bIns="45581"/>
          <a:lstStyle>
            <a:lvl1pPr marL="0" indent="0">
              <a:buNone/>
              <a:defRPr sz="3200"/>
            </a:lvl1pPr>
            <a:lvl2pPr marL="455806" indent="0">
              <a:buNone/>
              <a:defRPr sz="2800"/>
            </a:lvl2pPr>
            <a:lvl3pPr marL="911611" indent="0">
              <a:buNone/>
              <a:defRPr sz="2400"/>
            </a:lvl3pPr>
            <a:lvl4pPr marL="1367417" indent="0">
              <a:buNone/>
              <a:defRPr sz="2000"/>
            </a:lvl4pPr>
            <a:lvl5pPr marL="1823223" indent="0">
              <a:buNone/>
              <a:defRPr sz="2000"/>
            </a:lvl5pPr>
            <a:lvl6pPr marL="2279029" indent="0">
              <a:buNone/>
              <a:defRPr sz="2000"/>
            </a:lvl6pPr>
            <a:lvl7pPr marL="2734834" indent="0">
              <a:buNone/>
              <a:defRPr sz="2000"/>
            </a:lvl7pPr>
            <a:lvl8pPr marL="3190640" indent="0">
              <a:buNone/>
              <a:defRPr sz="2000"/>
            </a:lvl8pPr>
            <a:lvl9pPr marL="3646446"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90342" y="5368583"/>
            <a:ext cx="7317105" cy="805049"/>
          </a:xfrm>
          <a:prstGeom prst="rect">
            <a:avLst/>
          </a:prstGeom>
        </p:spPr>
        <p:txBody>
          <a:bodyPr lIns="91161" tIns="45581" rIns="91161" bIns="45581"/>
          <a:lstStyle>
            <a:lvl1pPr marL="0" indent="0">
              <a:buNone/>
              <a:defRPr sz="1400"/>
            </a:lvl1pPr>
            <a:lvl2pPr marL="455806" indent="0">
              <a:buNone/>
              <a:defRPr sz="1200"/>
            </a:lvl2pPr>
            <a:lvl3pPr marL="911611" indent="0">
              <a:buNone/>
              <a:defRPr sz="1000"/>
            </a:lvl3pPr>
            <a:lvl4pPr marL="1367417" indent="0">
              <a:buNone/>
              <a:defRPr sz="900"/>
            </a:lvl4pPr>
            <a:lvl5pPr marL="1823223" indent="0">
              <a:buNone/>
              <a:defRPr sz="900"/>
            </a:lvl5pPr>
            <a:lvl6pPr marL="2279029" indent="0">
              <a:buNone/>
              <a:defRPr sz="900"/>
            </a:lvl6pPr>
            <a:lvl7pPr marL="2734834" indent="0">
              <a:buNone/>
              <a:defRPr sz="900"/>
            </a:lvl7pPr>
            <a:lvl8pPr marL="3190640" indent="0">
              <a:buNone/>
              <a:defRPr sz="900"/>
            </a:lvl8pPr>
            <a:lvl9pPr marL="3646446" indent="0">
              <a:buNone/>
              <a:defRPr sz="900"/>
            </a:lvl9pPr>
          </a:lstStyle>
          <a:p>
            <a:pPr lvl="0"/>
            <a:r>
              <a:rPr lang="zh-CN" altLang="en-US" smtClean="0"/>
              <a:t>单击此处编辑母版文本样式</a:t>
            </a:r>
          </a:p>
        </p:txBody>
      </p:sp>
      <p:sp>
        <p:nvSpPr>
          <p:cNvPr id="5"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270B71E7-A5E9-47C0-B7A6-86993FB23DCA}"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4987" y="215901"/>
            <a:ext cx="7779025" cy="692150"/>
          </a:xfrm>
          <a:prstGeom prst="rect">
            <a:avLst/>
          </a:prstGeom>
        </p:spPr>
        <p:txBody>
          <a:bodyPr lIns="91161" tIns="45581" rIns="91161" bIns="455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988" y="1484315"/>
            <a:ext cx="10945202" cy="4643437"/>
          </a:xfrm>
          <a:prstGeom prst="rect">
            <a:avLst/>
          </a:prstGeom>
        </p:spPr>
        <p:txBody>
          <a:bodyPr vert="eaVert" lIns="91161" tIns="45581" rIns="91161" bIns="455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471C7B11-A4AF-42CC-AE77-86843692A102}"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6323" y="260413"/>
            <a:ext cx="2743914" cy="5867172"/>
          </a:xfrm>
          <a:prstGeom prst="rect">
            <a:avLst/>
          </a:prstGeom>
        </p:spPr>
        <p:txBody>
          <a:bodyPr vert="eaVert" lIns="91161" tIns="45581" rIns="91161" bIns="455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583" y="260413"/>
            <a:ext cx="8028491" cy="5867172"/>
          </a:xfrm>
          <a:prstGeom prst="rect">
            <a:avLst/>
          </a:prstGeom>
        </p:spPr>
        <p:txBody>
          <a:bodyPr vert="eaVert" lIns="91161" tIns="45581" rIns="91161" bIns="455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27F8F693-F171-4B9C-BAF0-E8B0B35289BA}" type="slidenum">
              <a:rPr lang="zh-CN" altLang="en-US"/>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4583" y="215951"/>
            <a:ext cx="7778659" cy="692311"/>
          </a:xfrm>
          <a:prstGeom prst="rect">
            <a:avLst/>
          </a:prstGeom>
        </p:spPr>
        <p:txBody>
          <a:bodyPr lIns="91161" tIns="45581" rIns="91161" bIns="45581"/>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24585" y="1484658"/>
            <a:ext cx="10946017" cy="4642924"/>
          </a:xfrm>
          <a:prstGeom prst="rect">
            <a:avLst/>
          </a:prstGeom>
        </p:spPr>
        <p:txBody>
          <a:bodyPr lIns="91161" tIns="45581" rIns="91161" bIns="45581"/>
          <a:lstStyle/>
          <a:p>
            <a:pPr lvl="0"/>
            <a:endParaRPr lang="zh-CN" altLang="en-US" noProof="0"/>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51896BAA-F5B1-448C-A8E1-FFB8BC43151C}" type="slidenum">
              <a:rPr lang="zh-CN" altLang="en-US"/>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624583" y="215951"/>
            <a:ext cx="7778659" cy="692311"/>
          </a:xfrm>
          <a:prstGeom prst="rect">
            <a:avLst/>
          </a:prstGeom>
        </p:spPr>
        <p:txBody>
          <a:bodyPr lIns="91161" tIns="45581" rIns="91161" bIns="45581"/>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624585" y="1484658"/>
            <a:ext cx="10946017" cy="4642924"/>
          </a:xfrm>
          <a:prstGeom prst="rect">
            <a:avLst/>
          </a:prstGeom>
        </p:spPr>
        <p:txBody>
          <a:bodyPr lIns="91161" tIns="45581" rIns="91161" bIns="45581"/>
          <a:lstStyle/>
          <a:p>
            <a:pPr lvl="0"/>
            <a:endParaRPr lang="zh-CN" altLang="en-US" noProof="0"/>
          </a:p>
        </p:txBody>
      </p:sp>
      <p:sp>
        <p:nvSpPr>
          <p:cNvPr id="4"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9665E9E9-5556-43F2-9591-B8692686895E}"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4987" y="215901"/>
            <a:ext cx="7779025" cy="692150"/>
          </a:xfrm>
          <a:prstGeom prst="rect">
            <a:avLst/>
          </a:prstGeom>
        </p:spPr>
        <p:txBody>
          <a:bodyPr lIns="91161" tIns="45581" rIns="91161" bIns="45581"/>
          <a:lstStyle/>
          <a:p>
            <a:r>
              <a:rPr lang="zh-CN" altLang="en-US" dirty="0" smtClean="0"/>
              <a:t>单击此处编辑母版标题样式</a:t>
            </a:r>
            <a:endParaRPr lang="zh-CN" altLang="en-US" dirty="0"/>
          </a:p>
        </p:txBody>
      </p:sp>
      <p:sp>
        <p:nvSpPr>
          <p:cNvPr id="18" name="Rectangle 10"/>
          <p:cNvSpPr>
            <a:spLocks noGrp="1" noChangeArrowheads="1"/>
          </p:cNvSpPr>
          <p:nvPr>
            <p:ph type="sldNum" sz="quarter" idx="10"/>
          </p:nvPr>
        </p:nvSpPr>
        <p:spPr/>
        <p:txBody>
          <a:bodyPr/>
          <a:lstStyle>
            <a:lvl1pPr>
              <a:defRPr/>
            </a:lvl1pPr>
          </a:lstStyle>
          <a:p>
            <a:pPr>
              <a:defRPr/>
            </a:pPr>
            <a:r>
              <a:rPr lang="de-DE" altLang="zh-CN"/>
              <a:t>Page </a:t>
            </a:r>
            <a:r>
              <a:rPr lang="de-DE" altLang="zh-CN">
                <a:sym typeface="MS UI Gothic" pitchFamily="34" charset="-128"/>
              </a:rPr>
              <a:t></a:t>
            </a:r>
            <a:r>
              <a:rPr lang="de-DE" altLang="zh-CN"/>
              <a:t> </a:t>
            </a:r>
            <a:fld id="{A7856E01-2083-4C8E-A51B-D3578BCDB34B}"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标题 1"/>
          <p:cNvSpPr>
            <a:spLocks noGrp="1"/>
          </p:cNvSpPr>
          <p:nvPr>
            <p:ph type="title"/>
          </p:nvPr>
        </p:nvSpPr>
        <p:spPr>
          <a:xfrm>
            <a:off x="624987" y="215901"/>
            <a:ext cx="7779025" cy="692150"/>
          </a:xfrm>
          <a:prstGeom prst="rect">
            <a:avLst/>
          </a:prstGeom>
        </p:spPr>
        <p:txBody>
          <a:bodyPr lIns="91161" tIns="45581" rIns="91161" bIns="45581"/>
          <a:lstStyle/>
          <a:p>
            <a:r>
              <a:rPr lang="zh-CN" altLang="en-US" dirty="0" smtClean="0"/>
              <a:t>单击此处编辑母版标题样式</a:t>
            </a:r>
            <a:endParaRPr lang="zh-CN" altLang="en-US" dirty="0"/>
          </a:p>
        </p:txBody>
      </p:sp>
      <p:sp>
        <p:nvSpPr>
          <p:cNvPr id="19" name="Rectangle 10"/>
          <p:cNvSpPr>
            <a:spLocks noGrp="1" noChangeArrowheads="1"/>
          </p:cNvSpPr>
          <p:nvPr>
            <p:ph type="sldNum" sz="quarter" idx="10"/>
          </p:nvPr>
        </p:nvSpPr>
        <p:spPr/>
        <p:txBody>
          <a:bodyPr/>
          <a:lstStyle>
            <a:lvl1pPr>
              <a:defRPr/>
            </a:lvl1pPr>
          </a:lstStyle>
          <a:p>
            <a:pPr>
              <a:defRPr/>
            </a:pPr>
            <a:r>
              <a:rPr lang="de-DE" altLang="zh-CN"/>
              <a:t>Page </a:t>
            </a:r>
            <a:r>
              <a:rPr lang="de-DE" altLang="zh-CN">
                <a:sym typeface="MS UI Gothic" pitchFamily="34" charset="-128"/>
              </a:rPr>
              <a:t></a:t>
            </a:r>
            <a:r>
              <a:rPr lang="de-DE" altLang="zh-CN"/>
              <a:t> </a:t>
            </a:r>
            <a:fld id="{1812F90C-9D32-4EA7-A402-FA10C00B77D0}"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4987" y="215901"/>
            <a:ext cx="7779025" cy="692150"/>
          </a:xfrm>
          <a:prstGeom prst="rect">
            <a:avLst/>
          </a:prstGeom>
        </p:spPr>
        <p:txBody>
          <a:bodyPr lIns="91161" tIns="45581" rIns="91161" bIns="45581"/>
          <a:lstStyle/>
          <a:p>
            <a:r>
              <a:rPr lang="zh-CN" altLang="en-US" smtClean="0"/>
              <a:t>单击此处编辑母版标题样式</a:t>
            </a:r>
            <a:endParaRPr lang="zh-CN" altLang="en-US"/>
          </a:p>
        </p:txBody>
      </p:sp>
      <p:sp>
        <p:nvSpPr>
          <p:cNvPr id="18" name="灯片编号占位符 2"/>
          <p:cNvSpPr>
            <a:spLocks noGrp="1"/>
          </p:cNvSpPr>
          <p:nvPr>
            <p:ph type="sldNum" sz="quarter" idx="10"/>
          </p:nvPr>
        </p:nvSpPr>
        <p:spPr/>
        <p:txBody>
          <a:bodyPr/>
          <a:lstStyle>
            <a:lvl1pPr>
              <a:defRPr/>
            </a:lvl1pPr>
          </a:lstStyle>
          <a:p>
            <a:pPr>
              <a:defRPr/>
            </a:pPr>
            <a:r>
              <a:rPr lang="de-DE" altLang="zh-CN"/>
              <a:t>Page </a:t>
            </a:r>
            <a:r>
              <a:rPr lang="de-DE" altLang="zh-CN">
                <a:sym typeface="MS UI Gothic" pitchFamily="34" charset="-128"/>
              </a:rPr>
              <a:t></a:t>
            </a:r>
            <a:r>
              <a:rPr lang="de-DE" altLang="zh-CN"/>
              <a:t> </a:t>
            </a:r>
            <a:fld id="{74393B0B-28DE-4AF9-B93D-771C7FF70BCF}"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4987" y="215901"/>
            <a:ext cx="7779025" cy="692150"/>
          </a:xfrm>
          <a:prstGeom prst="rect">
            <a:avLst/>
          </a:prstGeom>
        </p:spPr>
        <p:txBody>
          <a:bodyPr lIns="91161" tIns="45581" rIns="91161" bIns="45581"/>
          <a:lstStyle/>
          <a:p>
            <a:r>
              <a:rPr lang="zh-CN" altLang="en-US" smtClean="0"/>
              <a:t>单击此处编辑母版标题样式</a:t>
            </a:r>
            <a:endParaRPr lang="zh-CN" altLang="en-US"/>
          </a:p>
        </p:txBody>
      </p:sp>
      <p:sp>
        <p:nvSpPr>
          <p:cNvPr id="18" name="灯片编号占位符 2"/>
          <p:cNvSpPr>
            <a:spLocks noGrp="1"/>
          </p:cNvSpPr>
          <p:nvPr>
            <p:ph type="sldNum" sz="quarter" idx="10"/>
          </p:nvPr>
        </p:nvSpPr>
        <p:spPr/>
        <p:txBody>
          <a:bodyPr/>
          <a:lstStyle>
            <a:lvl1pPr>
              <a:defRPr/>
            </a:lvl1pPr>
          </a:lstStyle>
          <a:p>
            <a:pPr>
              <a:defRPr/>
            </a:pPr>
            <a:r>
              <a:rPr lang="de-DE" altLang="zh-CN"/>
              <a:t>Page </a:t>
            </a:r>
            <a:r>
              <a:rPr lang="de-DE" altLang="zh-CN">
                <a:sym typeface="MS UI Gothic" pitchFamily="34" charset="-128"/>
              </a:rPr>
              <a:t></a:t>
            </a:r>
            <a:r>
              <a:rPr lang="de-DE" altLang="zh-CN"/>
              <a:t> </a:t>
            </a:r>
            <a:fld id="{F11D0520-AD4C-427B-BFD7-9C9882336CB5}"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126" y="274641"/>
            <a:ext cx="10976927" cy="1142999"/>
          </a:xfrm>
          <a:prstGeom prst="rect">
            <a:avLst/>
          </a:prstGeom>
        </p:spPr>
        <p:txBody>
          <a:bodyPr lIns="91161" tIns="45581" rIns="91161" bIns="45581"/>
          <a:lstStyle/>
          <a:p>
            <a:r>
              <a:rPr lang="zh-CN" altLang="en-US" smtClean="0"/>
              <a:t>单击此处编辑母版标题样式</a:t>
            </a:r>
            <a:endParaRPr lang="zh-CN" altLang="en-US"/>
          </a:p>
        </p:txBody>
      </p:sp>
      <p:sp>
        <p:nvSpPr>
          <p:cNvPr id="18" name="灯片编号占位符 2"/>
          <p:cNvSpPr>
            <a:spLocks noGrp="1"/>
          </p:cNvSpPr>
          <p:nvPr>
            <p:ph type="sldNum" sz="quarter" idx="10"/>
          </p:nvPr>
        </p:nvSpPr>
        <p:spPr/>
        <p:txBody>
          <a:bodyPr/>
          <a:lstStyle>
            <a:lvl1pPr>
              <a:defRPr/>
            </a:lvl1pPr>
          </a:lstStyle>
          <a:p>
            <a:pPr>
              <a:defRPr/>
            </a:pPr>
            <a:r>
              <a:rPr lang="de-DE" altLang="zh-CN"/>
              <a:t>Page </a:t>
            </a:r>
            <a:r>
              <a:rPr lang="de-DE" altLang="zh-CN">
                <a:sym typeface="MS UI Gothic" pitchFamily="34" charset="-128"/>
              </a:rPr>
              <a:t></a:t>
            </a:r>
            <a:r>
              <a:rPr lang="de-DE" altLang="zh-CN"/>
              <a:t> </a:t>
            </a:r>
            <a:fld id="{19824DCE-9422-4DDD-A929-7770432269DD}"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4987" y="215901"/>
            <a:ext cx="7779025" cy="692150"/>
          </a:xfrm>
          <a:prstGeom prst="rect">
            <a:avLst/>
          </a:prstGeom>
        </p:spPr>
        <p:txBody>
          <a:bodyPr lIns="91161" tIns="45581" rIns="91161" bIns="45581"/>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9857" y="1341753"/>
            <a:ext cx="5276108" cy="4785833"/>
          </a:xfrm>
          <a:prstGeom prst="rect">
            <a:avLst/>
          </a:prstGeom>
        </p:spPr>
        <p:txBody>
          <a:bodyPr lIns="91161" tIns="45581" rIns="91161" bIns="4558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9" y="1341753"/>
            <a:ext cx="5276108" cy="4785833"/>
          </a:xfrm>
          <a:prstGeom prst="rect">
            <a:avLst/>
          </a:prstGeom>
        </p:spPr>
        <p:txBody>
          <a:bodyPr lIns="91161" tIns="45581" rIns="91161" bIns="4558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6CC4BD35-B1A7-4BA0-B28E-F7F57EEB527A}"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703"/>
            <a:ext cx="10975658" cy="1143265"/>
          </a:xfrm>
          <a:prstGeom prst="rect">
            <a:avLst/>
          </a:prstGeom>
        </p:spPr>
        <p:txBody>
          <a:bodyPr lIns="91161" tIns="45581" rIns="91161" bIns="45581"/>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63" y="1535470"/>
            <a:ext cx="5388321" cy="639910"/>
          </a:xfrm>
          <a:prstGeom prst="rect">
            <a:avLst/>
          </a:prstGeom>
        </p:spPr>
        <p:txBody>
          <a:bodyPr lIns="91161" tIns="45581" rIns="91161" bIns="45581" anchor="b"/>
          <a:lstStyle>
            <a:lvl1pPr marL="0" indent="0">
              <a:buNone/>
              <a:defRPr sz="2400" b="1"/>
            </a:lvl1pPr>
            <a:lvl2pPr marL="455806" indent="0">
              <a:buNone/>
              <a:defRPr sz="2000" b="1"/>
            </a:lvl2pPr>
            <a:lvl3pPr marL="911611" indent="0">
              <a:buNone/>
              <a:defRPr sz="1800" b="1"/>
            </a:lvl3pPr>
            <a:lvl4pPr marL="1367417" indent="0">
              <a:buNone/>
              <a:defRPr sz="1600" b="1"/>
            </a:lvl4pPr>
            <a:lvl5pPr marL="1823223" indent="0">
              <a:buNone/>
              <a:defRPr sz="1600" b="1"/>
            </a:lvl5pPr>
            <a:lvl6pPr marL="2279029" indent="0">
              <a:buNone/>
              <a:defRPr sz="1600" b="1"/>
            </a:lvl6pPr>
            <a:lvl7pPr marL="2734834" indent="0">
              <a:buNone/>
              <a:defRPr sz="1600" b="1"/>
            </a:lvl7pPr>
            <a:lvl8pPr marL="3190640" indent="0">
              <a:buNone/>
              <a:defRPr sz="1600" b="1"/>
            </a:lvl8pPr>
            <a:lvl9pPr marL="3646446"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63" y="2175379"/>
            <a:ext cx="5388321" cy="3952203"/>
          </a:xfrm>
          <a:prstGeom prst="rect">
            <a:avLst/>
          </a:prstGeom>
        </p:spPr>
        <p:txBody>
          <a:bodyPr lIns="91161" tIns="45581" rIns="91161" bIns="4558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5" y="1535470"/>
            <a:ext cx="5390437" cy="639910"/>
          </a:xfrm>
          <a:prstGeom prst="rect">
            <a:avLst/>
          </a:prstGeom>
        </p:spPr>
        <p:txBody>
          <a:bodyPr lIns="91161" tIns="45581" rIns="91161" bIns="45581" anchor="b"/>
          <a:lstStyle>
            <a:lvl1pPr marL="0" indent="0">
              <a:buNone/>
              <a:defRPr sz="2400" b="1"/>
            </a:lvl1pPr>
            <a:lvl2pPr marL="455806" indent="0">
              <a:buNone/>
              <a:defRPr sz="2000" b="1"/>
            </a:lvl2pPr>
            <a:lvl3pPr marL="911611" indent="0">
              <a:buNone/>
              <a:defRPr sz="1800" b="1"/>
            </a:lvl3pPr>
            <a:lvl4pPr marL="1367417" indent="0">
              <a:buNone/>
              <a:defRPr sz="1600" b="1"/>
            </a:lvl4pPr>
            <a:lvl5pPr marL="1823223" indent="0">
              <a:buNone/>
              <a:defRPr sz="1600" b="1"/>
            </a:lvl5pPr>
            <a:lvl6pPr marL="2279029" indent="0">
              <a:buNone/>
              <a:defRPr sz="1600" b="1"/>
            </a:lvl6pPr>
            <a:lvl7pPr marL="2734834" indent="0">
              <a:buNone/>
              <a:defRPr sz="1600" b="1"/>
            </a:lvl7pPr>
            <a:lvl8pPr marL="3190640" indent="0">
              <a:buNone/>
              <a:defRPr sz="1600" b="1"/>
            </a:lvl8pPr>
            <a:lvl9pPr marL="3646446"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5" y="2175379"/>
            <a:ext cx="5390437" cy="3952203"/>
          </a:xfrm>
          <a:prstGeom prst="rect">
            <a:avLst/>
          </a:prstGeom>
        </p:spPr>
        <p:txBody>
          <a:bodyPr lIns="91161" tIns="45581" rIns="91161" bIns="4558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524DC57D-77E5-4F00-B064-25EDB6A062BC}"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r>
              <a:rPr lang="de-DE" altLang="zh-CN"/>
              <a:t>Page </a:t>
            </a:r>
            <a:r>
              <a:rPr lang="de-DE" altLang="zh-CN">
                <a:sym typeface="MS UI Gothic" pitchFamily="34" charset="-128"/>
              </a:rPr>
              <a:t></a:t>
            </a:r>
            <a:r>
              <a:rPr lang="de-DE" altLang="zh-CN"/>
              <a:t> </a:t>
            </a:r>
            <a:fld id="{053F8FBD-3BE8-46D0-8B21-1938CC6577A6}"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4" descr="bg2"/>
          <p:cNvPicPr>
            <a:picLocks noChangeAspect="1" noChangeArrowheads="1"/>
          </p:cNvPicPr>
          <p:nvPr/>
        </p:nvPicPr>
        <p:blipFill>
          <a:blip r:embed="rId18"/>
          <a:srcRect/>
          <a:stretch>
            <a:fillRect/>
          </a:stretch>
        </p:blipFill>
        <p:spPr bwMode="auto">
          <a:xfrm>
            <a:off x="-49213" y="-26988"/>
            <a:ext cx="12244388" cy="6886576"/>
          </a:xfrm>
          <a:prstGeom prst="rect">
            <a:avLst/>
          </a:prstGeom>
          <a:noFill/>
          <a:ln w="9525">
            <a:noFill/>
            <a:miter lim="800000"/>
            <a:headEnd/>
            <a:tailEnd/>
          </a:ln>
        </p:spPr>
      </p:pic>
      <p:sp>
        <p:nvSpPr>
          <p:cNvPr id="2058" name="Rectangle 10"/>
          <p:cNvSpPr>
            <a:spLocks noGrp="1" noChangeArrowheads="1"/>
          </p:cNvSpPr>
          <p:nvPr>
            <p:ph type="sldNum" sz="quarter" idx="4"/>
          </p:nvPr>
        </p:nvSpPr>
        <p:spPr bwMode="auto">
          <a:xfrm>
            <a:off x="625475" y="6526213"/>
            <a:ext cx="1919288" cy="196850"/>
          </a:xfrm>
          <a:prstGeom prst="rect">
            <a:avLst/>
          </a:prstGeom>
          <a:noFill/>
          <a:ln w="9525">
            <a:noFill/>
            <a:miter lim="800000"/>
            <a:headEnd/>
            <a:tailEnd/>
          </a:ln>
          <a:effectLst/>
        </p:spPr>
        <p:txBody>
          <a:bodyPr vert="horz" wrap="square" lIns="91161" tIns="45581" rIns="91161" bIns="45581" numCol="1" anchor="t" anchorCtr="0" compatLnSpc="1">
            <a:prstTxWarp prst="textNoShape">
              <a:avLst/>
            </a:prstTxWarp>
          </a:bodyPr>
          <a:lstStyle>
            <a:lvl1pPr eaLnBrk="0" hangingPunct="0">
              <a:defRPr sz="1000" b="1">
                <a:latin typeface="Arial" charset="0"/>
              </a:defRPr>
            </a:lvl1pPr>
          </a:lstStyle>
          <a:p>
            <a:pPr>
              <a:defRPr/>
            </a:pPr>
            <a:r>
              <a:rPr lang="de-DE" altLang="zh-CN"/>
              <a:t>Page </a:t>
            </a:r>
            <a:r>
              <a:rPr lang="de-DE" altLang="zh-CN">
                <a:sym typeface="MS UI Gothic" pitchFamily="34" charset="-128"/>
              </a:rPr>
              <a:t></a:t>
            </a:r>
            <a:r>
              <a:rPr lang="de-DE" altLang="zh-CN"/>
              <a:t> </a:t>
            </a:r>
            <a:fld id="{CDCA0519-0A29-4BE0-97B4-5E0FFBFCF7A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Lst>
  <p:timing>
    <p:tnLst>
      <p:par>
        <p:cTn id="1" dur="indefinite" restart="never" nodeType="tmRoot"/>
      </p:par>
    </p:tnLst>
  </p:timing>
  <p:hf hdr="0" ftr="0"/>
  <p:txStyles>
    <p:titleStyle>
      <a:lvl1pPr algn="l" rtl="0" eaLnBrk="0" fontAlgn="base" hangingPunct="0">
        <a:spcBef>
          <a:spcPct val="0"/>
        </a:spcBef>
        <a:spcAft>
          <a:spcPct val="0"/>
        </a:spcAft>
        <a:defRPr sz="2400" b="1">
          <a:solidFill>
            <a:schemeClr val="bg1"/>
          </a:solidFill>
          <a:latin typeface="+mj-lt"/>
          <a:ea typeface="华文细黑" pitchFamily="2" charset="-122"/>
          <a:cs typeface="+mj-cs"/>
        </a:defRPr>
      </a:lvl1pPr>
      <a:lvl2pPr algn="l" rtl="0" eaLnBrk="0" fontAlgn="base" hangingPunct="0">
        <a:spcBef>
          <a:spcPct val="0"/>
        </a:spcBef>
        <a:spcAft>
          <a:spcPct val="0"/>
        </a:spcAft>
        <a:defRPr sz="2400" b="1">
          <a:solidFill>
            <a:schemeClr val="bg1"/>
          </a:solidFill>
          <a:latin typeface="Arial" charset="0"/>
          <a:ea typeface="华文细黑" pitchFamily="2" charset="-122"/>
        </a:defRPr>
      </a:lvl2pPr>
      <a:lvl3pPr algn="l" rtl="0" eaLnBrk="0" fontAlgn="base" hangingPunct="0">
        <a:spcBef>
          <a:spcPct val="0"/>
        </a:spcBef>
        <a:spcAft>
          <a:spcPct val="0"/>
        </a:spcAft>
        <a:defRPr sz="2400" b="1">
          <a:solidFill>
            <a:schemeClr val="bg1"/>
          </a:solidFill>
          <a:latin typeface="Arial" charset="0"/>
          <a:ea typeface="华文细黑" pitchFamily="2" charset="-122"/>
        </a:defRPr>
      </a:lvl3pPr>
      <a:lvl4pPr algn="l" rtl="0" eaLnBrk="0" fontAlgn="base" hangingPunct="0">
        <a:spcBef>
          <a:spcPct val="0"/>
        </a:spcBef>
        <a:spcAft>
          <a:spcPct val="0"/>
        </a:spcAft>
        <a:defRPr sz="2400" b="1">
          <a:solidFill>
            <a:schemeClr val="bg1"/>
          </a:solidFill>
          <a:latin typeface="Arial" charset="0"/>
          <a:ea typeface="华文细黑" pitchFamily="2" charset="-122"/>
        </a:defRPr>
      </a:lvl4pPr>
      <a:lvl5pPr algn="l" rtl="0" eaLnBrk="0" fontAlgn="base" hangingPunct="0">
        <a:spcBef>
          <a:spcPct val="0"/>
        </a:spcBef>
        <a:spcAft>
          <a:spcPct val="0"/>
        </a:spcAft>
        <a:defRPr sz="2400" b="1">
          <a:solidFill>
            <a:schemeClr val="bg1"/>
          </a:solidFill>
          <a:latin typeface="Arial" charset="0"/>
          <a:ea typeface="华文细黑" pitchFamily="2" charset="-122"/>
        </a:defRPr>
      </a:lvl5pPr>
      <a:lvl6pPr marL="455806" algn="l" rtl="0" eaLnBrk="1" fontAlgn="base" hangingPunct="1">
        <a:spcBef>
          <a:spcPct val="0"/>
        </a:spcBef>
        <a:spcAft>
          <a:spcPct val="0"/>
        </a:spcAft>
        <a:defRPr sz="2800">
          <a:solidFill>
            <a:schemeClr val="bg1"/>
          </a:solidFill>
          <a:latin typeface="Arial" charset="0"/>
          <a:ea typeface="黑体" pitchFamily="2" charset="-122"/>
        </a:defRPr>
      </a:lvl6pPr>
      <a:lvl7pPr marL="911611" algn="l" rtl="0" eaLnBrk="1" fontAlgn="base" hangingPunct="1">
        <a:spcBef>
          <a:spcPct val="0"/>
        </a:spcBef>
        <a:spcAft>
          <a:spcPct val="0"/>
        </a:spcAft>
        <a:defRPr sz="2800">
          <a:solidFill>
            <a:schemeClr val="bg1"/>
          </a:solidFill>
          <a:latin typeface="Arial" charset="0"/>
          <a:ea typeface="黑体" pitchFamily="2" charset="-122"/>
        </a:defRPr>
      </a:lvl7pPr>
      <a:lvl8pPr marL="1367417" algn="l" rtl="0" eaLnBrk="1" fontAlgn="base" hangingPunct="1">
        <a:spcBef>
          <a:spcPct val="0"/>
        </a:spcBef>
        <a:spcAft>
          <a:spcPct val="0"/>
        </a:spcAft>
        <a:defRPr sz="2800">
          <a:solidFill>
            <a:schemeClr val="bg1"/>
          </a:solidFill>
          <a:latin typeface="Arial" charset="0"/>
          <a:ea typeface="黑体" pitchFamily="2" charset="-122"/>
        </a:defRPr>
      </a:lvl8pPr>
      <a:lvl9pPr marL="1823223" algn="l" rtl="0" eaLnBrk="1" fontAlgn="base" hangingPunct="1">
        <a:spcBef>
          <a:spcPct val="0"/>
        </a:spcBef>
        <a:spcAft>
          <a:spcPct val="0"/>
        </a:spcAft>
        <a:defRPr sz="2800">
          <a:solidFill>
            <a:schemeClr val="bg1"/>
          </a:solidFill>
          <a:latin typeface="Arial" charset="0"/>
          <a:ea typeface="黑体" pitchFamily="2" charset="-122"/>
        </a:defRPr>
      </a:lvl9pPr>
    </p:titleStyle>
    <p:bodyStyle>
      <a:lvl1pPr marL="341313" indent="-341313" algn="l" rtl="0" eaLnBrk="0" fontAlgn="base" hangingPunct="0">
        <a:spcBef>
          <a:spcPct val="20000"/>
        </a:spcBef>
        <a:spcAft>
          <a:spcPct val="0"/>
        </a:spcAft>
        <a:buClr>
          <a:schemeClr val="accent1"/>
        </a:buClr>
        <a:buFont typeface="Wingdings" pitchFamily="2" charset="2"/>
        <a:buChar char="n"/>
        <a:defRPr sz="2000">
          <a:solidFill>
            <a:schemeClr val="tx1"/>
          </a:solidFill>
          <a:latin typeface="+mn-lt"/>
          <a:ea typeface="华文细黑" pitchFamily="2" charset="-122"/>
          <a:cs typeface="+mn-cs"/>
        </a:defRPr>
      </a:lvl1pPr>
      <a:lvl2pPr marL="739775" indent="-284163" algn="l" rtl="0" eaLnBrk="0" fontAlgn="base" hangingPunct="0">
        <a:spcBef>
          <a:spcPct val="20000"/>
        </a:spcBef>
        <a:spcAft>
          <a:spcPct val="0"/>
        </a:spcAft>
        <a:buClr>
          <a:schemeClr val="accent1"/>
        </a:buClr>
        <a:buFont typeface="Wingdings" pitchFamily="2" charset="2"/>
        <a:buChar char="n"/>
        <a:defRPr sz="2800">
          <a:solidFill>
            <a:schemeClr val="tx1"/>
          </a:solidFill>
          <a:latin typeface="+mn-lt"/>
          <a:ea typeface="华文细黑" pitchFamily="2" charset="-122"/>
        </a:defRPr>
      </a:lvl2pPr>
      <a:lvl3pPr marL="1138238" indent="-227013"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华文细黑" pitchFamily="2" charset="-122"/>
        </a:defRPr>
      </a:lvl3pPr>
      <a:lvl4pPr marL="1593850" indent="-227013" algn="l" rtl="0" eaLnBrk="0" fontAlgn="base" hangingPunct="0">
        <a:spcBef>
          <a:spcPct val="20000"/>
        </a:spcBef>
        <a:spcAft>
          <a:spcPct val="0"/>
        </a:spcAft>
        <a:buClr>
          <a:schemeClr val="hlink"/>
        </a:buClr>
        <a:buFont typeface="Wingdings" pitchFamily="2" charset="2"/>
        <a:buChar char="n"/>
        <a:defRPr sz="1400">
          <a:solidFill>
            <a:schemeClr val="tx1"/>
          </a:solidFill>
          <a:latin typeface="+mn-lt"/>
          <a:ea typeface="华文细黑" pitchFamily="2" charset="-122"/>
        </a:defRPr>
      </a:lvl4pPr>
      <a:lvl5pPr marL="2051050" indent="-227013" algn="l" rtl="0" eaLnBrk="0" fontAlgn="base" hangingPunct="0">
        <a:spcBef>
          <a:spcPct val="20000"/>
        </a:spcBef>
        <a:spcAft>
          <a:spcPct val="0"/>
        </a:spcAft>
        <a:buChar char="»"/>
        <a:defRPr sz="2000">
          <a:solidFill>
            <a:schemeClr val="tx1"/>
          </a:solidFill>
          <a:latin typeface="+mn-lt"/>
          <a:ea typeface="华文细黑" pitchFamily="2" charset="-122"/>
        </a:defRPr>
      </a:lvl5pPr>
      <a:lvl6pPr marL="2506932" indent="-227903" algn="l" rtl="0" eaLnBrk="1" fontAlgn="base" hangingPunct="1">
        <a:spcBef>
          <a:spcPct val="20000"/>
        </a:spcBef>
        <a:spcAft>
          <a:spcPct val="0"/>
        </a:spcAft>
        <a:defRPr sz="2000">
          <a:solidFill>
            <a:schemeClr val="bg1"/>
          </a:solidFill>
          <a:latin typeface="+mn-lt"/>
          <a:ea typeface="+mn-ea"/>
        </a:defRPr>
      </a:lvl6pPr>
      <a:lvl7pPr marL="2962737" indent="-227903" algn="l" rtl="0" eaLnBrk="1" fontAlgn="base" hangingPunct="1">
        <a:spcBef>
          <a:spcPct val="20000"/>
        </a:spcBef>
        <a:spcAft>
          <a:spcPct val="0"/>
        </a:spcAft>
        <a:defRPr sz="2000">
          <a:solidFill>
            <a:schemeClr val="bg1"/>
          </a:solidFill>
          <a:latin typeface="+mn-lt"/>
          <a:ea typeface="+mn-ea"/>
        </a:defRPr>
      </a:lvl7pPr>
      <a:lvl8pPr marL="3418543" indent="-227903" algn="l" rtl="0" eaLnBrk="1" fontAlgn="base" hangingPunct="1">
        <a:spcBef>
          <a:spcPct val="20000"/>
        </a:spcBef>
        <a:spcAft>
          <a:spcPct val="0"/>
        </a:spcAft>
        <a:defRPr sz="2000">
          <a:solidFill>
            <a:schemeClr val="bg1"/>
          </a:solidFill>
          <a:latin typeface="+mn-lt"/>
          <a:ea typeface="+mn-ea"/>
        </a:defRPr>
      </a:lvl8pPr>
      <a:lvl9pPr marL="3874349" indent="-227903"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1611" rtl="0" eaLnBrk="1" latinLnBrk="0" hangingPunct="1">
        <a:defRPr sz="1800" kern="1200">
          <a:solidFill>
            <a:schemeClr val="tx1"/>
          </a:solidFill>
          <a:latin typeface="+mn-lt"/>
          <a:ea typeface="+mn-ea"/>
          <a:cs typeface="+mn-cs"/>
        </a:defRPr>
      </a:lvl1pPr>
      <a:lvl2pPr marL="455806" algn="l" defTabSz="911611" rtl="0" eaLnBrk="1" latinLnBrk="0" hangingPunct="1">
        <a:defRPr sz="1800" kern="1200">
          <a:solidFill>
            <a:schemeClr val="tx1"/>
          </a:solidFill>
          <a:latin typeface="+mn-lt"/>
          <a:ea typeface="+mn-ea"/>
          <a:cs typeface="+mn-cs"/>
        </a:defRPr>
      </a:lvl2pPr>
      <a:lvl3pPr marL="911611" algn="l" defTabSz="911611" rtl="0" eaLnBrk="1" latinLnBrk="0" hangingPunct="1">
        <a:defRPr sz="1800" kern="1200">
          <a:solidFill>
            <a:schemeClr val="tx1"/>
          </a:solidFill>
          <a:latin typeface="+mn-lt"/>
          <a:ea typeface="+mn-ea"/>
          <a:cs typeface="+mn-cs"/>
        </a:defRPr>
      </a:lvl3pPr>
      <a:lvl4pPr marL="1367417" algn="l" defTabSz="911611" rtl="0" eaLnBrk="1" latinLnBrk="0" hangingPunct="1">
        <a:defRPr sz="1800" kern="1200">
          <a:solidFill>
            <a:schemeClr val="tx1"/>
          </a:solidFill>
          <a:latin typeface="+mn-lt"/>
          <a:ea typeface="+mn-ea"/>
          <a:cs typeface="+mn-cs"/>
        </a:defRPr>
      </a:lvl4pPr>
      <a:lvl5pPr marL="1823223" algn="l" defTabSz="911611" rtl="0" eaLnBrk="1" latinLnBrk="0" hangingPunct="1">
        <a:defRPr sz="1800" kern="1200">
          <a:solidFill>
            <a:schemeClr val="tx1"/>
          </a:solidFill>
          <a:latin typeface="+mn-lt"/>
          <a:ea typeface="+mn-ea"/>
          <a:cs typeface="+mn-cs"/>
        </a:defRPr>
      </a:lvl5pPr>
      <a:lvl6pPr marL="2279029" algn="l" defTabSz="911611" rtl="0" eaLnBrk="1" latinLnBrk="0" hangingPunct="1">
        <a:defRPr sz="1800" kern="1200">
          <a:solidFill>
            <a:schemeClr val="tx1"/>
          </a:solidFill>
          <a:latin typeface="+mn-lt"/>
          <a:ea typeface="+mn-ea"/>
          <a:cs typeface="+mn-cs"/>
        </a:defRPr>
      </a:lvl6pPr>
      <a:lvl7pPr marL="2734834" algn="l" defTabSz="911611" rtl="0" eaLnBrk="1" latinLnBrk="0" hangingPunct="1">
        <a:defRPr sz="1800" kern="1200">
          <a:solidFill>
            <a:schemeClr val="tx1"/>
          </a:solidFill>
          <a:latin typeface="+mn-lt"/>
          <a:ea typeface="+mn-ea"/>
          <a:cs typeface="+mn-cs"/>
        </a:defRPr>
      </a:lvl7pPr>
      <a:lvl8pPr marL="3190640" algn="l" defTabSz="911611" rtl="0" eaLnBrk="1" latinLnBrk="0" hangingPunct="1">
        <a:defRPr sz="1800" kern="1200">
          <a:solidFill>
            <a:schemeClr val="tx1"/>
          </a:solidFill>
          <a:latin typeface="+mn-lt"/>
          <a:ea typeface="+mn-ea"/>
          <a:cs typeface="+mn-cs"/>
        </a:defRPr>
      </a:lvl8pPr>
      <a:lvl9pPr marL="3646446" algn="l" defTabSz="9116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7.jpeg"/><Relationship Id="rId18" Type="http://schemas.openxmlformats.org/officeDocument/2006/relationships/oleObject" Target="../embeddings/oleObject2.bin"/><Relationship Id="rId26" Type="http://schemas.openxmlformats.org/officeDocument/2006/relationships/image" Target="../media/image49.png"/><Relationship Id="rId39" Type="http://schemas.openxmlformats.org/officeDocument/2006/relationships/image" Target="../media/image62.png"/><Relationship Id="rId3" Type="http://schemas.openxmlformats.org/officeDocument/2006/relationships/image" Target="../media/image28.jpeg"/><Relationship Id="rId21" Type="http://schemas.openxmlformats.org/officeDocument/2006/relationships/image" Target="../media/image44.jpeg"/><Relationship Id="rId34" Type="http://schemas.openxmlformats.org/officeDocument/2006/relationships/image" Target="../media/image57.png"/><Relationship Id="rId42" Type="http://schemas.openxmlformats.org/officeDocument/2006/relationships/image" Target="../media/image65.jpeg"/><Relationship Id="rId7" Type="http://schemas.openxmlformats.org/officeDocument/2006/relationships/image" Target="../media/image32.jpe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8.jpeg"/><Relationship Id="rId33" Type="http://schemas.openxmlformats.org/officeDocument/2006/relationships/image" Target="../media/image56.png"/><Relationship Id="rId38" Type="http://schemas.openxmlformats.org/officeDocument/2006/relationships/image" Target="../media/image61.png"/><Relationship Id="rId2" Type="http://schemas.openxmlformats.org/officeDocument/2006/relationships/slideLayout" Target="../slideLayouts/slideLayout9.xml"/><Relationship Id="rId16" Type="http://schemas.openxmlformats.org/officeDocument/2006/relationships/image" Target="../media/image40.png"/><Relationship Id="rId20" Type="http://schemas.openxmlformats.org/officeDocument/2006/relationships/image" Target="../media/image43.png"/><Relationship Id="rId29" Type="http://schemas.openxmlformats.org/officeDocument/2006/relationships/image" Target="../media/image52.jpeg"/><Relationship Id="rId41" Type="http://schemas.openxmlformats.org/officeDocument/2006/relationships/image" Target="../media/image64.png"/><Relationship Id="rId1" Type="http://schemas.openxmlformats.org/officeDocument/2006/relationships/vmlDrawing" Target="../drawings/vmlDrawing1.vml"/><Relationship Id="rId6" Type="http://schemas.openxmlformats.org/officeDocument/2006/relationships/image" Target="../media/image31.jpeg"/><Relationship Id="rId11" Type="http://schemas.openxmlformats.org/officeDocument/2006/relationships/image" Target="../media/image35.jpeg"/><Relationship Id="rId24" Type="http://schemas.openxmlformats.org/officeDocument/2006/relationships/image" Target="../media/image47.jpe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jpeg"/><Relationship Id="rId5" Type="http://schemas.openxmlformats.org/officeDocument/2006/relationships/image" Target="../media/image30.jpeg"/><Relationship Id="rId15" Type="http://schemas.openxmlformats.org/officeDocument/2006/relationships/image" Target="../media/image39.jpe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10" Type="http://schemas.openxmlformats.org/officeDocument/2006/relationships/image" Target="../media/image34.png"/><Relationship Id="rId19" Type="http://schemas.openxmlformats.org/officeDocument/2006/relationships/image" Target="../media/image42.jpeg"/><Relationship Id="rId31" Type="http://schemas.openxmlformats.org/officeDocument/2006/relationships/image" Target="../media/image54.png"/><Relationship Id="rId4" Type="http://schemas.openxmlformats.org/officeDocument/2006/relationships/image" Target="../media/image29.png"/><Relationship Id="rId9" Type="http://schemas.openxmlformats.org/officeDocument/2006/relationships/oleObject" Target="../embeddings/oleObject1.bin"/><Relationship Id="rId14" Type="http://schemas.openxmlformats.org/officeDocument/2006/relationships/image" Target="../media/image38.png"/><Relationship Id="rId22" Type="http://schemas.openxmlformats.org/officeDocument/2006/relationships/image" Target="../media/image45.png"/><Relationship Id="rId27" Type="http://schemas.openxmlformats.org/officeDocument/2006/relationships/image" Target="../media/image50.jpeg"/><Relationship Id="rId30" Type="http://schemas.openxmlformats.org/officeDocument/2006/relationships/image" Target="../media/image53.jpeg"/><Relationship Id="rId35"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png"/><Relationship Id="rId2" Type="http://schemas.openxmlformats.org/officeDocument/2006/relationships/image" Target="../media/image66.jpeg"/><Relationship Id="rId1"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44.jpeg"/><Relationship Id="rId7" Type="http://schemas.openxmlformats.org/officeDocument/2006/relationships/image" Target="../media/image42.jpe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49.png"/><Relationship Id="rId5" Type="http://schemas.openxmlformats.org/officeDocument/2006/relationships/oleObject" Target="../embeddings/oleObject3.bin"/><Relationship Id="rId4" Type="http://schemas.openxmlformats.org/officeDocument/2006/relationships/image" Target="../media/image29.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4.xml"/><Relationship Id="rId5" Type="http://schemas.openxmlformats.org/officeDocument/2006/relationships/image" Target="../media/image76.png"/><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1.jpeg"/><Relationship Id="rId1" Type="http://schemas.openxmlformats.org/officeDocument/2006/relationships/slideLayout" Target="../slideLayouts/slideLayout4.xml"/><Relationship Id="rId5" Type="http://schemas.openxmlformats.org/officeDocument/2006/relationships/image" Target="../media/image82.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4.xml"/><Relationship Id="rId6" Type="http://schemas.openxmlformats.org/officeDocument/2006/relationships/image" Target="../media/image89.jpeg"/><Relationship Id="rId5" Type="http://schemas.openxmlformats.org/officeDocument/2006/relationships/image" Target="../media/image55.png"/><Relationship Id="rId4" Type="http://schemas.openxmlformats.org/officeDocument/2006/relationships/image" Target="../media/image88.png"/></Relationships>
</file>

<file path=ppt/slides/_rels/slide2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4.xml"/><Relationship Id="rId6" Type="http://schemas.openxmlformats.org/officeDocument/2006/relationships/image" Target="../media/image94.png"/><Relationship Id="rId5" Type="http://schemas.openxmlformats.org/officeDocument/2006/relationships/image" Target="../media/image93.jpeg"/><Relationship Id="rId4" Type="http://schemas.openxmlformats.org/officeDocument/2006/relationships/image" Target="../media/image92.png"/></Relationships>
</file>

<file path=ppt/slides/_rels/slide2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73.jpeg"/><Relationship Id="rId1" Type="http://schemas.openxmlformats.org/officeDocument/2006/relationships/slideLayout" Target="../slideLayouts/slideLayout10.xml"/><Relationship Id="rId5" Type="http://schemas.openxmlformats.org/officeDocument/2006/relationships/image" Target="../media/image97.jpeg"/><Relationship Id="rId4" Type="http://schemas.openxmlformats.org/officeDocument/2006/relationships/image" Target="../media/image96.jpeg"/></Relationships>
</file>

<file path=ppt/slides/_rels/slide25.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9.jpeg"/><Relationship Id="rId7" Type="http://schemas.openxmlformats.org/officeDocument/2006/relationships/image" Target="../media/image102.jpeg"/><Relationship Id="rId2" Type="http://schemas.openxmlformats.org/officeDocument/2006/relationships/image" Target="../media/image98.jpeg"/><Relationship Id="rId1" Type="http://schemas.openxmlformats.org/officeDocument/2006/relationships/slideLayout" Target="../slideLayouts/slideLayout4.xml"/><Relationship Id="rId6" Type="http://schemas.openxmlformats.org/officeDocument/2006/relationships/image" Target="../media/image101.jpeg"/><Relationship Id="rId5" Type="http://schemas.openxmlformats.org/officeDocument/2006/relationships/image" Target="../media/image72.jpeg"/><Relationship Id="rId4" Type="http://schemas.openxmlformats.org/officeDocument/2006/relationships/image" Target="../media/image100.jpeg"/></Relationships>
</file>

<file path=ppt/slides/_rels/slide2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4.xml"/><Relationship Id="rId5" Type="http://schemas.openxmlformats.org/officeDocument/2006/relationships/image" Target="../media/image109.jpeg"/><Relationship Id="rId4" Type="http://schemas.openxmlformats.org/officeDocument/2006/relationships/image" Target="../media/image108.png"/></Relationships>
</file>

<file path=ppt/slides/_rels/slide2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png"/><Relationship Id="rId1" Type="http://schemas.openxmlformats.org/officeDocument/2006/relationships/slideLayout" Target="../slideLayouts/slideLayout4.xml"/><Relationship Id="rId5" Type="http://schemas.openxmlformats.org/officeDocument/2006/relationships/image" Target="../media/image115.jpeg"/><Relationship Id="rId4" Type="http://schemas.openxmlformats.org/officeDocument/2006/relationships/image" Target="../media/image1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4.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4.xml"/><Relationship Id="rId5" Type="http://schemas.openxmlformats.org/officeDocument/2006/relationships/image" Target="../media/image124.png"/><Relationship Id="rId4" Type="http://schemas.openxmlformats.org/officeDocument/2006/relationships/image" Target="../media/image123.png"/></Relationships>
</file>

<file path=ppt/slides/_rels/slide3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4.xml"/><Relationship Id="rId5" Type="http://schemas.openxmlformats.org/officeDocument/2006/relationships/image" Target="../media/image128.jpeg"/><Relationship Id="rId4" Type="http://schemas.openxmlformats.org/officeDocument/2006/relationships/image" Target="../media/image127.png"/></Relationships>
</file>

<file path=ppt/slides/_rels/slide3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4.xml"/><Relationship Id="rId5" Type="http://schemas.openxmlformats.org/officeDocument/2006/relationships/image" Target="../media/image134.png"/><Relationship Id="rId4" Type="http://schemas.openxmlformats.org/officeDocument/2006/relationships/image" Target="../media/image133.jpeg"/></Relationships>
</file>

<file path=ppt/slides/_rels/slide3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gif"/><Relationship Id="rId1" Type="http://schemas.openxmlformats.org/officeDocument/2006/relationships/slideLayout" Target="../slideLayouts/slideLayout4.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jpe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10"/>
          <p:cNvSpPr>
            <a:spLocks noChangeArrowheads="1" noChangeShapeType="1" noTextEdit="1"/>
          </p:cNvSpPr>
          <p:nvPr/>
        </p:nvSpPr>
        <p:spPr bwMode="auto">
          <a:xfrm>
            <a:off x="1885950" y="4490255"/>
            <a:ext cx="8140700" cy="582613"/>
          </a:xfrm>
          <a:prstGeom prst="rect">
            <a:avLst/>
          </a:prstGeom>
        </p:spPr>
        <p:txBody>
          <a:bodyPr wrap="none" fromWordArt="1">
            <a:prstTxWarp prst="textPlain">
              <a:avLst>
                <a:gd name="adj" fmla="val 50000"/>
              </a:avLst>
            </a:prstTxWarp>
          </a:bodyPr>
          <a:lstStyle/>
          <a:p>
            <a:pPr algn="ctr"/>
            <a:r>
              <a:rPr lang="zh-CN" altLang="en-US" sz="2400" b="1" i="0" kern="10" dirty="0">
                <a:ln w="9525">
                  <a:noFill/>
                  <a:round/>
                  <a:headEnd/>
                  <a:tailEnd/>
                </a:ln>
                <a:latin typeface="黑体"/>
                <a:ea typeface="楷体_GB2312"/>
              </a:rPr>
              <a:t>中发国际资产评估有限公司</a:t>
            </a:r>
          </a:p>
        </p:txBody>
      </p:sp>
      <p:pic>
        <p:nvPicPr>
          <p:cNvPr id="10" name="Picture 7" descr="C:\Users\liulj\Desktop\ppt学习\素材\纯logo.jpg"/>
          <p:cNvPicPr>
            <a:picLocks noChangeAspect="1" noChangeArrowheads="1"/>
          </p:cNvPicPr>
          <p:nvPr/>
        </p:nvPicPr>
        <p:blipFill>
          <a:blip r:embed="rId2"/>
          <a:srcRect/>
          <a:stretch>
            <a:fillRect/>
          </a:stretch>
        </p:blipFill>
        <p:spPr bwMode="auto">
          <a:xfrm>
            <a:off x="0" y="4216400"/>
            <a:ext cx="1814513" cy="1214438"/>
          </a:xfrm>
          <a:prstGeom prst="rect">
            <a:avLst/>
          </a:prstGeom>
          <a:noFill/>
          <a:ln w="9525">
            <a:noFill/>
            <a:miter lim="800000"/>
            <a:headEnd/>
            <a:tailEnd/>
          </a:ln>
        </p:spPr>
      </p:pic>
      <p:sp>
        <p:nvSpPr>
          <p:cNvPr id="11" name="Text Box 5"/>
          <p:cNvSpPr txBox="1">
            <a:spLocks noChangeArrowheads="1"/>
          </p:cNvSpPr>
          <p:nvPr/>
        </p:nvSpPr>
        <p:spPr bwMode="auto">
          <a:xfrm>
            <a:off x="1528763" y="5573713"/>
            <a:ext cx="4640262" cy="965071"/>
          </a:xfrm>
          <a:prstGeom prst="rect">
            <a:avLst/>
          </a:prstGeom>
          <a:noFill/>
          <a:ln w="9525" algn="ctr">
            <a:noFill/>
            <a:miter lim="800000"/>
            <a:headEnd/>
            <a:tailEnd/>
          </a:ln>
        </p:spPr>
        <p:txBody>
          <a:bodyPr lIns="77911" tIns="38957" rIns="77911" bIns="38957">
            <a:spAutoFit/>
          </a:bodyPr>
          <a:lstStyle/>
          <a:p>
            <a:pPr defTabSz="779463">
              <a:spcBef>
                <a:spcPct val="20000"/>
              </a:spcBef>
              <a:buClr>
                <a:schemeClr val="accent1"/>
              </a:buClr>
              <a:buSzPct val="80000"/>
            </a:pPr>
            <a:r>
              <a:rPr lang="zh-CN" altLang="en-US" sz="1200" b="1" i="0" kern="10" dirty="0">
                <a:ln w="9525">
                  <a:noFill/>
                  <a:round/>
                  <a:headEnd/>
                  <a:tailEnd/>
                </a:ln>
                <a:latin typeface="黑体"/>
                <a:ea typeface="楷体_GB2312"/>
              </a:rPr>
              <a:t>北京市海淀区紫竹院路</a:t>
            </a:r>
            <a:r>
              <a:rPr lang="en-US" altLang="zh-CN" sz="1200" b="1" i="0" kern="10" dirty="0">
                <a:ln w="9525">
                  <a:noFill/>
                  <a:round/>
                  <a:headEnd/>
                  <a:tailEnd/>
                </a:ln>
                <a:latin typeface="黑体"/>
                <a:ea typeface="楷体_GB2312"/>
              </a:rPr>
              <a:t>81</a:t>
            </a:r>
            <a:r>
              <a:rPr lang="zh-CN" altLang="en-US" sz="1200" b="1" i="0" kern="10" dirty="0">
                <a:ln w="9525">
                  <a:noFill/>
                  <a:round/>
                  <a:headEnd/>
                  <a:tailEnd/>
                </a:ln>
                <a:latin typeface="黑体"/>
                <a:ea typeface="楷体_GB2312"/>
              </a:rPr>
              <a:t>号院北方地产大厦</a:t>
            </a:r>
            <a:r>
              <a:rPr lang="en-US" altLang="zh-CN" sz="1200" b="1" i="0" kern="10" dirty="0">
                <a:ln w="9525">
                  <a:noFill/>
                  <a:round/>
                  <a:headEnd/>
                  <a:tailEnd/>
                </a:ln>
                <a:latin typeface="黑体"/>
                <a:ea typeface="楷体_GB2312"/>
              </a:rPr>
              <a:t>802</a:t>
            </a:r>
            <a:r>
              <a:rPr lang="zh-CN" altLang="en-US" sz="1200" b="1" i="0" kern="10" dirty="0">
                <a:ln w="9525">
                  <a:noFill/>
                  <a:round/>
                  <a:headEnd/>
                  <a:tailEnd/>
                </a:ln>
                <a:latin typeface="黑体"/>
                <a:ea typeface="楷体_GB2312"/>
              </a:rPr>
              <a:t>室</a:t>
            </a:r>
          </a:p>
          <a:p>
            <a:pPr defTabSz="779463">
              <a:lnSpc>
                <a:spcPct val="95000"/>
              </a:lnSpc>
              <a:buClr>
                <a:schemeClr val="accent1"/>
              </a:buClr>
              <a:buSzPct val="80000"/>
            </a:pPr>
            <a:r>
              <a:rPr lang="zh-CN" altLang="en-US" sz="1200" b="1" i="0" kern="10" dirty="0">
                <a:ln w="9525">
                  <a:noFill/>
                  <a:round/>
                  <a:headEnd/>
                  <a:tailEnd/>
                </a:ln>
                <a:latin typeface="黑体"/>
                <a:ea typeface="楷体_GB2312"/>
              </a:rPr>
              <a:t>邮编：</a:t>
            </a:r>
            <a:r>
              <a:rPr lang="en-US" altLang="zh-CN" sz="1200" b="1" i="0" kern="10" dirty="0">
                <a:ln w="9525">
                  <a:noFill/>
                  <a:round/>
                  <a:headEnd/>
                  <a:tailEnd/>
                </a:ln>
                <a:latin typeface="黑体"/>
                <a:ea typeface="楷体_GB2312"/>
              </a:rPr>
              <a:t>100089</a:t>
            </a:r>
          </a:p>
          <a:p>
            <a:pPr defTabSz="779463">
              <a:lnSpc>
                <a:spcPct val="95000"/>
              </a:lnSpc>
              <a:buClr>
                <a:schemeClr val="accent1"/>
              </a:buClr>
              <a:buSzPct val="80000"/>
            </a:pPr>
            <a:r>
              <a:rPr lang="zh-CN" altLang="en-US" sz="1200" b="1" i="0" kern="10" dirty="0">
                <a:ln w="9525">
                  <a:noFill/>
                  <a:round/>
                  <a:headEnd/>
                  <a:tailEnd/>
                </a:ln>
                <a:latin typeface="黑体"/>
                <a:ea typeface="楷体_GB2312"/>
              </a:rPr>
              <a:t>电话：</a:t>
            </a:r>
            <a:r>
              <a:rPr lang="en-US" altLang="zh-CN" sz="1200" b="1" i="0" kern="10" dirty="0">
                <a:ln w="9525">
                  <a:noFill/>
                  <a:round/>
                  <a:headEnd/>
                  <a:tailEnd/>
                </a:ln>
                <a:latin typeface="黑体"/>
                <a:ea typeface="楷体_GB2312"/>
              </a:rPr>
              <a:t>010–88580629/0645</a:t>
            </a:r>
          </a:p>
          <a:p>
            <a:pPr defTabSz="779463">
              <a:lnSpc>
                <a:spcPct val="95000"/>
              </a:lnSpc>
              <a:buClr>
                <a:schemeClr val="accent1"/>
              </a:buClr>
              <a:buSzPct val="80000"/>
            </a:pPr>
            <a:r>
              <a:rPr lang="zh-CN" altLang="en-US" sz="1200" b="1" i="0" kern="10" dirty="0">
                <a:ln w="9525">
                  <a:noFill/>
                  <a:round/>
                  <a:headEnd/>
                  <a:tailEnd/>
                </a:ln>
                <a:latin typeface="黑体"/>
                <a:ea typeface="楷体_GB2312"/>
              </a:rPr>
              <a:t>传真：</a:t>
            </a:r>
            <a:r>
              <a:rPr lang="en-US" altLang="zh-CN" sz="1200" b="1" i="0" kern="10" dirty="0" smtClean="0">
                <a:ln w="9525">
                  <a:noFill/>
                  <a:round/>
                  <a:headEnd/>
                  <a:tailEnd/>
                </a:ln>
                <a:latin typeface="黑体"/>
                <a:ea typeface="楷体_GB2312"/>
              </a:rPr>
              <a:t>010–88580460</a:t>
            </a:r>
          </a:p>
          <a:p>
            <a:pPr defTabSz="779463">
              <a:lnSpc>
                <a:spcPct val="95000"/>
              </a:lnSpc>
              <a:buClr>
                <a:schemeClr val="accent1"/>
              </a:buClr>
              <a:buSzPct val="80000"/>
            </a:pPr>
            <a:r>
              <a:rPr lang="zh-CN" altLang="en-US" sz="1200" b="1" i="0" kern="10" dirty="0" smtClean="0">
                <a:ln w="9525">
                  <a:noFill/>
                  <a:round/>
                  <a:headEnd/>
                  <a:tailEnd/>
                </a:ln>
                <a:latin typeface="黑体"/>
                <a:ea typeface="楷体_GB2312"/>
              </a:rPr>
              <a:t>网址：</a:t>
            </a:r>
            <a:r>
              <a:rPr lang="en-US" altLang="zh-CN" sz="1200" b="1" i="0" kern="10" dirty="0" smtClean="0">
                <a:ln w="9525">
                  <a:noFill/>
                  <a:round/>
                  <a:headEnd/>
                  <a:tailEnd/>
                </a:ln>
                <a:latin typeface="黑体"/>
                <a:ea typeface="楷体_GB2312"/>
              </a:rPr>
              <a:t>http://www.devechina.com/</a:t>
            </a:r>
            <a:endParaRPr lang="en-US" altLang="zh-CN" sz="1200" b="1" i="0" kern="10" dirty="0">
              <a:ln w="9525">
                <a:noFill/>
                <a:round/>
                <a:headEnd/>
                <a:tailEnd/>
              </a:ln>
              <a:latin typeface="黑体"/>
              <a:ea typeface="楷体_GB2312"/>
            </a:endParaRPr>
          </a:p>
        </p:txBody>
      </p:sp>
      <p:sp>
        <p:nvSpPr>
          <p:cNvPr id="7" name="Text Box 3"/>
          <p:cNvSpPr txBox="1">
            <a:spLocks noChangeArrowheads="1"/>
          </p:cNvSpPr>
          <p:nvPr/>
        </p:nvSpPr>
        <p:spPr bwMode="auto">
          <a:xfrm>
            <a:off x="9664700" y="571500"/>
            <a:ext cx="1947863" cy="2940050"/>
          </a:xfrm>
          <a:prstGeom prst="rect">
            <a:avLst/>
          </a:prstGeom>
          <a:noFill/>
          <a:ln w="9525" algn="ctr">
            <a:noFill/>
            <a:miter lim="800000"/>
            <a:headEnd/>
            <a:tailEnd/>
          </a:ln>
        </p:spPr>
        <p:txBody>
          <a:bodyPr vert="eaVert" lIns="86972" tIns="43488" rIns="86972" bIns="43488">
            <a:spAutoFit/>
          </a:bodyPr>
          <a:lstStyle/>
          <a:p>
            <a:pPr defTabSz="869950">
              <a:lnSpc>
                <a:spcPct val="160000"/>
              </a:lnSpc>
              <a:buClr>
                <a:schemeClr val="accent1"/>
              </a:buClr>
              <a:buSzPct val="80000"/>
            </a:pPr>
            <a:r>
              <a:rPr lang="zh-CN" altLang="en-US" sz="3600" b="1" i="0" dirty="0">
                <a:solidFill>
                  <a:schemeClr val="bg1"/>
                </a:solidFill>
                <a:latin typeface="楷体_GB2312" pitchFamily="49" charset="-122"/>
                <a:ea typeface="楷体_GB2312" pitchFamily="49" charset="-122"/>
              </a:rPr>
              <a:t>专业发现价值</a:t>
            </a:r>
          </a:p>
          <a:p>
            <a:pPr defTabSz="869950">
              <a:lnSpc>
                <a:spcPct val="160000"/>
              </a:lnSpc>
              <a:buClr>
                <a:schemeClr val="accent1"/>
              </a:buClr>
              <a:buSzPct val="80000"/>
            </a:pPr>
            <a:r>
              <a:rPr lang="zh-CN" altLang="en-US" sz="3600" b="1" i="0" dirty="0">
                <a:solidFill>
                  <a:schemeClr val="bg1"/>
                </a:solidFill>
                <a:latin typeface="楷体_GB2312" pitchFamily="49" charset="-122"/>
                <a:ea typeface="楷体_GB2312" pitchFamily="49" charset="-122"/>
              </a:rPr>
              <a:t>诚信打造品牌</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灯片编号占位符 2"/>
          <p:cNvSpPr>
            <a:spLocks noGrp="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EA7F2038-42CF-4C17-89E7-E11A2107837E}" type="slidenum">
              <a:rPr lang="zh-CN" altLang="en-US" smtClean="0">
                <a:latin typeface="Arial" pitchFamily="34" charset="0"/>
              </a:rPr>
              <a:pPr/>
              <a:t>10</a:t>
            </a:fld>
            <a:endParaRPr lang="en-US" altLang="zh-CN" smtClean="0">
              <a:latin typeface="Arial" pitchFamily="34" charset="0"/>
            </a:endParaRPr>
          </a:p>
        </p:txBody>
      </p:sp>
      <p:pic>
        <p:nvPicPr>
          <p:cNvPr id="5" name="Picture 3" descr="题词"/>
          <p:cNvPicPr>
            <a:picLocks noChangeAspect="1" noChangeArrowheads="1"/>
          </p:cNvPicPr>
          <p:nvPr/>
        </p:nvPicPr>
        <p:blipFill>
          <a:blip r:embed="rId2">
            <a:biLevel thresh="50000"/>
          </a:blip>
          <a:srcRect/>
          <a:stretch>
            <a:fillRect/>
          </a:stretch>
        </p:blipFill>
        <p:spPr>
          <a:xfrm>
            <a:off x="6169025" y="1358092"/>
            <a:ext cx="2500330" cy="4107369"/>
          </a:xfrm>
          <a:prstGeom prst="rect">
            <a:avLst/>
          </a:prstGeom>
          <a:solidFill>
            <a:schemeClr val="accent5"/>
          </a:solidFill>
          <a:ln w="57150">
            <a:solidFill>
              <a:srgbClr val="FFC000"/>
            </a:solidFill>
          </a:ln>
        </p:spPr>
      </p:pic>
      <p:sp>
        <p:nvSpPr>
          <p:cNvPr id="7" name="Text Box 4"/>
          <p:cNvSpPr txBox="1">
            <a:spLocks noChangeArrowheads="1"/>
          </p:cNvSpPr>
          <p:nvPr/>
        </p:nvSpPr>
        <p:spPr bwMode="auto">
          <a:xfrm>
            <a:off x="9026545" y="1643844"/>
            <a:ext cx="2786082" cy="3929090"/>
          </a:xfrm>
          <a:prstGeom prst="rect">
            <a:avLst/>
          </a:prstGeom>
          <a:noFill/>
          <a:ln w="9525" algn="ctr">
            <a:noFill/>
            <a:miter lim="800000"/>
            <a:headEnd/>
            <a:tailEnd/>
          </a:ln>
        </p:spPr>
        <p:txBody>
          <a:bodyPr lIns="91314" tIns="45657" rIns="91314" bIns="45657"/>
          <a:lstStyle/>
          <a:p>
            <a:pPr marL="342900" indent="-342900">
              <a:spcBef>
                <a:spcPct val="30000"/>
              </a:spcBef>
              <a:buClr>
                <a:schemeClr val="accent1"/>
              </a:buClr>
              <a:buSzPct val="80000"/>
              <a:buFont typeface="Wingdings" pitchFamily="2" charset="2"/>
              <a:buNone/>
            </a:pPr>
            <a:r>
              <a:rPr lang="zh-CN" altLang="en-US" sz="2000" b="1" i="0" u="sng" dirty="0">
                <a:latin typeface="楷体_GB2312" pitchFamily="49" charset="-122"/>
                <a:ea typeface="楷体_GB2312" pitchFamily="49" charset="-122"/>
              </a:rPr>
              <a:t>袁宝华为中</a:t>
            </a:r>
            <a:r>
              <a:rPr lang="zh-CN" altLang="en-US" sz="2000" b="1" i="0" u="sng" dirty="0" smtClean="0">
                <a:latin typeface="楷体_GB2312" pitchFamily="49" charset="-122"/>
                <a:ea typeface="楷体_GB2312" pitchFamily="49" charset="-122"/>
              </a:rPr>
              <a:t>发国际</a:t>
            </a:r>
            <a:r>
              <a:rPr lang="zh-CN" altLang="en-US" sz="2000" b="1" i="0" u="sng" dirty="0">
                <a:latin typeface="楷体_GB2312" pitchFamily="49" charset="-122"/>
                <a:ea typeface="楷体_GB2312" pitchFamily="49" charset="-122"/>
              </a:rPr>
              <a:t>题词</a:t>
            </a:r>
          </a:p>
          <a:p>
            <a:pPr>
              <a:spcBef>
                <a:spcPct val="30000"/>
              </a:spcBef>
              <a:buClr>
                <a:schemeClr val="accent1"/>
              </a:buClr>
              <a:buSzPct val="80000"/>
              <a:buFont typeface="Wingdings" pitchFamily="2" charset="2"/>
              <a:buNone/>
            </a:pPr>
            <a:r>
              <a:rPr lang="zh-CN" altLang="en-US" sz="1400" i="0" dirty="0">
                <a:latin typeface="楷体_GB2312" pitchFamily="49" charset="-122"/>
                <a:ea typeface="楷体_GB2312" pitchFamily="49" charset="-122"/>
              </a:rPr>
              <a:t>    </a:t>
            </a:r>
            <a:endParaRPr lang="en-US" altLang="zh-CN" sz="1400" i="0" dirty="0">
              <a:latin typeface="楷体_GB2312" pitchFamily="49" charset="-122"/>
              <a:ea typeface="楷体_GB2312" pitchFamily="49" charset="-122"/>
            </a:endParaRPr>
          </a:p>
          <a:p>
            <a:pPr>
              <a:spcBef>
                <a:spcPct val="30000"/>
              </a:spcBef>
              <a:buClr>
                <a:schemeClr val="accent1"/>
              </a:buClr>
              <a:buSzPct val="80000"/>
              <a:buFont typeface="Wingdings" pitchFamily="2" charset="2"/>
              <a:buNone/>
            </a:pPr>
            <a:r>
              <a:rPr lang="en-US" altLang="zh-CN" sz="1400" i="0" dirty="0" smtClean="0">
                <a:latin typeface="楷体_GB2312" pitchFamily="49" charset="-122"/>
                <a:ea typeface="楷体_GB2312" pitchFamily="49" charset="-122"/>
              </a:rPr>
              <a:t>    </a:t>
            </a:r>
            <a:r>
              <a:rPr lang="zh-CN" altLang="en-US" i="0" dirty="0" smtClean="0">
                <a:latin typeface="楷体_GB2312" pitchFamily="49" charset="-122"/>
                <a:ea typeface="楷体_GB2312" pitchFamily="49" charset="-122"/>
              </a:rPr>
              <a:t>袁宝华</a:t>
            </a:r>
            <a:r>
              <a:rPr lang="zh-CN" altLang="en-US" i="0" dirty="0">
                <a:latin typeface="楷体_GB2312" pitchFamily="49" charset="-122"/>
                <a:ea typeface="楷体_GB2312" pitchFamily="49" charset="-122"/>
              </a:rPr>
              <a:t>原任冶金部副部长，国家计委副主任，物资部部长，国家经委主任，中国人民大学校长，中国企业管理协会、中国企业家协会、中国职工思想政治研究会会长，中共中央委员，中顾委委员</a:t>
            </a:r>
            <a:r>
              <a:rPr lang="zh-CN" altLang="en-US" sz="1400" i="0" dirty="0">
                <a:latin typeface="楷体_GB2312" pitchFamily="49" charset="-122"/>
                <a:ea typeface="楷体_GB2312" pitchFamily="49" charset="-122"/>
              </a:rPr>
              <a:t>。</a:t>
            </a:r>
          </a:p>
        </p:txBody>
      </p:sp>
      <p:pic>
        <p:nvPicPr>
          <p:cNvPr id="8" name="图片 7" descr="2012022322124010.jpg"/>
          <p:cNvPicPr>
            <a:picLocks noChangeAspect="1"/>
          </p:cNvPicPr>
          <p:nvPr/>
        </p:nvPicPr>
        <p:blipFill>
          <a:blip r:embed="rId3" cstate="print"/>
          <a:srcRect/>
          <a:stretch>
            <a:fillRect/>
          </a:stretch>
        </p:blipFill>
        <p:spPr bwMode="auto">
          <a:xfrm>
            <a:off x="0" y="1572406"/>
            <a:ext cx="2239935" cy="3786214"/>
          </a:xfrm>
          <a:prstGeom prst="rect">
            <a:avLst/>
          </a:prstGeom>
          <a:noFill/>
          <a:ln w="9525">
            <a:noFill/>
            <a:miter lim="800000"/>
            <a:headEnd/>
            <a:tailEnd/>
          </a:ln>
        </p:spPr>
      </p:pic>
      <p:sp>
        <p:nvSpPr>
          <p:cNvPr id="11" name="AutoShape 6"/>
          <p:cNvSpPr>
            <a:spLocks noChangeArrowheads="1"/>
          </p:cNvSpPr>
          <p:nvPr/>
        </p:nvSpPr>
        <p:spPr bwMode="auto">
          <a:xfrm rot="16200000">
            <a:off x="2650793" y="1018672"/>
            <a:ext cx="1643074" cy="2750543"/>
          </a:xfrm>
          <a:prstGeom prst="upArrowCallout">
            <a:avLst>
              <a:gd name="adj1" fmla="val 33824"/>
              <a:gd name="adj2" fmla="val 25000"/>
              <a:gd name="adj3" fmla="val 17582"/>
              <a:gd name="adj4" fmla="val 86269"/>
            </a:avLst>
          </a:prstGeom>
          <a:noFill/>
          <a:ln w="9525" algn="ctr">
            <a:noFill/>
            <a:miter lim="800000"/>
            <a:headEnd/>
            <a:tailEnd/>
          </a:ln>
        </p:spPr>
        <p:txBody>
          <a:bodyPr wrap="none" lIns="91161" tIns="45581" rIns="91161" bIns="45581" anchor="ctr"/>
          <a:lstStyle/>
          <a:p>
            <a:endParaRPr lang="zh-CN" altLang="en-US"/>
          </a:p>
        </p:txBody>
      </p:sp>
      <p:sp>
        <p:nvSpPr>
          <p:cNvPr id="12" name="Rectangle 10"/>
          <p:cNvSpPr>
            <a:spLocks noChangeArrowheads="1"/>
          </p:cNvSpPr>
          <p:nvPr/>
        </p:nvSpPr>
        <p:spPr bwMode="auto">
          <a:xfrm>
            <a:off x="2382811" y="2001034"/>
            <a:ext cx="2571768" cy="924230"/>
          </a:xfrm>
          <a:prstGeom prst="rect">
            <a:avLst/>
          </a:prstGeom>
          <a:noFill/>
          <a:ln w="9525" algn="ctr">
            <a:noFill/>
            <a:miter lim="800000"/>
            <a:headEnd/>
            <a:tailEnd/>
          </a:ln>
        </p:spPr>
        <p:txBody>
          <a:bodyPr lIns="91161" tIns="45581" rIns="91161" bIns="45581" anchor="ctr"/>
          <a:lstStyle/>
          <a:p>
            <a:r>
              <a:rPr lang="zh-CN" altLang="en-US" sz="2000" b="1" i="0" dirty="0" smtClean="0">
                <a:latin typeface="楷体_GB2312"/>
              </a:rPr>
              <a:t>    </a:t>
            </a:r>
            <a:r>
              <a:rPr lang="zh-CN" altLang="en-US" i="0" dirty="0" smtClean="0">
                <a:latin typeface="楷体_GB2312" pitchFamily="49" charset="-122"/>
                <a:ea typeface="楷体_GB2312" pitchFamily="49" charset="-122"/>
              </a:rPr>
              <a:t>在</a:t>
            </a:r>
            <a:r>
              <a:rPr lang="en-US" altLang="zh-CN" i="0" dirty="0">
                <a:latin typeface="楷体_GB2312" pitchFamily="49" charset="-122"/>
                <a:ea typeface="楷体_GB2312" pitchFamily="49" charset="-122"/>
              </a:rPr>
              <a:t>2002</a:t>
            </a:r>
            <a:r>
              <a:rPr lang="zh-CN" altLang="en-US" i="0" dirty="0">
                <a:latin typeface="楷体_GB2312" pitchFamily="49" charset="-122"/>
                <a:ea typeface="楷体_GB2312" pitchFamily="49" charset="-122"/>
              </a:rPr>
              <a:t>年度会计基础工作考核</a:t>
            </a:r>
            <a:r>
              <a:rPr lang="zh-CN" altLang="en-US" i="0" dirty="0" smtClean="0">
                <a:latin typeface="楷体_GB2312" pitchFamily="49" charset="-122"/>
                <a:ea typeface="楷体_GB2312" pitchFamily="49" charset="-122"/>
              </a:rPr>
              <a:t>中被评为</a:t>
            </a:r>
            <a:r>
              <a:rPr lang="zh-CN" altLang="en-US" i="0" dirty="0">
                <a:latin typeface="楷体_GB2312" pitchFamily="49" charset="-122"/>
                <a:ea typeface="楷体_GB2312" pitchFamily="49" charset="-122"/>
              </a:rPr>
              <a:t>规范单位</a:t>
            </a:r>
          </a:p>
        </p:txBody>
      </p:sp>
      <p:sp>
        <p:nvSpPr>
          <p:cNvPr id="16" name="AutoShape 6"/>
          <p:cNvSpPr>
            <a:spLocks noChangeArrowheads="1"/>
          </p:cNvSpPr>
          <p:nvPr/>
        </p:nvSpPr>
        <p:spPr bwMode="auto">
          <a:xfrm rot="16200000">
            <a:off x="2650793" y="3090374"/>
            <a:ext cx="1643074" cy="2750543"/>
          </a:xfrm>
          <a:prstGeom prst="upArrowCallout">
            <a:avLst>
              <a:gd name="adj1" fmla="val 33824"/>
              <a:gd name="adj2" fmla="val 25000"/>
              <a:gd name="adj3" fmla="val 17582"/>
              <a:gd name="adj4" fmla="val 86269"/>
            </a:avLst>
          </a:prstGeom>
          <a:noFill/>
          <a:ln w="9525" algn="ctr">
            <a:noFill/>
            <a:miter lim="800000"/>
            <a:headEnd/>
            <a:tailEnd/>
          </a:ln>
        </p:spPr>
        <p:txBody>
          <a:bodyPr wrap="none" lIns="91161" tIns="45581" rIns="91161" bIns="45581" anchor="ctr"/>
          <a:lstStyle/>
          <a:p>
            <a:endParaRPr lang="zh-CN" altLang="en-US"/>
          </a:p>
        </p:txBody>
      </p:sp>
      <p:sp>
        <p:nvSpPr>
          <p:cNvPr id="17" name="Rectangle 10"/>
          <p:cNvSpPr>
            <a:spLocks noChangeArrowheads="1"/>
          </p:cNvSpPr>
          <p:nvPr/>
        </p:nvSpPr>
        <p:spPr bwMode="auto">
          <a:xfrm>
            <a:off x="2454249" y="4072737"/>
            <a:ext cx="2500330" cy="1004598"/>
          </a:xfrm>
          <a:prstGeom prst="rect">
            <a:avLst/>
          </a:prstGeom>
          <a:noFill/>
          <a:ln w="9525" algn="ctr">
            <a:noFill/>
            <a:miter lim="800000"/>
            <a:headEnd/>
            <a:tailEnd/>
          </a:ln>
        </p:spPr>
        <p:txBody>
          <a:bodyPr lIns="91161" tIns="45581" rIns="91161" bIns="45581" anchor="ctr"/>
          <a:lstStyle/>
          <a:p>
            <a:r>
              <a:rPr lang="en-US" altLang="zh-CN" sz="2000" b="1" i="0" dirty="0" smtClean="0"/>
              <a:t>       </a:t>
            </a:r>
            <a:r>
              <a:rPr lang="en-US" altLang="zh-CN" i="0" dirty="0" smtClean="0">
                <a:latin typeface="楷体_GB2312" pitchFamily="49" charset="-122"/>
                <a:ea typeface="楷体_GB2312" pitchFamily="49" charset="-122"/>
              </a:rPr>
              <a:t>2013</a:t>
            </a:r>
            <a:r>
              <a:rPr lang="zh-CN" altLang="en-US" i="0" dirty="0">
                <a:latin typeface="楷体_GB2312" pitchFamily="49" charset="-122"/>
                <a:ea typeface="楷体_GB2312" pitchFamily="49" charset="-122"/>
              </a:rPr>
              <a:t>年荣获首届</a:t>
            </a:r>
            <a:r>
              <a:rPr lang="zh-CN" altLang="en-US" i="0" dirty="0" smtClean="0">
                <a:latin typeface="楷体_GB2312" pitchFamily="49" charset="-122"/>
                <a:ea typeface="楷体_GB2312" pitchFamily="49" charset="-122"/>
              </a:rPr>
              <a:t>全国资产评估知识竞赛北京赛区优秀</a:t>
            </a:r>
            <a:r>
              <a:rPr lang="zh-CN" altLang="en-US" i="0" dirty="0">
                <a:latin typeface="楷体_GB2312" pitchFamily="49" charset="-122"/>
                <a:ea typeface="楷体_GB2312" pitchFamily="49" charset="-122"/>
              </a:rPr>
              <a:t>组织</a:t>
            </a:r>
            <a:r>
              <a:rPr lang="zh-CN" altLang="en-US" i="0" dirty="0" smtClean="0">
                <a:latin typeface="楷体_GB2312" pitchFamily="49" charset="-122"/>
                <a:ea typeface="楷体_GB2312" pitchFamily="49" charset="-122"/>
              </a:rPr>
              <a:t>奖</a:t>
            </a:r>
            <a:endParaRPr lang="zh-CN" altLang="en-US" i="0" dirty="0">
              <a:latin typeface="楷体_GB2312" pitchFamily="49" charset="-122"/>
              <a:ea typeface="楷体_GB2312" pitchFamily="49" charset="-122"/>
            </a:endParaRPr>
          </a:p>
        </p:txBody>
      </p:sp>
      <p:sp>
        <p:nvSpPr>
          <p:cNvPr id="18" name="矩形 17"/>
          <p:cNvSpPr/>
          <p:nvPr/>
        </p:nvSpPr>
        <p:spPr bwMode="auto">
          <a:xfrm flipH="1">
            <a:off x="5454645" y="1286654"/>
            <a:ext cx="35972" cy="4500000"/>
          </a:xfrm>
          <a:prstGeom prst="rect">
            <a:avLst/>
          </a:prstGeom>
          <a:solidFill>
            <a:schemeClr val="tx2">
              <a:lumMod val="95000"/>
              <a:lumOff val="5000"/>
            </a:schemeClr>
          </a:solidFill>
          <a:ln>
            <a:solidFill>
              <a:schemeClr val="accent4">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61" tIns="45581" rIns="91161" bIns="45581" anchor="ctr"/>
          <a:lstStyle/>
          <a:p>
            <a:pPr algn="ctr" fontAlgn="auto">
              <a:spcBef>
                <a:spcPts val="0"/>
              </a:spcBef>
              <a:spcAft>
                <a:spcPts val="0"/>
              </a:spcAft>
              <a:defRPr/>
            </a:pPr>
            <a:endParaRPr lang="zh-CN" altLang="en-US" dirty="0"/>
          </a:p>
        </p:txBody>
      </p:sp>
      <p:sp>
        <p:nvSpPr>
          <p:cNvPr id="13" name="Rectangle 2"/>
          <p:cNvSpPr txBox="1">
            <a:spLocks noChangeArrowheads="1"/>
          </p:cNvSpPr>
          <p:nvPr/>
        </p:nvSpPr>
        <p:spPr bwMode="auto">
          <a:xfrm>
            <a:off x="625475" y="215900"/>
            <a:ext cx="7778750" cy="692150"/>
          </a:xfrm>
          <a:prstGeom prst="rect">
            <a:avLst/>
          </a:prstGeom>
          <a:noFill/>
          <a:ln>
            <a:miter lim="800000"/>
            <a:headEnd/>
            <a:tailEnd/>
          </a:ln>
        </p:spPr>
        <p:txBody>
          <a:bodyPr vert="horz"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chemeClr val="bg1"/>
                </a:solidFill>
                <a:effectLst/>
                <a:uLnTx/>
                <a:uFillTx/>
                <a:latin typeface="+mj-lt"/>
                <a:ea typeface="楷体_GB2312"/>
                <a:cs typeface="+mj-cs"/>
              </a:rPr>
              <a:t>荣誉与勉励</a:t>
            </a:r>
            <a:endParaRPr kumimoji="0" lang="en-US" altLang="zh-CN" sz="2400" b="1" i="0" u="none" strike="noStrike" kern="0" cap="none" spc="0" normalizeH="0" baseline="0" noProof="0" dirty="0" smtClean="0">
              <a:ln>
                <a:noFill/>
              </a:ln>
              <a:solidFill>
                <a:schemeClr val="bg1"/>
              </a:solidFill>
              <a:effectLst/>
              <a:uLnTx/>
              <a:uFillTx/>
              <a:latin typeface="+mj-lt"/>
              <a:ea typeface="楷体_GB2312"/>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
          <p:cNvSpPr>
            <a:spLocks noGrp="1" noChangeArrowheads="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7FB1F64C-1504-44CE-9CEF-2062B07F194D}" type="slidenum">
              <a:rPr lang="zh-CN" altLang="en-US" smtClean="0">
                <a:latin typeface="Arial" pitchFamily="34" charset="0"/>
              </a:rPr>
              <a:pPr/>
              <a:t>11</a:t>
            </a:fld>
            <a:endParaRPr lang="en-US" altLang="zh-CN" smtClean="0">
              <a:latin typeface="Arial" pitchFamily="34" charset="0"/>
            </a:endParaRPr>
          </a:p>
        </p:txBody>
      </p:sp>
      <p:grpSp>
        <p:nvGrpSpPr>
          <p:cNvPr id="2" name="组合 65"/>
          <p:cNvGrpSpPr>
            <a:grpSpLocks/>
          </p:cNvGrpSpPr>
          <p:nvPr/>
        </p:nvGrpSpPr>
        <p:grpSpPr bwMode="auto">
          <a:xfrm>
            <a:off x="239670" y="1429529"/>
            <a:ext cx="9144064" cy="595311"/>
            <a:chOff x="1461584" y="1428750"/>
            <a:chExt cx="7891966" cy="666750"/>
          </a:xfrm>
        </p:grpSpPr>
        <p:sp>
          <p:nvSpPr>
            <p:cNvPr id="364547" name="Rectangle 3"/>
            <p:cNvSpPr>
              <a:spLocks noChangeArrowheads="1"/>
            </p:cNvSpPr>
            <p:nvPr/>
          </p:nvSpPr>
          <p:spPr bwMode="auto">
            <a:xfrm rot="10800000">
              <a:off x="1958975" y="1428750"/>
              <a:ext cx="7394575" cy="666750"/>
            </a:xfrm>
            <a:prstGeom prst="rect">
              <a:avLst/>
            </a:prstGeom>
            <a:noFill/>
            <a:ln w="9525" algn="ctr">
              <a:noFill/>
              <a:miter lim="800000"/>
              <a:headEnd/>
              <a:tailEnd/>
            </a:ln>
            <a:effectLst/>
          </p:spPr>
          <p:txBody>
            <a:bodyPr wrap="none" anchor="ctr"/>
            <a:lstStyle/>
            <a:p>
              <a:pPr algn="ctr">
                <a:defRPr/>
              </a:pPr>
              <a:endParaRPr lang="zh-CN" altLang="en-US" sz="1600" dirty="0">
                <a:latin typeface="Arial" charset="0"/>
              </a:endParaRPr>
            </a:p>
          </p:txBody>
        </p:sp>
        <p:sp>
          <p:nvSpPr>
            <p:cNvPr id="22603" name="Rectangle 10"/>
            <p:cNvSpPr>
              <a:spLocks noChangeArrowheads="1"/>
            </p:cNvSpPr>
            <p:nvPr/>
          </p:nvSpPr>
          <p:spPr bwMode="auto">
            <a:xfrm>
              <a:off x="1461584" y="1428750"/>
              <a:ext cx="7583687" cy="642938"/>
            </a:xfrm>
            <a:prstGeom prst="rect">
              <a:avLst/>
            </a:prstGeom>
            <a:noFill/>
            <a:ln w="9525" algn="ctr">
              <a:noFill/>
              <a:miter lim="800000"/>
              <a:headEnd/>
              <a:tailEnd/>
            </a:ln>
          </p:spPr>
          <p:txBody>
            <a:bodyPr anchor="ctr"/>
            <a:lstStyle/>
            <a:p>
              <a:pPr algn="ctr"/>
              <a:r>
                <a:rPr lang="en-US" altLang="zh-CN" sz="1600" i="0" dirty="0">
                  <a:latin typeface="+mj-lt"/>
                  <a:ea typeface="楷体_GB2312"/>
                  <a:cs typeface="+mj-cs"/>
                  <a:sym typeface="微软雅黑" pitchFamily="34" charset="-122"/>
                </a:rPr>
                <a:t>1993</a:t>
              </a:r>
              <a:r>
                <a:rPr lang="zh-CN" altLang="en-US" sz="1600" i="0" dirty="0">
                  <a:latin typeface="+mj-lt"/>
                  <a:ea typeface="楷体_GB2312"/>
                  <a:cs typeface="+mj-cs"/>
                  <a:sym typeface="微软雅黑" pitchFamily="34" charset="-122"/>
                </a:rPr>
                <a:t>年中发国际完成上海石化</a:t>
              </a:r>
              <a:r>
                <a:rPr lang="en-US" altLang="zh-CN" sz="1600" i="0" dirty="0">
                  <a:latin typeface="+mj-lt"/>
                  <a:ea typeface="楷体_GB2312"/>
                  <a:cs typeface="+mj-cs"/>
                  <a:sym typeface="微软雅黑" pitchFamily="34" charset="-122"/>
                </a:rPr>
                <a:t>H</a:t>
              </a:r>
              <a:r>
                <a:rPr lang="zh-CN" altLang="en-US" sz="1600" i="0" dirty="0">
                  <a:latin typeface="+mj-lt"/>
                  <a:ea typeface="楷体_GB2312"/>
                  <a:cs typeface="+mj-cs"/>
                  <a:sym typeface="微软雅黑" pitchFamily="34" charset="-122"/>
                </a:rPr>
                <a:t>股</a:t>
              </a:r>
              <a:r>
                <a:rPr lang="zh-CN" altLang="en-US" sz="1600" i="0" dirty="0" smtClean="0">
                  <a:latin typeface="+mj-lt"/>
                  <a:ea typeface="楷体_GB2312"/>
                  <a:cs typeface="+mj-cs"/>
                  <a:sym typeface="微软雅黑" pitchFamily="34" charset="-122"/>
                </a:rPr>
                <a:t>上市项目，该企业是</a:t>
              </a:r>
              <a:r>
                <a:rPr lang="zh-CN" altLang="en-US" sz="1600" i="0" dirty="0">
                  <a:latin typeface="+mj-lt"/>
                  <a:ea typeface="楷体_GB2312"/>
                  <a:cs typeface="+mj-cs"/>
                  <a:sym typeface="微软雅黑" pitchFamily="34" charset="-122"/>
                </a:rPr>
                <a:t>我国第一家发行</a:t>
              </a:r>
              <a:r>
                <a:rPr lang="en-US" altLang="zh-CN" sz="1600" i="0" dirty="0">
                  <a:latin typeface="+mj-lt"/>
                  <a:ea typeface="楷体_GB2312"/>
                  <a:cs typeface="+mj-cs"/>
                  <a:sym typeface="微软雅黑" pitchFamily="34" charset="-122"/>
                </a:rPr>
                <a:t>H</a:t>
              </a:r>
              <a:r>
                <a:rPr lang="zh-CN" altLang="en-US" sz="1600" i="0" dirty="0">
                  <a:latin typeface="+mj-lt"/>
                  <a:ea typeface="楷体_GB2312"/>
                  <a:cs typeface="+mj-cs"/>
                  <a:sym typeface="微软雅黑" pitchFamily="34" charset="-122"/>
                </a:rPr>
                <a:t>股境外上市的大型央</a:t>
              </a:r>
              <a:r>
                <a:rPr lang="zh-CN" altLang="en-US" sz="1600" i="0" dirty="0" smtClean="0">
                  <a:latin typeface="+mj-lt"/>
                  <a:ea typeface="楷体_GB2312"/>
                  <a:cs typeface="+mj-cs"/>
                  <a:sym typeface="微软雅黑" pitchFamily="34" charset="-122"/>
                </a:rPr>
                <a:t>企；</a:t>
              </a:r>
              <a:endParaRPr lang="zh-CN" altLang="en-US" sz="1600" i="0" dirty="0">
                <a:latin typeface="+mj-lt"/>
                <a:ea typeface="楷体_GB2312"/>
                <a:cs typeface="+mj-cs"/>
                <a:sym typeface="微软雅黑" pitchFamily="34" charset="-122"/>
              </a:endParaRPr>
            </a:p>
          </p:txBody>
        </p:sp>
      </p:grpSp>
      <p:grpSp>
        <p:nvGrpSpPr>
          <p:cNvPr id="3" name="组合 67"/>
          <p:cNvGrpSpPr>
            <a:grpSpLocks/>
          </p:cNvGrpSpPr>
          <p:nvPr/>
        </p:nvGrpSpPr>
        <p:grpSpPr bwMode="auto">
          <a:xfrm>
            <a:off x="311109" y="2001034"/>
            <a:ext cx="8643998" cy="571504"/>
            <a:chOff x="1496232" y="2214563"/>
            <a:chExt cx="7922796" cy="666750"/>
          </a:xfrm>
        </p:grpSpPr>
        <p:sp>
          <p:nvSpPr>
            <p:cNvPr id="364556" name="Rectangle 12"/>
            <p:cNvSpPr>
              <a:spLocks noChangeArrowheads="1"/>
            </p:cNvSpPr>
            <p:nvPr/>
          </p:nvSpPr>
          <p:spPr bwMode="auto">
            <a:xfrm rot="10800000">
              <a:off x="1958975" y="2214563"/>
              <a:ext cx="7394575" cy="666750"/>
            </a:xfrm>
            <a:prstGeom prst="rect">
              <a:avLst/>
            </a:prstGeom>
            <a:noFill/>
            <a:ln w="9525" algn="ctr">
              <a:noFill/>
              <a:miter lim="800000"/>
              <a:headEnd/>
              <a:tailEnd/>
            </a:ln>
            <a:effectLst/>
          </p:spPr>
          <p:txBody>
            <a:bodyPr wrap="none" anchor="ctr"/>
            <a:lstStyle/>
            <a:p>
              <a:pPr algn="ctr">
                <a:defRPr/>
              </a:pPr>
              <a:endParaRPr lang="zh-CN" altLang="en-US">
                <a:latin typeface="Arial" charset="0"/>
              </a:endParaRPr>
            </a:p>
          </p:txBody>
        </p:sp>
        <p:sp>
          <p:nvSpPr>
            <p:cNvPr id="22594" name="Rectangle 19"/>
            <p:cNvSpPr>
              <a:spLocks noChangeArrowheads="1"/>
            </p:cNvSpPr>
            <p:nvPr/>
          </p:nvSpPr>
          <p:spPr bwMode="auto">
            <a:xfrm>
              <a:off x="1496232" y="2214564"/>
              <a:ext cx="7922796" cy="428634"/>
            </a:xfrm>
            <a:prstGeom prst="rect">
              <a:avLst/>
            </a:prstGeom>
            <a:noFill/>
            <a:ln w="9525" algn="ctr">
              <a:noFill/>
              <a:miter lim="800000"/>
              <a:headEnd/>
              <a:tailEnd/>
            </a:ln>
          </p:spPr>
          <p:txBody>
            <a:bodyPr anchor="ctr"/>
            <a:lstStyle/>
            <a:p>
              <a:pPr algn="ctr"/>
              <a:r>
                <a:rPr lang="zh-CN" altLang="en-US" sz="1600" i="0" dirty="0">
                  <a:latin typeface="+mj-lt"/>
                  <a:ea typeface="楷体_GB2312"/>
                  <a:cs typeface="+mj-cs"/>
                  <a:sym typeface="微软雅黑" pitchFamily="34" charset="-122"/>
                </a:rPr>
                <a:t>中发国际承办的中外运</a:t>
              </a:r>
              <a:r>
                <a:rPr lang="en-US" altLang="zh-CN" sz="1600" i="0" dirty="0">
                  <a:latin typeface="+mj-lt"/>
                  <a:ea typeface="楷体_GB2312"/>
                  <a:cs typeface="+mj-cs"/>
                  <a:sym typeface="微软雅黑" pitchFamily="34" charset="-122"/>
                </a:rPr>
                <a:t>H</a:t>
              </a:r>
              <a:r>
                <a:rPr lang="zh-CN" altLang="en-US" sz="1600" i="0" dirty="0">
                  <a:latin typeface="+mj-lt"/>
                  <a:ea typeface="楷体_GB2312"/>
                  <a:cs typeface="+mj-cs"/>
                  <a:sym typeface="微软雅黑" pitchFamily="34" charset="-122"/>
                </a:rPr>
                <a:t>股上市项目</a:t>
              </a:r>
              <a:r>
                <a:rPr lang="zh-CN" altLang="en-US" sz="1600" i="0" dirty="0" smtClean="0">
                  <a:latin typeface="+mj-lt"/>
                  <a:ea typeface="楷体_GB2312"/>
                  <a:cs typeface="+mj-cs"/>
                  <a:sym typeface="微软雅黑" pitchFamily="34" charset="-122"/>
                </a:rPr>
                <a:t>，被</a:t>
              </a:r>
              <a:r>
                <a:rPr lang="zh-CN" altLang="en-US" sz="1600" i="0" dirty="0">
                  <a:latin typeface="+mj-lt"/>
                  <a:ea typeface="楷体_GB2312"/>
                  <a:cs typeface="+mj-cs"/>
                  <a:sym typeface="微软雅黑" pitchFamily="34" charset="-122"/>
                </a:rPr>
                <a:t>香港</a:t>
              </a:r>
              <a:r>
                <a:rPr lang="en-US" altLang="zh-CN" sz="1600" i="0" dirty="0">
                  <a:latin typeface="+mj-lt"/>
                  <a:ea typeface="楷体_GB2312"/>
                  <a:cs typeface="+mj-cs"/>
                  <a:sym typeface="微软雅黑" pitchFamily="34" charset="-122"/>
                </a:rPr>
                <a:t>《</a:t>
              </a:r>
              <a:r>
                <a:rPr lang="zh-CN" altLang="en-US" sz="1600" i="0" dirty="0">
                  <a:latin typeface="+mj-lt"/>
                  <a:ea typeface="楷体_GB2312"/>
                  <a:cs typeface="+mj-cs"/>
                  <a:sym typeface="微软雅黑" pitchFamily="34" charset="-122"/>
                </a:rPr>
                <a:t>财资杂志</a:t>
              </a:r>
              <a:r>
                <a:rPr lang="en-US" altLang="zh-CN" sz="1600" i="0" dirty="0">
                  <a:latin typeface="+mj-lt"/>
                  <a:ea typeface="楷体_GB2312"/>
                  <a:cs typeface="+mj-cs"/>
                  <a:sym typeface="微软雅黑" pitchFamily="34" charset="-122"/>
                </a:rPr>
                <a:t>》</a:t>
              </a:r>
              <a:r>
                <a:rPr lang="zh-CN" altLang="en-US" sz="1600" i="0" dirty="0">
                  <a:latin typeface="+mj-lt"/>
                  <a:ea typeface="楷体_GB2312"/>
                  <a:cs typeface="+mj-cs"/>
                  <a:sym typeface="微软雅黑" pitchFamily="34" charset="-122"/>
                </a:rPr>
                <a:t>评为</a:t>
              </a:r>
              <a:r>
                <a:rPr lang="en-US" altLang="zh-CN" sz="1600" i="0" dirty="0">
                  <a:latin typeface="+mj-lt"/>
                  <a:ea typeface="楷体_GB2312"/>
                  <a:cs typeface="+mj-cs"/>
                  <a:sym typeface="微软雅黑" pitchFamily="34" charset="-122"/>
                </a:rPr>
                <a:t>2003</a:t>
              </a:r>
              <a:r>
                <a:rPr lang="zh-CN" altLang="en-US" sz="1600" i="0" dirty="0">
                  <a:latin typeface="+mj-lt"/>
                  <a:ea typeface="楷体_GB2312"/>
                  <a:cs typeface="+mj-cs"/>
                  <a:sym typeface="微软雅黑" pitchFamily="34" charset="-122"/>
                </a:rPr>
                <a:t>年度全球最佳</a:t>
              </a:r>
              <a:r>
                <a:rPr lang="en-US" altLang="zh-CN" sz="1600" i="0" dirty="0">
                  <a:latin typeface="+mj-lt"/>
                  <a:ea typeface="楷体_GB2312"/>
                  <a:cs typeface="+mj-cs"/>
                  <a:sym typeface="微软雅黑" pitchFamily="34" charset="-122"/>
                </a:rPr>
                <a:t>IPO</a:t>
              </a:r>
              <a:r>
                <a:rPr lang="zh-CN" altLang="en-US" sz="1600" i="0" dirty="0" smtClean="0">
                  <a:latin typeface="+mj-lt"/>
                  <a:ea typeface="楷体_GB2312"/>
                  <a:cs typeface="+mj-cs"/>
                  <a:sym typeface="微软雅黑" pitchFamily="34" charset="-122"/>
                </a:rPr>
                <a:t>项目；</a:t>
              </a:r>
              <a:endParaRPr lang="zh-CN" altLang="en-US" sz="1600" i="0" dirty="0">
                <a:latin typeface="+mj-lt"/>
                <a:ea typeface="楷体_GB2312"/>
                <a:cs typeface="+mj-cs"/>
                <a:sym typeface="微软雅黑" pitchFamily="34" charset="-122"/>
              </a:endParaRPr>
            </a:p>
          </p:txBody>
        </p:sp>
      </p:grpSp>
      <p:grpSp>
        <p:nvGrpSpPr>
          <p:cNvPr id="4" name="组合 69"/>
          <p:cNvGrpSpPr>
            <a:grpSpLocks/>
          </p:cNvGrpSpPr>
          <p:nvPr/>
        </p:nvGrpSpPr>
        <p:grpSpPr bwMode="auto">
          <a:xfrm>
            <a:off x="311109" y="2572538"/>
            <a:ext cx="8858312" cy="357190"/>
            <a:chOff x="1958975" y="3000375"/>
            <a:chExt cx="7394575" cy="668338"/>
          </a:xfrm>
        </p:grpSpPr>
        <p:sp>
          <p:nvSpPr>
            <p:cNvPr id="364565" name="Rectangle 21"/>
            <p:cNvSpPr>
              <a:spLocks noChangeArrowheads="1"/>
            </p:cNvSpPr>
            <p:nvPr/>
          </p:nvSpPr>
          <p:spPr bwMode="auto">
            <a:xfrm rot="10800000">
              <a:off x="1958975" y="3000375"/>
              <a:ext cx="7394575" cy="668338"/>
            </a:xfrm>
            <a:prstGeom prst="rect">
              <a:avLst/>
            </a:prstGeom>
            <a:noFill/>
            <a:ln w="9525" algn="ctr">
              <a:noFill/>
              <a:miter lim="800000"/>
              <a:headEnd/>
              <a:tailEnd/>
            </a:ln>
            <a:effectLst/>
          </p:spPr>
          <p:txBody>
            <a:bodyPr wrap="none" anchor="ctr"/>
            <a:lstStyle/>
            <a:p>
              <a:pPr algn="ctr">
                <a:defRPr/>
              </a:pPr>
              <a:endParaRPr lang="zh-CN" altLang="en-US">
                <a:latin typeface="Arial" charset="0"/>
              </a:endParaRPr>
            </a:p>
          </p:txBody>
        </p:sp>
        <p:sp>
          <p:nvSpPr>
            <p:cNvPr id="22585" name="Rectangle 28"/>
            <p:cNvSpPr>
              <a:spLocks noChangeArrowheads="1"/>
            </p:cNvSpPr>
            <p:nvPr/>
          </p:nvSpPr>
          <p:spPr bwMode="auto">
            <a:xfrm>
              <a:off x="1958977" y="3000518"/>
              <a:ext cx="7394573" cy="644229"/>
            </a:xfrm>
            <a:prstGeom prst="rect">
              <a:avLst/>
            </a:prstGeom>
            <a:noFill/>
            <a:ln w="9525" algn="ctr">
              <a:noFill/>
              <a:miter lim="800000"/>
              <a:headEnd/>
              <a:tailEnd/>
            </a:ln>
          </p:spPr>
          <p:txBody>
            <a:bodyPr anchor="ctr"/>
            <a:lstStyle/>
            <a:p>
              <a:pPr algn="ctr"/>
              <a:r>
                <a:rPr lang="en-US" altLang="zh-CN" sz="1600" i="0" dirty="0">
                  <a:latin typeface="+mj-lt"/>
                  <a:ea typeface="楷体_GB2312"/>
                  <a:cs typeface="+mj-cs"/>
                  <a:sym typeface="微软雅黑" pitchFamily="34" charset="-122"/>
                </a:rPr>
                <a:t>2005</a:t>
              </a:r>
              <a:r>
                <a:rPr lang="zh-CN" altLang="en-US" sz="1600" i="0" dirty="0">
                  <a:latin typeface="+mj-lt"/>
                  <a:ea typeface="楷体_GB2312"/>
                  <a:cs typeface="+mj-cs"/>
                  <a:sym typeface="微软雅黑" pitchFamily="34" charset="-122"/>
                </a:rPr>
                <a:t>年承办</a:t>
              </a:r>
              <a:r>
                <a:rPr lang="zh-CN" altLang="en-US" sz="1600" i="0" dirty="0" smtClean="0">
                  <a:latin typeface="+mj-lt"/>
                  <a:ea typeface="楷体_GB2312"/>
                  <a:cs typeface="+mj-cs"/>
                  <a:sym typeface="微软雅黑" pitchFamily="34" charset="-122"/>
                </a:rPr>
                <a:t>的中国中</a:t>
              </a:r>
              <a:r>
                <a:rPr lang="zh-CN" altLang="en-US" sz="1600" i="0" dirty="0">
                  <a:latin typeface="+mj-lt"/>
                  <a:ea typeface="楷体_GB2312"/>
                  <a:cs typeface="+mj-cs"/>
                  <a:sym typeface="微软雅黑" pitchFamily="34" charset="-122"/>
                </a:rPr>
                <a:t>化</a:t>
              </a:r>
              <a:r>
                <a:rPr lang="zh-CN" altLang="en-US" sz="1600" i="0" dirty="0" smtClean="0">
                  <a:latin typeface="+mj-lt"/>
                  <a:ea typeface="楷体_GB2312"/>
                  <a:cs typeface="+mj-cs"/>
                  <a:sym typeface="微软雅黑" pitchFamily="34" charset="-122"/>
                </a:rPr>
                <a:t>化肥设立红筹公司发行股票上市项目，是</a:t>
              </a:r>
              <a:r>
                <a:rPr lang="zh-CN" altLang="en-US" sz="1600" i="0" dirty="0">
                  <a:latin typeface="+mj-lt"/>
                  <a:ea typeface="楷体_GB2312"/>
                  <a:cs typeface="+mj-cs"/>
                  <a:sym typeface="微软雅黑" pitchFamily="34" charset="-122"/>
                </a:rPr>
                <a:t>国资委核准通过的首例</a:t>
              </a:r>
              <a:r>
                <a:rPr lang="zh-CN" altLang="en-US" sz="1600" i="0" dirty="0" smtClean="0">
                  <a:latin typeface="+mj-lt"/>
                  <a:ea typeface="楷体_GB2312"/>
                  <a:cs typeface="+mj-cs"/>
                  <a:sym typeface="微软雅黑" pitchFamily="34" charset="-122"/>
                </a:rPr>
                <a:t>完全</a:t>
              </a:r>
              <a:endParaRPr lang="en-US" altLang="zh-CN" sz="1600" i="0" dirty="0" smtClean="0">
                <a:latin typeface="+mj-lt"/>
                <a:ea typeface="楷体_GB2312"/>
                <a:cs typeface="+mj-cs"/>
                <a:sym typeface="微软雅黑" pitchFamily="34" charset="-122"/>
              </a:endParaRPr>
            </a:p>
            <a:p>
              <a:pPr algn="ctr"/>
              <a:r>
                <a:rPr lang="zh-CN" altLang="en-US" sz="1600" i="0" dirty="0" smtClean="0">
                  <a:latin typeface="+mj-lt"/>
                  <a:ea typeface="楷体_GB2312"/>
                  <a:cs typeface="+mj-cs"/>
                  <a:sym typeface="微软雅黑" pitchFamily="34" charset="-122"/>
                </a:rPr>
                <a:t>采用</a:t>
              </a:r>
              <a:r>
                <a:rPr lang="zh-CN" altLang="en-US" sz="1600" i="0" dirty="0">
                  <a:latin typeface="+mj-lt"/>
                  <a:ea typeface="楷体_GB2312"/>
                  <a:cs typeface="+mj-cs"/>
                  <a:sym typeface="微软雅黑" pitchFamily="34" charset="-122"/>
                </a:rPr>
                <a:t>收益法</a:t>
              </a:r>
              <a:r>
                <a:rPr lang="zh-CN" altLang="en-US" sz="1600" i="0" dirty="0" smtClean="0">
                  <a:latin typeface="+mj-lt"/>
                  <a:ea typeface="楷体_GB2312"/>
                  <a:cs typeface="+mj-cs"/>
                  <a:sym typeface="微软雅黑" pitchFamily="34" charset="-122"/>
                </a:rPr>
                <a:t>进行整体</a:t>
              </a:r>
              <a:r>
                <a:rPr lang="zh-CN" altLang="en-US" sz="1600" i="0" dirty="0">
                  <a:latin typeface="+mj-lt"/>
                  <a:ea typeface="楷体_GB2312"/>
                  <a:cs typeface="+mj-cs"/>
                  <a:sym typeface="微软雅黑" pitchFamily="34" charset="-122"/>
                </a:rPr>
                <a:t>评估的</a:t>
              </a:r>
              <a:r>
                <a:rPr lang="zh-CN" altLang="en-US" sz="1600" i="0" dirty="0" smtClean="0">
                  <a:latin typeface="+mj-lt"/>
                  <a:ea typeface="楷体_GB2312"/>
                  <a:cs typeface="+mj-cs"/>
                  <a:sym typeface="微软雅黑" pitchFamily="34" charset="-122"/>
                </a:rPr>
                <a:t>项目；</a:t>
              </a:r>
              <a:endParaRPr lang="zh-CN" altLang="en-US" sz="1600" i="0" dirty="0">
                <a:latin typeface="+mj-lt"/>
                <a:ea typeface="楷体_GB2312"/>
                <a:cs typeface="+mj-cs"/>
                <a:sym typeface="微软雅黑" pitchFamily="34" charset="-122"/>
              </a:endParaRPr>
            </a:p>
          </p:txBody>
        </p:sp>
      </p:grpSp>
      <p:grpSp>
        <p:nvGrpSpPr>
          <p:cNvPr id="5" name="组合 71"/>
          <p:cNvGrpSpPr>
            <a:grpSpLocks/>
          </p:cNvGrpSpPr>
          <p:nvPr/>
        </p:nvGrpSpPr>
        <p:grpSpPr bwMode="auto">
          <a:xfrm>
            <a:off x="239671" y="3286918"/>
            <a:ext cx="8858312" cy="428628"/>
            <a:chOff x="1958975" y="3787775"/>
            <a:chExt cx="7394575" cy="666750"/>
          </a:xfrm>
        </p:grpSpPr>
        <p:sp>
          <p:nvSpPr>
            <p:cNvPr id="364574" name="Rectangle 30"/>
            <p:cNvSpPr>
              <a:spLocks noChangeArrowheads="1"/>
            </p:cNvSpPr>
            <p:nvPr/>
          </p:nvSpPr>
          <p:spPr bwMode="auto">
            <a:xfrm rot="10800000">
              <a:off x="1958975" y="3787775"/>
              <a:ext cx="7394575" cy="666750"/>
            </a:xfrm>
            <a:prstGeom prst="rect">
              <a:avLst/>
            </a:prstGeom>
            <a:noFill/>
            <a:ln w="9525" algn="ctr">
              <a:noFill/>
              <a:miter lim="800000"/>
              <a:headEnd/>
              <a:tailEnd/>
            </a:ln>
            <a:effectLst/>
          </p:spPr>
          <p:txBody>
            <a:bodyPr wrap="none" anchor="ctr"/>
            <a:lstStyle/>
            <a:p>
              <a:pPr algn="ctr">
                <a:defRPr/>
              </a:pPr>
              <a:endParaRPr lang="zh-CN" altLang="en-US" dirty="0">
                <a:latin typeface="Arial" charset="0"/>
              </a:endParaRPr>
            </a:p>
          </p:txBody>
        </p:sp>
        <p:sp>
          <p:nvSpPr>
            <p:cNvPr id="22576" name="Rectangle 37"/>
            <p:cNvSpPr>
              <a:spLocks noChangeArrowheads="1"/>
            </p:cNvSpPr>
            <p:nvPr/>
          </p:nvSpPr>
          <p:spPr bwMode="auto">
            <a:xfrm>
              <a:off x="1958977" y="3787776"/>
              <a:ext cx="7004844" cy="641350"/>
            </a:xfrm>
            <a:prstGeom prst="rect">
              <a:avLst/>
            </a:prstGeom>
            <a:noFill/>
            <a:ln w="9525" algn="ctr">
              <a:noFill/>
              <a:miter lim="800000"/>
              <a:headEnd/>
              <a:tailEnd/>
            </a:ln>
          </p:spPr>
          <p:txBody>
            <a:bodyPr anchor="ctr"/>
            <a:lstStyle/>
            <a:p>
              <a:pPr algn="ctr"/>
              <a:r>
                <a:rPr lang="en-US" altLang="zh-CN" sz="1600" i="0" dirty="0">
                  <a:latin typeface="+mj-lt"/>
                  <a:ea typeface="楷体_GB2312"/>
                  <a:cs typeface="+mj-cs"/>
                  <a:sym typeface="微软雅黑" pitchFamily="34" charset="-122"/>
                </a:rPr>
                <a:t>2007</a:t>
              </a:r>
              <a:r>
                <a:rPr lang="zh-CN" altLang="en-US" sz="1600" i="0" dirty="0">
                  <a:latin typeface="+mj-lt"/>
                  <a:ea typeface="楷体_GB2312"/>
                  <a:cs typeface="+mj-cs"/>
                  <a:sym typeface="微软雅黑" pitchFamily="34" charset="-122"/>
                </a:rPr>
                <a:t>年葛洲坝通过定向增发吸收合并母公司方式</a:t>
              </a:r>
              <a:r>
                <a:rPr lang="zh-CN" altLang="en-US" sz="1600" i="0" dirty="0" smtClean="0">
                  <a:latin typeface="+mj-lt"/>
                  <a:ea typeface="楷体_GB2312"/>
                  <a:cs typeface="+mj-cs"/>
                  <a:sym typeface="微软雅黑" pitchFamily="34" charset="-122"/>
                </a:rPr>
                <a:t>，在</a:t>
              </a:r>
              <a:r>
                <a:rPr lang="en-US" altLang="zh-CN" sz="1600" i="0" dirty="0">
                  <a:latin typeface="+mj-lt"/>
                  <a:ea typeface="楷体_GB2312"/>
                  <a:cs typeface="+mj-cs"/>
                  <a:sym typeface="微软雅黑" pitchFamily="34" charset="-122"/>
                </a:rPr>
                <a:t>A</a:t>
              </a:r>
              <a:r>
                <a:rPr lang="zh-CN" altLang="en-US" sz="1600" i="0" dirty="0">
                  <a:latin typeface="+mj-lt"/>
                  <a:ea typeface="楷体_GB2312"/>
                  <a:cs typeface="+mj-cs"/>
                  <a:sym typeface="微软雅黑" pitchFamily="34" charset="-122"/>
                </a:rPr>
                <a:t>股市场率先实现央企的整体上市</a:t>
              </a:r>
              <a:r>
                <a:rPr lang="zh-CN" altLang="en-US" sz="1600" i="0" dirty="0" smtClean="0">
                  <a:latin typeface="+mj-lt"/>
                  <a:ea typeface="楷体_GB2312"/>
                  <a:cs typeface="+mj-cs"/>
                  <a:sym typeface="微软雅黑" pitchFamily="34" charset="-122"/>
                </a:rPr>
                <a:t>，</a:t>
              </a:r>
              <a:endParaRPr lang="en-US" altLang="zh-CN" sz="1600" i="0" dirty="0" smtClean="0">
                <a:latin typeface="+mj-lt"/>
                <a:ea typeface="楷体_GB2312"/>
                <a:cs typeface="+mj-cs"/>
                <a:sym typeface="微软雅黑" pitchFamily="34" charset="-122"/>
              </a:endParaRPr>
            </a:p>
            <a:p>
              <a:pPr algn="ctr"/>
              <a:r>
                <a:rPr lang="zh-CN" altLang="en-US" sz="1600" i="0" dirty="0" smtClean="0">
                  <a:latin typeface="+mj-lt"/>
                  <a:ea typeface="楷体_GB2312"/>
                  <a:cs typeface="+mj-cs"/>
                  <a:sym typeface="微软雅黑" pitchFamily="34" charset="-122"/>
                </a:rPr>
                <a:t>评估</a:t>
              </a:r>
              <a:r>
                <a:rPr lang="zh-CN" altLang="en-US" sz="1600" i="0" dirty="0">
                  <a:latin typeface="+mj-lt"/>
                  <a:ea typeface="楷体_GB2312"/>
                  <a:cs typeface="+mj-cs"/>
                  <a:sym typeface="微软雅黑" pitchFamily="34" charset="-122"/>
                </a:rPr>
                <a:t>工作由中发国际</a:t>
              </a:r>
              <a:r>
                <a:rPr lang="zh-CN" altLang="en-US" sz="1600" i="0" dirty="0" smtClean="0">
                  <a:latin typeface="+mj-lt"/>
                  <a:ea typeface="楷体_GB2312"/>
                  <a:cs typeface="+mj-cs"/>
                  <a:sym typeface="微软雅黑" pitchFamily="34" charset="-122"/>
                </a:rPr>
                <a:t>完成；</a:t>
              </a:r>
              <a:endParaRPr lang="zh-CN" altLang="en-US" sz="1600" i="0" dirty="0">
                <a:latin typeface="+mj-lt"/>
                <a:ea typeface="楷体_GB2312"/>
                <a:cs typeface="+mj-cs"/>
                <a:sym typeface="微软雅黑" pitchFamily="34" charset="-122"/>
              </a:endParaRPr>
            </a:p>
          </p:txBody>
        </p:sp>
      </p:grpSp>
      <p:grpSp>
        <p:nvGrpSpPr>
          <p:cNvPr id="6" name="组合 73"/>
          <p:cNvGrpSpPr>
            <a:grpSpLocks/>
          </p:cNvGrpSpPr>
          <p:nvPr/>
        </p:nvGrpSpPr>
        <p:grpSpPr bwMode="auto">
          <a:xfrm>
            <a:off x="453985" y="3906052"/>
            <a:ext cx="8358246" cy="595312"/>
            <a:chOff x="1958975" y="4573587"/>
            <a:chExt cx="7458321" cy="666751"/>
          </a:xfrm>
        </p:grpSpPr>
        <p:sp>
          <p:nvSpPr>
            <p:cNvPr id="40" name="Rectangle 30"/>
            <p:cNvSpPr>
              <a:spLocks noChangeArrowheads="1"/>
            </p:cNvSpPr>
            <p:nvPr/>
          </p:nvSpPr>
          <p:spPr bwMode="auto">
            <a:xfrm rot="10800000">
              <a:off x="1958975" y="4573587"/>
              <a:ext cx="7394575" cy="666751"/>
            </a:xfrm>
            <a:prstGeom prst="rect">
              <a:avLst/>
            </a:prstGeom>
            <a:noFill/>
            <a:ln w="9525" algn="ctr">
              <a:noFill/>
              <a:miter lim="800000"/>
              <a:headEnd/>
              <a:tailEnd/>
            </a:ln>
            <a:effectLst/>
          </p:spPr>
          <p:txBody>
            <a:bodyPr wrap="none" anchor="ctr"/>
            <a:lstStyle/>
            <a:p>
              <a:pPr algn="ctr">
                <a:defRPr/>
              </a:pPr>
              <a:endParaRPr lang="zh-CN" altLang="en-US">
                <a:latin typeface="Arial" charset="0"/>
              </a:endParaRPr>
            </a:p>
          </p:txBody>
        </p:sp>
        <p:sp>
          <p:nvSpPr>
            <p:cNvPr id="22567" name="Rectangle 37"/>
            <p:cNvSpPr>
              <a:spLocks noChangeArrowheads="1"/>
            </p:cNvSpPr>
            <p:nvPr/>
          </p:nvSpPr>
          <p:spPr bwMode="auto">
            <a:xfrm>
              <a:off x="2043373" y="4573587"/>
              <a:ext cx="7373923" cy="642938"/>
            </a:xfrm>
            <a:prstGeom prst="rect">
              <a:avLst/>
            </a:prstGeom>
            <a:noFill/>
            <a:ln w="9525" algn="ctr">
              <a:noFill/>
              <a:miter lim="800000"/>
              <a:headEnd/>
              <a:tailEnd/>
            </a:ln>
          </p:spPr>
          <p:txBody>
            <a:bodyPr anchor="ctr"/>
            <a:lstStyle/>
            <a:p>
              <a:pPr algn="ctr"/>
              <a:r>
                <a:rPr lang="en-US" altLang="zh-CN" sz="1600" i="0" dirty="0">
                  <a:latin typeface="+mj-lt"/>
                  <a:ea typeface="楷体_GB2312"/>
                  <a:cs typeface="+mj-cs"/>
                  <a:sym typeface="微软雅黑" pitchFamily="34" charset="-122"/>
                </a:rPr>
                <a:t>2007</a:t>
              </a:r>
              <a:r>
                <a:rPr lang="zh-CN" altLang="en-US" sz="1600" i="0" dirty="0">
                  <a:latin typeface="+mj-lt"/>
                  <a:ea typeface="楷体_GB2312"/>
                  <a:cs typeface="+mj-cs"/>
                  <a:sym typeface="微软雅黑" pitchFamily="34" charset="-122"/>
                </a:rPr>
                <a:t>年中发国际完成了中国交通建设集团整体上市的资产评估业务</a:t>
              </a:r>
              <a:r>
                <a:rPr lang="zh-CN" altLang="en-US" sz="1600" i="0" dirty="0" smtClean="0">
                  <a:latin typeface="+mj-lt"/>
                  <a:ea typeface="楷体_GB2312"/>
                  <a:cs typeface="+mj-cs"/>
                  <a:sym typeface="微软雅黑" pitchFamily="34" charset="-122"/>
                </a:rPr>
                <a:t>，</a:t>
              </a:r>
              <a:endParaRPr lang="en-US" altLang="zh-CN" sz="1600" i="0" dirty="0" smtClean="0">
                <a:latin typeface="+mj-lt"/>
                <a:ea typeface="楷体_GB2312"/>
                <a:cs typeface="+mj-cs"/>
                <a:sym typeface="微软雅黑" pitchFamily="34" charset="-122"/>
              </a:endParaRPr>
            </a:p>
            <a:p>
              <a:pPr algn="ctr"/>
              <a:r>
                <a:rPr lang="zh-CN" altLang="en-US" sz="1600" i="0" dirty="0" smtClean="0">
                  <a:latin typeface="+mj-lt"/>
                  <a:ea typeface="楷体_GB2312"/>
                  <a:cs typeface="+mj-cs"/>
                  <a:sym typeface="微软雅黑" pitchFamily="34" charset="-122"/>
                </a:rPr>
                <a:t>这</a:t>
              </a:r>
              <a:r>
                <a:rPr lang="zh-CN" altLang="en-US" sz="1600" i="0" dirty="0">
                  <a:latin typeface="+mj-lt"/>
                  <a:ea typeface="楷体_GB2312"/>
                  <a:cs typeface="+mj-cs"/>
                  <a:sym typeface="微软雅黑" pitchFamily="34" charset="-122"/>
                </a:rPr>
                <a:t>是首例央企通过</a:t>
              </a:r>
              <a:r>
                <a:rPr lang="en-US" altLang="zh-CN" sz="1600" i="0" dirty="0">
                  <a:latin typeface="+mj-lt"/>
                  <a:ea typeface="楷体_GB2312"/>
                  <a:cs typeface="+mj-cs"/>
                  <a:sym typeface="微软雅黑" pitchFamily="34" charset="-122"/>
                </a:rPr>
                <a:t>IPO</a:t>
              </a:r>
              <a:r>
                <a:rPr lang="zh-CN" altLang="en-US" sz="1600" i="0" dirty="0">
                  <a:latin typeface="+mj-lt"/>
                  <a:ea typeface="楷体_GB2312"/>
                  <a:cs typeface="+mj-cs"/>
                  <a:sym typeface="微软雅黑" pitchFamily="34" charset="-122"/>
                </a:rPr>
                <a:t>整体上市的</a:t>
              </a:r>
              <a:r>
                <a:rPr lang="zh-CN" altLang="en-US" sz="1600" i="0" dirty="0" smtClean="0">
                  <a:latin typeface="+mj-lt"/>
                  <a:ea typeface="楷体_GB2312"/>
                  <a:cs typeface="+mj-cs"/>
                  <a:sym typeface="微软雅黑" pitchFamily="34" charset="-122"/>
                </a:rPr>
                <a:t>案例；</a:t>
              </a:r>
              <a:endParaRPr lang="zh-CN" altLang="en-US" sz="1600" i="0" dirty="0">
                <a:latin typeface="+mj-lt"/>
                <a:ea typeface="楷体_GB2312"/>
                <a:cs typeface="+mj-cs"/>
                <a:sym typeface="微软雅黑" pitchFamily="34" charset="-122"/>
              </a:endParaRPr>
            </a:p>
          </p:txBody>
        </p:sp>
      </p:grpSp>
      <p:grpSp>
        <p:nvGrpSpPr>
          <p:cNvPr id="7" name="组合 75"/>
          <p:cNvGrpSpPr>
            <a:grpSpLocks/>
          </p:cNvGrpSpPr>
          <p:nvPr/>
        </p:nvGrpSpPr>
        <p:grpSpPr bwMode="auto">
          <a:xfrm>
            <a:off x="311109" y="5287182"/>
            <a:ext cx="8715436" cy="428628"/>
            <a:chOff x="1958975" y="5359400"/>
            <a:chExt cx="7394575" cy="785813"/>
          </a:xfrm>
        </p:grpSpPr>
        <p:sp>
          <p:nvSpPr>
            <p:cNvPr id="56" name="Rectangle 30"/>
            <p:cNvSpPr>
              <a:spLocks noChangeArrowheads="1"/>
            </p:cNvSpPr>
            <p:nvPr/>
          </p:nvSpPr>
          <p:spPr bwMode="auto">
            <a:xfrm rot="10800000">
              <a:off x="1958975" y="5359400"/>
              <a:ext cx="7394575" cy="714375"/>
            </a:xfrm>
            <a:prstGeom prst="rect">
              <a:avLst/>
            </a:prstGeom>
            <a:noFill/>
            <a:ln w="9525" algn="ctr">
              <a:noFill/>
              <a:miter lim="800000"/>
              <a:headEnd/>
              <a:tailEnd/>
            </a:ln>
            <a:effectLst/>
          </p:spPr>
          <p:txBody>
            <a:bodyPr wrap="none" anchor="ctr"/>
            <a:lstStyle/>
            <a:p>
              <a:pPr algn="ctr">
                <a:defRPr/>
              </a:pPr>
              <a:endParaRPr lang="zh-CN" altLang="en-US">
                <a:latin typeface="Arial" charset="0"/>
              </a:endParaRPr>
            </a:p>
          </p:txBody>
        </p:sp>
        <p:sp>
          <p:nvSpPr>
            <p:cNvPr id="22558" name="Rectangle 37"/>
            <p:cNvSpPr>
              <a:spLocks noChangeArrowheads="1"/>
            </p:cNvSpPr>
            <p:nvPr/>
          </p:nvSpPr>
          <p:spPr bwMode="auto">
            <a:xfrm>
              <a:off x="1958979" y="5359400"/>
              <a:ext cx="7265895" cy="785813"/>
            </a:xfrm>
            <a:prstGeom prst="rect">
              <a:avLst/>
            </a:prstGeom>
            <a:noFill/>
            <a:ln w="9525" algn="ctr">
              <a:noFill/>
              <a:miter lim="800000"/>
              <a:headEnd/>
              <a:tailEnd/>
            </a:ln>
          </p:spPr>
          <p:txBody>
            <a:bodyPr anchor="ctr"/>
            <a:lstStyle/>
            <a:p>
              <a:pPr algn="ctr"/>
              <a:r>
                <a:rPr lang="en-US" altLang="zh-CN" sz="1600" i="0" dirty="0">
                  <a:latin typeface="+mj-lt"/>
                  <a:ea typeface="楷体_GB2312"/>
                  <a:cs typeface="+mj-cs"/>
                  <a:sym typeface="微软雅黑" pitchFamily="34" charset="-122"/>
                </a:rPr>
                <a:t>2012</a:t>
              </a:r>
              <a:r>
                <a:rPr lang="zh-CN" altLang="en-US" sz="1600" i="0" dirty="0">
                  <a:latin typeface="+mj-lt"/>
                  <a:ea typeface="楷体_GB2312"/>
                  <a:cs typeface="+mj-cs"/>
                  <a:sym typeface="微软雅黑" pitchFamily="34" charset="-122"/>
                </a:rPr>
                <a:t>年，中发国际完成了中航汽车境外</a:t>
              </a:r>
              <a:r>
                <a:rPr lang="zh-CN" altLang="en-US" sz="1600" i="0">
                  <a:latin typeface="+mj-lt"/>
                  <a:ea typeface="楷体_GB2312"/>
                  <a:cs typeface="+mj-cs"/>
                  <a:sym typeface="微软雅黑" pitchFamily="34" charset="-122"/>
                </a:rPr>
                <a:t>设立</a:t>
              </a:r>
              <a:r>
                <a:rPr lang="zh-CN" altLang="en-US" sz="1600" i="0" smtClean="0">
                  <a:latin typeface="+mj-lt"/>
                  <a:ea typeface="楷体_GB2312"/>
                  <a:cs typeface="+mj-cs"/>
                  <a:sym typeface="微软雅黑" pitchFamily="34" charset="-122"/>
                </a:rPr>
                <a:t>公司红</a:t>
              </a:r>
              <a:r>
                <a:rPr lang="zh-CN" altLang="en-US" sz="1600" i="0" dirty="0">
                  <a:latin typeface="+mj-lt"/>
                  <a:ea typeface="楷体_GB2312"/>
                  <a:cs typeface="+mj-cs"/>
                  <a:sym typeface="微软雅黑" pitchFamily="34" charset="-122"/>
                </a:rPr>
                <a:t>筹上市项目，这是在国资委提出加强境外国有资产管理后中发国际组织完成的重大境外评估</a:t>
              </a:r>
              <a:r>
                <a:rPr lang="zh-CN" altLang="en-US" sz="1600" i="0" dirty="0" smtClean="0">
                  <a:latin typeface="+mj-lt"/>
                  <a:ea typeface="楷体_GB2312"/>
                  <a:cs typeface="+mj-cs"/>
                  <a:sym typeface="微软雅黑" pitchFamily="34" charset="-122"/>
                </a:rPr>
                <a:t>项目；</a:t>
              </a:r>
              <a:endParaRPr lang="zh-CN" altLang="en-US" sz="1600" i="0" dirty="0">
                <a:latin typeface="+mj-lt"/>
                <a:ea typeface="楷体_GB2312"/>
                <a:cs typeface="+mj-cs"/>
                <a:sym typeface="微软雅黑" pitchFamily="34" charset="-122"/>
              </a:endParaRPr>
            </a:p>
          </p:txBody>
        </p:sp>
      </p:grpSp>
      <p:pic>
        <p:nvPicPr>
          <p:cNvPr id="74" name="图片 73" descr="c0cb38639518114a107821.jpg"/>
          <p:cNvPicPr>
            <a:picLocks noChangeAspect="1"/>
          </p:cNvPicPr>
          <p:nvPr/>
        </p:nvPicPr>
        <p:blipFill>
          <a:blip r:embed="rId2" cstate="print"/>
          <a:srcRect/>
          <a:stretch>
            <a:fillRect/>
          </a:stretch>
        </p:blipFill>
        <p:spPr bwMode="auto">
          <a:xfrm>
            <a:off x="10383867" y="3929861"/>
            <a:ext cx="928694" cy="581242"/>
          </a:xfrm>
          <a:prstGeom prst="rect">
            <a:avLst/>
          </a:prstGeom>
          <a:noFill/>
          <a:ln w="9525">
            <a:noFill/>
            <a:miter lim="800000"/>
            <a:headEnd/>
            <a:tailEnd/>
          </a:ln>
        </p:spPr>
      </p:pic>
      <p:pic>
        <p:nvPicPr>
          <p:cNvPr id="76" name="图片 75" descr="5_110325104729_1.jpg"/>
          <p:cNvPicPr>
            <a:picLocks noChangeAspect="1"/>
          </p:cNvPicPr>
          <p:nvPr/>
        </p:nvPicPr>
        <p:blipFill>
          <a:blip r:embed="rId3" cstate="print"/>
          <a:srcRect/>
          <a:stretch>
            <a:fillRect/>
          </a:stretch>
        </p:blipFill>
        <p:spPr bwMode="auto">
          <a:xfrm>
            <a:off x="10538993" y="5215744"/>
            <a:ext cx="630692" cy="641382"/>
          </a:xfrm>
          <a:prstGeom prst="rect">
            <a:avLst/>
          </a:prstGeom>
          <a:noFill/>
          <a:ln w="9525">
            <a:noFill/>
            <a:miter lim="800000"/>
            <a:headEnd/>
            <a:tailEnd/>
          </a:ln>
        </p:spPr>
      </p:pic>
      <p:sp>
        <p:nvSpPr>
          <p:cNvPr id="77" name="Rectangle 2"/>
          <p:cNvSpPr txBox="1">
            <a:spLocks noChangeArrowheads="1"/>
          </p:cNvSpPr>
          <p:nvPr/>
        </p:nvSpPr>
        <p:spPr bwMode="auto">
          <a:xfrm>
            <a:off x="625475" y="215900"/>
            <a:ext cx="7778750" cy="692150"/>
          </a:xfrm>
          <a:prstGeom prst="rect">
            <a:avLst/>
          </a:prstGeom>
          <a:noFill/>
          <a:ln>
            <a:miter lim="800000"/>
            <a:headEnd/>
            <a:tailEnd/>
          </a:ln>
        </p:spPr>
        <p:txBody>
          <a:bodyPr vert="horz"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chemeClr val="bg1"/>
                </a:solidFill>
                <a:effectLst/>
                <a:uLnTx/>
                <a:uFillTx/>
                <a:latin typeface="+mj-lt"/>
                <a:ea typeface="楷体_GB2312"/>
                <a:cs typeface="+mj-cs"/>
              </a:rPr>
              <a:t>业务创新和探索</a:t>
            </a:r>
            <a:endParaRPr kumimoji="0" lang="en-US" altLang="zh-CN" sz="2400" b="1" i="0" u="none" strike="noStrike" kern="0" cap="none" spc="0" normalizeH="0" baseline="0" noProof="0" dirty="0" smtClean="0">
              <a:ln>
                <a:noFill/>
              </a:ln>
              <a:solidFill>
                <a:schemeClr val="bg1"/>
              </a:solidFill>
              <a:effectLst/>
              <a:uLnTx/>
              <a:uFillTx/>
              <a:latin typeface="+mj-lt"/>
              <a:ea typeface="楷体_GB2312"/>
              <a:cs typeface="+mj-cs"/>
            </a:endParaRPr>
          </a:p>
        </p:txBody>
      </p:sp>
      <p:grpSp>
        <p:nvGrpSpPr>
          <p:cNvPr id="8" name="组合 64"/>
          <p:cNvGrpSpPr>
            <a:grpSpLocks/>
          </p:cNvGrpSpPr>
          <p:nvPr/>
        </p:nvGrpSpPr>
        <p:grpSpPr bwMode="auto">
          <a:xfrm>
            <a:off x="9455174" y="929464"/>
            <a:ext cx="785817" cy="714379"/>
            <a:chOff x="8878565" y="1357313"/>
            <a:chExt cx="938535" cy="790575"/>
          </a:xfrm>
        </p:grpSpPr>
        <p:grpSp>
          <p:nvGrpSpPr>
            <p:cNvPr id="9" name="Group 4"/>
            <p:cNvGrpSpPr>
              <a:grpSpLocks/>
            </p:cNvGrpSpPr>
            <p:nvPr/>
          </p:nvGrpSpPr>
          <p:grpSpPr bwMode="auto">
            <a:xfrm>
              <a:off x="8878565" y="1357313"/>
              <a:ext cx="938535" cy="790575"/>
              <a:chOff x="3876" y="1456"/>
              <a:chExt cx="1590" cy="1588"/>
            </a:xfrm>
          </p:grpSpPr>
          <p:grpSp>
            <p:nvGrpSpPr>
              <p:cNvPr id="10" name="Group 5"/>
              <p:cNvGrpSpPr>
                <a:grpSpLocks/>
              </p:cNvGrpSpPr>
              <p:nvPr/>
            </p:nvGrpSpPr>
            <p:grpSpPr bwMode="auto">
              <a:xfrm>
                <a:off x="3876" y="1456"/>
                <a:ext cx="1590" cy="1588"/>
                <a:chOff x="3785" y="1683"/>
                <a:chExt cx="1136" cy="1134"/>
              </a:xfrm>
            </p:grpSpPr>
            <p:sp>
              <p:nvSpPr>
                <p:cNvPr id="84" name="Oval 6"/>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lgn="ctr">
                    <a:defRPr/>
                  </a:pPr>
                  <a:endParaRPr lang="zh-CN" altLang="en-US">
                    <a:latin typeface="Arial" charset="0"/>
                  </a:endParaRPr>
                </a:p>
              </p:txBody>
            </p:sp>
            <p:sp>
              <p:nvSpPr>
                <p:cNvPr id="85" name="Oval 7"/>
                <p:cNvSpPr>
                  <a:spLocks noChangeArrowheads="1"/>
                </p:cNvSpPr>
                <p:nvPr/>
              </p:nvSpPr>
              <p:spPr bwMode="auto">
                <a:xfrm>
                  <a:off x="3849" y="1745"/>
                  <a:ext cx="1008" cy="1010"/>
                </a:xfrm>
                <a:prstGeom prst="ellipse">
                  <a:avLst/>
                </a:prstGeom>
                <a:gradFill rotWithShape="1">
                  <a:gsLst>
                    <a:gs pos="0">
                      <a:schemeClr val="accent1">
                        <a:alpha val="89998"/>
                      </a:schemeClr>
                    </a:gs>
                    <a:gs pos="100000">
                      <a:schemeClr val="accent2"/>
                    </a:gs>
                  </a:gsLst>
                  <a:lin ang="2700000" scaled="1"/>
                </a:gradFill>
                <a:ln w="9525" algn="ctr">
                  <a:solidFill>
                    <a:schemeClr val="bg2"/>
                  </a:solidFill>
                  <a:round/>
                  <a:headEnd/>
                  <a:tailEnd/>
                </a:ln>
              </p:spPr>
              <p:txBody>
                <a:bodyPr wrap="none" anchor="ctr"/>
                <a:lstStyle/>
                <a:p>
                  <a:pPr algn="ctr"/>
                  <a:endParaRPr lang="zh-CN" altLang="en-US"/>
                </a:p>
              </p:txBody>
            </p:sp>
          </p:grpSp>
          <p:sp>
            <p:nvSpPr>
              <p:cNvPr id="82" name="Freeform 8"/>
              <p:cNvSpPr>
                <a:spLocks/>
              </p:cNvSpPr>
              <p:nvPr/>
            </p:nvSpPr>
            <p:spPr bwMode="auto">
              <a:xfrm rot="-5400000">
                <a:off x="4266" y="1946"/>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pPr algn="ctr"/>
                <a:endParaRPr lang="zh-CN" altLang="en-US"/>
              </a:p>
            </p:txBody>
          </p:sp>
          <p:sp>
            <p:nvSpPr>
              <p:cNvPr id="83" name="Freeform 9"/>
              <p:cNvSpPr>
                <a:spLocks/>
              </p:cNvSpPr>
              <p:nvPr/>
            </p:nvSpPr>
            <p:spPr bwMode="auto">
              <a:xfrm rot="5400000">
                <a:off x="4464" y="1343"/>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pPr algn="ctr"/>
                <a:endParaRPr lang="zh-CN" altLang="en-US"/>
              </a:p>
            </p:txBody>
          </p:sp>
        </p:grpSp>
        <p:sp>
          <p:nvSpPr>
            <p:cNvPr id="80" name="Rectangle 11"/>
            <p:cNvSpPr>
              <a:spLocks noChangeArrowheads="1"/>
            </p:cNvSpPr>
            <p:nvPr/>
          </p:nvSpPr>
          <p:spPr bwMode="auto">
            <a:xfrm>
              <a:off x="9047502" y="1500189"/>
              <a:ext cx="570628" cy="498474"/>
            </a:xfrm>
            <a:prstGeom prst="rect">
              <a:avLst/>
            </a:prstGeom>
            <a:noFill/>
            <a:ln w="9525" algn="ctr">
              <a:noFill/>
              <a:miter lim="800000"/>
              <a:headEnd/>
              <a:tailEnd/>
            </a:ln>
          </p:spPr>
          <p:txBody>
            <a:bodyPr anchor="ctr"/>
            <a:lstStyle/>
            <a:p>
              <a:pPr algn="ctr"/>
              <a:r>
                <a:rPr lang="en-US" altLang="zh-CN" sz="3600" b="1" i="0" dirty="0">
                  <a:solidFill>
                    <a:schemeClr val="bg1"/>
                  </a:solidFill>
                </a:rPr>
                <a:t>1</a:t>
              </a:r>
            </a:p>
          </p:txBody>
        </p:sp>
      </p:grpSp>
      <p:pic>
        <p:nvPicPr>
          <p:cNvPr id="102" name="图片 101" descr="0b7b02087bf40ad1a571a48c552c11dfa8ec8a136227eef4.jpg"/>
          <p:cNvPicPr>
            <a:picLocks noChangeAspect="1"/>
          </p:cNvPicPr>
          <p:nvPr/>
        </p:nvPicPr>
        <p:blipFill>
          <a:blip r:embed="rId4" cstate="print"/>
          <a:srcRect/>
          <a:stretch>
            <a:fillRect/>
          </a:stretch>
        </p:blipFill>
        <p:spPr bwMode="auto">
          <a:xfrm>
            <a:off x="10383867" y="1072340"/>
            <a:ext cx="785818" cy="577122"/>
          </a:xfrm>
          <a:prstGeom prst="rect">
            <a:avLst/>
          </a:prstGeom>
          <a:noFill/>
          <a:ln w="9525">
            <a:noFill/>
            <a:miter lim="800000"/>
            <a:headEnd/>
            <a:tailEnd/>
          </a:ln>
        </p:spPr>
      </p:pic>
      <p:pic>
        <p:nvPicPr>
          <p:cNvPr id="103" name="图片 102" descr="1197586_114222280167_2.jpg"/>
          <p:cNvPicPr>
            <a:picLocks noChangeAspect="1"/>
          </p:cNvPicPr>
          <p:nvPr/>
        </p:nvPicPr>
        <p:blipFill>
          <a:blip r:embed="rId5" cstate="print"/>
          <a:srcRect/>
          <a:stretch>
            <a:fillRect/>
          </a:stretch>
        </p:blipFill>
        <p:spPr bwMode="auto">
          <a:xfrm>
            <a:off x="10455305" y="1858158"/>
            <a:ext cx="703256" cy="440147"/>
          </a:xfrm>
          <a:prstGeom prst="rect">
            <a:avLst/>
          </a:prstGeom>
          <a:noFill/>
          <a:ln w="9525">
            <a:noFill/>
            <a:miter lim="800000"/>
            <a:headEnd/>
            <a:tailEnd/>
          </a:ln>
        </p:spPr>
      </p:pic>
      <p:pic>
        <p:nvPicPr>
          <p:cNvPr id="104" name="图片 103" descr="730e0cf3d7ca7bcb752131fabe096b63f724a889.jpg"/>
          <p:cNvPicPr>
            <a:picLocks noChangeAspect="1"/>
          </p:cNvPicPr>
          <p:nvPr/>
        </p:nvPicPr>
        <p:blipFill>
          <a:blip r:embed="rId6" cstate="print"/>
          <a:srcRect/>
          <a:stretch>
            <a:fillRect/>
          </a:stretch>
        </p:blipFill>
        <p:spPr bwMode="auto">
          <a:xfrm>
            <a:off x="10240991" y="2429662"/>
            <a:ext cx="1263650" cy="573087"/>
          </a:xfrm>
          <a:prstGeom prst="rect">
            <a:avLst/>
          </a:prstGeom>
          <a:noFill/>
          <a:ln w="9525">
            <a:noFill/>
            <a:miter lim="800000"/>
            <a:headEnd/>
            <a:tailEnd/>
          </a:ln>
        </p:spPr>
      </p:pic>
      <p:pic>
        <p:nvPicPr>
          <p:cNvPr id="105" name="图片 104" descr="sy_201108271925570780-1.jpg"/>
          <p:cNvPicPr>
            <a:picLocks noChangeAspect="1"/>
          </p:cNvPicPr>
          <p:nvPr/>
        </p:nvPicPr>
        <p:blipFill>
          <a:blip r:embed="rId7" cstate="print"/>
          <a:srcRect/>
          <a:stretch>
            <a:fillRect/>
          </a:stretch>
        </p:blipFill>
        <p:spPr bwMode="auto">
          <a:xfrm>
            <a:off x="10383867" y="3144042"/>
            <a:ext cx="846133" cy="621418"/>
          </a:xfrm>
          <a:prstGeom prst="rect">
            <a:avLst/>
          </a:prstGeom>
          <a:noFill/>
          <a:ln w="9525">
            <a:noFill/>
            <a:miter lim="800000"/>
            <a:headEnd/>
            <a:tailEnd/>
          </a:ln>
        </p:spPr>
      </p:pic>
      <p:grpSp>
        <p:nvGrpSpPr>
          <p:cNvPr id="11" name="组合 64"/>
          <p:cNvGrpSpPr>
            <a:grpSpLocks/>
          </p:cNvGrpSpPr>
          <p:nvPr/>
        </p:nvGrpSpPr>
        <p:grpSpPr bwMode="auto">
          <a:xfrm>
            <a:off x="9455174" y="1643845"/>
            <a:ext cx="785817" cy="714379"/>
            <a:chOff x="8878565" y="1357313"/>
            <a:chExt cx="938535" cy="790575"/>
          </a:xfrm>
        </p:grpSpPr>
        <p:grpSp>
          <p:nvGrpSpPr>
            <p:cNvPr id="12" name="Group 4"/>
            <p:cNvGrpSpPr>
              <a:grpSpLocks/>
            </p:cNvGrpSpPr>
            <p:nvPr/>
          </p:nvGrpSpPr>
          <p:grpSpPr bwMode="auto">
            <a:xfrm>
              <a:off x="8878565" y="1357313"/>
              <a:ext cx="938535" cy="790575"/>
              <a:chOff x="3876" y="1456"/>
              <a:chExt cx="1590" cy="1588"/>
            </a:xfrm>
          </p:grpSpPr>
          <p:grpSp>
            <p:nvGrpSpPr>
              <p:cNvPr id="13" name="Group 5"/>
              <p:cNvGrpSpPr>
                <a:grpSpLocks/>
              </p:cNvGrpSpPr>
              <p:nvPr/>
            </p:nvGrpSpPr>
            <p:grpSpPr bwMode="auto">
              <a:xfrm>
                <a:off x="3876" y="1456"/>
                <a:ext cx="1590" cy="1588"/>
                <a:chOff x="3785" y="1683"/>
                <a:chExt cx="1136" cy="1134"/>
              </a:xfrm>
            </p:grpSpPr>
            <p:sp>
              <p:nvSpPr>
                <p:cNvPr id="112" name="Oval 6"/>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lgn="ctr">
                    <a:defRPr/>
                  </a:pPr>
                  <a:endParaRPr lang="zh-CN" altLang="en-US">
                    <a:latin typeface="Arial" charset="0"/>
                  </a:endParaRPr>
                </a:p>
              </p:txBody>
            </p:sp>
            <p:sp>
              <p:nvSpPr>
                <p:cNvPr id="113" name="Oval 7"/>
                <p:cNvSpPr>
                  <a:spLocks noChangeArrowheads="1"/>
                </p:cNvSpPr>
                <p:nvPr/>
              </p:nvSpPr>
              <p:spPr bwMode="auto">
                <a:xfrm>
                  <a:off x="3849" y="1745"/>
                  <a:ext cx="1008" cy="1010"/>
                </a:xfrm>
                <a:prstGeom prst="ellipse">
                  <a:avLst/>
                </a:prstGeom>
                <a:gradFill rotWithShape="1">
                  <a:gsLst>
                    <a:gs pos="0">
                      <a:schemeClr val="accent1">
                        <a:alpha val="89998"/>
                      </a:schemeClr>
                    </a:gs>
                    <a:gs pos="100000">
                      <a:schemeClr val="accent2"/>
                    </a:gs>
                  </a:gsLst>
                  <a:lin ang="2700000" scaled="1"/>
                </a:gradFill>
                <a:ln w="9525" algn="ctr">
                  <a:solidFill>
                    <a:schemeClr val="bg2"/>
                  </a:solidFill>
                  <a:round/>
                  <a:headEnd/>
                  <a:tailEnd/>
                </a:ln>
              </p:spPr>
              <p:txBody>
                <a:bodyPr wrap="none" anchor="ctr"/>
                <a:lstStyle/>
                <a:p>
                  <a:pPr algn="ctr"/>
                  <a:endParaRPr lang="zh-CN" altLang="en-US"/>
                </a:p>
              </p:txBody>
            </p:sp>
          </p:grpSp>
          <p:sp>
            <p:nvSpPr>
              <p:cNvPr id="110" name="Freeform 8"/>
              <p:cNvSpPr>
                <a:spLocks/>
              </p:cNvSpPr>
              <p:nvPr/>
            </p:nvSpPr>
            <p:spPr bwMode="auto">
              <a:xfrm rot="-5400000">
                <a:off x="4266" y="1946"/>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pPr algn="ctr"/>
                <a:endParaRPr lang="zh-CN" altLang="en-US"/>
              </a:p>
            </p:txBody>
          </p:sp>
          <p:sp>
            <p:nvSpPr>
              <p:cNvPr id="111" name="Freeform 9"/>
              <p:cNvSpPr>
                <a:spLocks/>
              </p:cNvSpPr>
              <p:nvPr/>
            </p:nvSpPr>
            <p:spPr bwMode="auto">
              <a:xfrm rot="5400000">
                <a:off x="4464" y="1343"/>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pPr algn="ctr"/>
                <a:endParaRPr lang="zh-CN" altLang="en-US"/>
              </a:p>
            </p:txBody>
          </p:sp>
        </p:grpSp>
        <p:sp>
          <p:nvSpPr>
            <p:cNvPr id="108" name="Rectangle 11"/>
            <p:cNvSpPr>
              <a:spLocks noChangeArrowheads="1"/>
            </p:cNvSpPr>
            <p:nvPr/>
          </p:nvSpPr>
          <p:spPr bwMode="auto">
            <a:xfrm>
              <a:off x="9047502" y="1500189"/>
              <a:ext cx="570628" cy="498474"/>
            </a:xfrm>
            <a:prstGeom prst="rect">
              <a:avLst/>
            </a:prstGeom>
            <a:noFill/>
            <a:ln w="9525" algn="ctr">
              <a:noFill/>
              <a:miter lim="800000"/>
              <a:headEnd/>
              <a:tailEnd/>
            </a:ln>
          </p:spPr>
          <p:txBody>
            <a:bodyPr anchor="ctr"/>
            <a:lstStyle/>
            <a:p>
              <a:pPr algn="ctr"/>
              <a:r>
                <a:rPr lang="en-US" altLang="zh-CN" sz="3600" b="1" i="0" dirty="0" smtClean="0">
                  <a:solidFill>
                    <a:schemeClr val="bg1"/>
                  </a:solidFill>
                </a:rPr>
                <a:t>2</a:t>
              </a:r>
              <a:endParaRPr lang="en-US" altLang="zh-CN" sz="3600" b="1" i="0" dirty="0">
                <a:solidFill>
                  <a:schemeClr val="bg1"/>
                </a:solidFill>
              </a:endParaRPr>
            </a:p>
          </p:txBody>
        </p:sp>
      </p:grpSp>
      <p:grpSp>
        <p:nvGrpSpPr>
          <p:cNvPr id="14" name="组合 64"/>
          <p:cNvGrpSpPr>
            <a:grpSpLocks/>
          </p:cNvGrpSpPr>
          <p:nvPr/>
        </p:nvGrpSpPr>
        <p:grpSpPr bwMode="auto">
          <a:xfrm>
            <a:off x="9455174" y="2358224"/>
            <a:ext cx="785817" cy="714379"/>
            <a:chOff x="8878565" y="1357313"/>
            <a:chExt cx="938535" cy="790575"/>
          </a:xfrm>
        </p:grpSpPr>
        <p:grpSp>
          <p:nvGrpSpPr>
            <p:cNvPr id="15" name="Group 4"/>
            <p:cNvGrpSpPr>
              <a:grpSpLocks/>
            </p:cNvGrpSpPr>
            <p:nvPr/>
          </p:nvGrpSpPr>
          <p:grpSpPr bwMode="auto">
            <a:xfrm>
              <a:off x="8878565" y="1357313"/>
              <a:ext cx="938535" cy="790575"/>
              <a:chOff x="3876" y="1456"/>
              <a:chExt cx="1590" cy="1588"/>
            </a:xfrm>
          </p:grpSpPr>
          <p:grpSp>
            <p:nvGrpSpPr>
              <p:cNvPr id="16" name="Group 5"/>
              <p:cNvGrpSpPr>
                <a:grpSpLocks/>
              </p:cNvGrpSpPr>
              <p:nvPr/>
            </p:nvGrpSpPr>
            <p:grpSpPr bwMode="auto">
              <a:xfrm>
                <a:off x="3876" y="1456"/>
                <a:ext cx="1590" cy="1588"/>
                <a:chOff x="3785" y="1683"/>
                <a:chExt cx="1136" cy="1134"/>
              </a:xfrm>
            </p:grpSpPr>
            <p:sp>
              <p:nvSpPr>
                <p:cNvPr id="120" name="Oval 6"/>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lgn="ctr">
                    <a:defRPr/>
                  </a:pPr>
                  <a:endParaRPr lang="zh-CN" altLang="en-US">
                    <a:latin typeface="Arial" charset="0"/>
                  </a:endParaRPr>
                </a:p>
              </p:txBody>
            </p:sp>
            <p:sp>
              <p:nvSpPr>
                <p:cNvPr id="121" name="Oval 7"/>
                <p:cNvSpPr>
                  <a:spLocks noChangeArrowheads="1"/>
                </p:cNvSpPr>
                <p:nvPr/>
              </p:nvSpPr>
              <p:spPr bwMode="auto">
                <a:xfrm>
                  <a:off x="3849" y="1745"/>
                  <a:ext cx="1008" cy="1010"/>
                </a:xfrm>
                <a:prstGeom prst="ellipse">
                  <a:avLst/>
                </a:prstGeom>
                <a:gradFill rotWithShape="1">
                  <a:gsLst>
                    <a:gs pos="0">
                      <a:schemeClr val="accent1">
                        <a:alpha val="89998"/>
                      </a:schemeClr>
                    </a:gs>
                    <a:gs pos="100000">
                      <a:schemeClr val="accent2"/>
                    </a:gs>
                  </a:gsLst>
                  <a:lin ang="2700000" scaled="1"/>
                </a:gradFill>
                <a:ln w="9525" algn="ctr">
                  <a:solidFill>
                    <a:schemeClr val="bg2"/>
                  </a:solidFill>
                  <a:round/>
                  <a:headEnd/>
                  <a:tailEnd/>
                </a:ln>
              </p:spPr>
              <p:txBody>
                <a:bodyPr wrap="none" anchor="ctr"/>
                <a:lstStyle/>
                <a:p>
                  <a:pPr algn="ctr"/>
                  <a:endParaRPr lang="zh-CN" altLang="en-US"/>
                </a:p>
              </p:txBody>
            </p:sp>
          </p:grpSp>
          <p:sp>
            <p:nvSpPr>
              <p:cNvPr id="118" name="Freeform 8"/>
              <p:cNvSpPr>
                <a:spLocks/>
              </p:cNvSpPr>
              <p:nvPr/>
            </p:nvSpPr>
            <p:spPr bwMode="auto">
              <a:xfrm rot="-5400000">
                <a:off x="4266" y="1946"/>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pPr algn="ctr"/>
                <a:endParaRPr lang="zh-CN" altLang="en-US"/>
              </a:p>
            </p:txBody>
          </p:sp>
          <p:sp>
            <p:nvSpPr>
              <p:cNvPr id="119" name="Freeform 9"/>
              <p:cNvSpPr>
                <a:spLocks/>
              </p:cNvSpPr>
              <p:nvPr/>
            </p:nvSpPr>
            <p:spPr bwMode="auto">
              <a:xfrm rot="5400000">
                <a:off x="4464" y="1343"/>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pPr algn="ctr"/>
                <a:endParaRPr lang="zh-CN" altLang="en-US"/>
              </a:p>
            </p:txBody>
          </p:sp>
        </p:grpSp>
        <p:sp>
          <p:nvSpPr>
            <p:cNvPr id="116" name="Rectangle 11"/>
            <p:cNvSpPr>
              <a:spLocks noChangeArrowheads="1"/>
            </p:cNvSpPr>
            <p:nvPr/>
          </p:nvSpPr>
          <p:spPr bwMode="auto">
            <a:xfrm>
              <a:off x="9047502" y="1500189"/>
              <a:ext cx="570628" cy="498474"/>
            </a:xfrm>
            <a:prstGeom prst="rect">
              <a:avLst/>
            </a:prstGeom>
            <a:noFill/>
            <a:ln w="9525" algn="ctr">
              <a:noFill/>
              <a:miter lim="800000"/>
              <a:headEnd/>
              <a:tailEnd/>
            </a:ln>
          </p:spPr>
          <p:txBody>
            <a:bodyPr anchor="ctr"/>
            <a:lstStyle/>
            <a:p>
              <a:pPr algn="ctr"/>
              <a:r>
                <a:rPr lang="en-US" altLang="zh-CN" sz="3600" b="1" i="0" dirty="0" smtClean="0">
                  <a:solidFill>
                    <a:schemeClr val="bg1"/>
                  </a:solidFill>
                </a:rPr>
                <a:t>3</a:t>
              </a:r>
              <a:endParaRPr lang="en-US" altLang="zh-CN" sz="3600" b="1" i="0" dirty="0">
                <a:solidFill>
                  <a:schemeClr val="bg1"/>
                </a:solidFill>
              </a:endParaRPr>
            </a:p>
          </p:txBody>
        </p:sp>
      </p:grpSp>
      <p:grpSp>
        <p:nvGrpSpPr>
          <p:cNvPr id="17" name="组合 64"/>
          <p:cNvGrpSpPr>
            <a:grpSpLocks/>
          </p:cNvGrpSpPr>
          <p:nvPr/>
        </p:nvGrpSpPr>
        <p:grpSpPr bwMode="auto">
          <a:xfrm>
            <a:off x="9455174" y="3072605"/>
            <a:ext cx="785817" cy="714379"/>
            <a:chOff x="8878565" y="1357313"/>
            <a:chExt cx="938535" cy="790575"/>
          </a:xfrm>
        </p:grpSpPr>
        <p:grpSp>
          <p:nvGrpSpPr>
            <p:cNvPr id="18" name="Group 4"/>
            <p:cNvGrpSpPr>
              <a:grpSpLocks/>
            </p:cNvGrpSpPr>
            <p:nvPr/>
          </p:nvGrpSpPr>
          <p:grpSpPr bwMode="auto">
            <a:xfrm>
              <a:off x="8878565" y="1357313"/>
              <a:ext cx="938535" cy="790575"/>
              <a:chOff x="3876" y="1456"/>
              <a:chExt cx="1590" cy="1588"/>
            </a:xfrm>
          </p:grpSpPr>
          <p:grpSp>
            <p:nvGrpSpPr>
              <p:cNvPr id="19" name="Group 5"/>
              <p:cNvGrpSpPr>
                <a:grpSpLocks/>
              </p:cNvGrpSpPr>
              <p:nvPr/>
            </p:nvGrpSpPr>
            <p:grpSpPr bwMode="auto">
              <a:xfrm>
                <a:off x="3876" y="1456"/>
                <a:ext cx="1590" cy="1588"/>
                <a:chOff x="3785" y="1683"/>
                <a:chExt cx="1136" cy="1134"/>
              </a:xfrm>
            </p:grpSpPr>
            <p:sp>
              <p:nvSpPr>
                <p:cNvPr id="128" name="Oval 6"/>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lgn="ctr">
                    <a:defRPr/>
                  </a:pPr>
                  <a:endParaRPr lang="zh-CN" altLang="en-US">
                    <a:latin typeface="Arial" charset="0"/>
                  </a:endParaRPr>
                </a:p>
              </p:txBody>
            </p:sp>
            <p:sp>
              <p:nvSpPr>
                <p:cNvPr id="129" name="Oval 7"/>
                <p:cNvSpPr>
                  <a:spLocks noChangeArrowheads="1"/>
                </p:cNvSpPr>
                <p:nvPr/>
              </p:nvSpPr>
              <p:spPr bwMode="auto">
                <a:xfrm>
                  <a:off x="3849" y="1745"/>
                  <a:ext cx="1008" cy="1010"/>
                </a:xfrm>
                <a:prstGeom prst="ellipse">
                  <a:avLst/>
                </a:prstGeom>
                <a:gradFill rotWithShape="1">
                  <a:gsLst>
                    <a:gs pos="0">
                      <a:schemeClr val="accent1">
                        <a:alpha val="89998"/>
                      </a:schemeClr>
                    </a:gs>
                    <a:gs pos="100000">
                      <a:schemeClr val="accent2"/>
                    </a:gs>
                  </a:gsLst>
                  <a:lin ang="2700000" scaled="1"/>
                </a:gradFill>
                <a:ln w="9525" algn="ctr">
                  <a:solidFill>
                    <a:schemeClr val="bg2"/>
                  </a:solidFill>
                  <a:round/>
                  <a:headEnd/>
                  <a:tailEnd/>
                </a:ln>
              </p:spPr>
              <p:txBody>
                <a:bodyPr wrap="none" anchor="ctr"/>
                <a:lstStyle/>
                <a:p>
                  <a:pPr algn="ctr"/>
                  <a:endParaRPr lang="zh-CN" altLang="en-US"/>
                </a:p>
              </p:txBody>
            </p:sp>
          </p:grpSp>
          <p:sp>
            <p:nvSpPr>
              <p:cNvPr id="126" name="Freeform 8"/>
              <p:cNvSpPr>
                <a:spLocks/>
              </p:cNvSpPr>
              <p:nvPr/>
            </p:nvSpPr>
            <p:spPr bwMode="auto">
              <a:xfrm rot="-5400000">
                <a:off x="4266" y="1946"/>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pPr algn="ctr"/>
                <a:endParaRPr lang="zh-CN" altLang="en-US"/>
              </a:p>
            </p:txBody>
          </p:sp>
          <p:sp>
            <p:nvSpPr>
              <p:cNvPr id="127" name="Freeform 9"/>
              <p:cNvSpPr>
                <a:spLocks/>
              </p:cNvSpPr>
              <p:nvPr/>
            </p:nvSpPr>
            <p:spPr bwMode="auto">
              <a:xfrm rot="5400000">
                <a:off x="4464" y="1343"/>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pPr algn="ctr"/>
                <a:endParaRPr lang="zh-CN" altLang="en-US"/>
              </a:p>
            </p:txBody>
          </p:sp>
        </p:grpSp>
        <p:sp>
          <p:nvSpPr>
            <p:cNvPr id="124" name="Rectangle 11"/>
            <p:cNvSpPr>
              <a:spLocks noChangeArrowheads="1"/>
            </p:cNvSpPr>
            <p:nvPr/>
          </p:nvSpPr>
          <p:spPr bwMode="auto">
            <a:xfrm>
              <a:off x="9047502" y="1500189"/>
              <a:ext cx="570628" cy="498474"/>
            </a:xfrm>
            <a:prstGeom prst="rect">
              <a:avLst/>
            </a:prstGeom>
            <a:noFill/>
            <a:ln w="9525" algn="ctr">
              <a:noFill/>
              <a:miter lim="800000"/>
              <a:headEnd/>
              <a:tailEnd/>
            </a:ln>
          </p:spPr>
          <p:txBody>
            <a:bodyPr anchor="ctr"/>
            <a:lstStyle/>
            <a:p>
              <a:pPr algn="ctr"/>
              <a:r>
                <a:rPr lang="en-US" altLang="zh-CN" sz="3600" b="1" i="0" dirty="0" smtClean="0">
                  <a:solidFill>
                    <a:schemeClr val="bg1"/>
                  </a:solidFill>
                </a:rPr>
                <a:t>4</a:t>
              </a:r>
              <a:endParaRPr lang="en-US" altLang="zh-CN" sz="3600" b="1" i="0" dirty="0">
                <a:solidFill>
                  <a:schemeClr val="bg1"/>
                </a:solidFill>
              </a:endParaRPr>
            </a:p>
          </p:txBody>
        </p:sp>
      </p:grpSp>
      <p:grpSp>
        <p:nvGrpSpPr>
          <p:cNvPr id="20" name="组合 64"/>
          <p:cNvGrpSpPr>
            <a:grpSpLocks/>
          </p:cNvGrpSpPr>
          <p:nvPr/>
        </p:nvGrpSpPr>
        <p:grpSpPr bwMode="auto">
          <a:xfrm>
            <a:off x="9455174" y="3786985"/>
            <a:ext cx="785817" cy="714379"/>
            <a:chOff x="8878565" y="1357313"/>
            <a:chExt cx="938535" cy="790575"/>
          </a:xfrm>
        </p:grpSpPr>
        <p:grpSp>
          <p:nvGrpSpPr>
            <p:cNvPr id="21" name="Group 4"/>
            <p:cNvGrpSpPr>
              <a:grpSpLocks/>
            </p:cNvGrpSpPr>
            <p:nvPr/>
          </p:nvGrpSpPr>
          <p:grpSpPr bwMode="auto">
            <a:xfrm>
              <a:off x="8878565" y="1357313"/>
              <a:ext cx="938535" cy="790575"/>
              <a:chOff x="3876" y="1456"/>
              <a:chExt cx="1590" cy="1588"/>
            </a:xfrm>
          </p:grpSpPr>
          <p:grpSp>
            <p:nvGrpSpPr>
              <p:cNvPr id="22" name="Group 5"/>
              <p:cNvGrpSpPr>
                <a:grpSpLocks/>
              </p:cNvGrpSpPr>
              <p:nvPr/>
            </p:nvGrpSpPr>
            <p:grpSpPr bwMode="auto">
              <a:xfrm>
                <a:off x="3876" y="1456"/>
                <a:ext cx="1590" cy="1588"/>
                <a:chOff x="3785" y="1683"/>
                <a:chExt cx="1136" cy="1134"/>
              </a:xfrm>
            </p:grpSpPr>
            <p:sp>
              <p:nvSpPr>
                <p:cNvPr id="136" name="Oval 6"/>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lgn="ctr">
                    <a:defRPr/>
                  </a:pPr>
                  <a:endParaRPr lang="zh-CN" altLang="en-US">
                    <a:latin typeface="Arial" charset="0"/>
                  </a:endParaRPr>
                </a:p>
              </p:txBody>
            </p:sp>
            <p:sp>
              <p:nvSpPr>
                <p:cNvPr id="137" name="Oval 7"/>
                <p:cNvSpPr>
                  <a:spLocks noChangeArrowheads="1"/>
                </p:cNvSpPr>
                <p:nvPr/>
              </p:nvSpPr>
              <p:spPr bwMode="auto">
                <a:xfrm>
                  <a:off x="3849" y="1745"/>
                  <a:ext cx="1008" cy="1010"/>
                </a:xfrm>
                <a:prstGeom prst="ellipse">
                  <a:avLst/>
                </a:prstGeom>
                <a:gradFill rotWithShape="1">
                  <a:gsLst>
                    <a:gs pos="0">
                      <a:schemeClr val="accent1">
                        <a:alpha val="89998"/>
                      </a:schemeClr>
                    </a:gs>
                    <a:gs pos="100000">
                      <a:schemeClr val="accent2"/>
                    </a:gs>
                  </a:gsLst>
                  <a:lin ang="2700000" scaled="1"/>
                </a:gradFill>
                <a:ln w="9525" algn="ctr">
                  <a:solidFill>
                    <a:schemeClr val="bg2"/>
                  </a:solidFill>
                  <a:round/>
                  <a:headEnd/>
                  <a:tailEnd/>
                </a:ln>
              </p:spPr>
              <p:txBody>
                <a:bodyPr wrap="none" anchor="ctr"/>
                <a:lstStyle/>
                <a:p>
                  <a:pPr algn="ctr"/>
                  <a:endParaRPr lang="zh-CN" altLang="en-US"/>
                </a:p>
              </p:txBody>
            </p:sp>
          </p:grpSp>
          <p:sp>
            <p:nvSpPr>
              <p:cNvPr id="134" name="Freeform 8"/>
              <p:cNvSpPr>
                <a:spLocks/>
              </p:cNvSpPr>
              <p:nvPr/>
            </p:nvSpPr>
            <p:spPr bwMode="auto">
              <a:xfrm rot="-5400000">
                <a:off x="4266" y="1946"/>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pPr algn="ctr"/>
                <a:endParaRPr lang="zh-CN" altLang="en-US"/>
              </a:p>
            </p:txBody>
          </p:sp>
          <p:sp>
            <p:nvSpPr>
              <p:cNvPr id="135" name="Freeform 9"/>
              <p:cNvSpPr>
                <a:spLocks/>
              </p:cNvSpPr>
              <p:nvPr/>
            </p:nvSpPr>
            <p:spPr bwMode="auto">
              <a:xfrm rot="5400000">
                <a:off x="4464" y="1343"/>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pPr algn="ctr"/>
                <a:endParaRPr lang="zh-CN" altLang="en-US"/>
              </a:p>
            </p:txBody>
          </p:sp>
        </p:grpSp>
        <p:sp>
          <p:nvSpPr>
            <p:cNvPr id="132" name="Rectangle 11"/>
            <p:cNvSpPr>
              <a:spLocks noChangeArrowheads="1"/>
            </p:cNvSpPr>
            <p:nvPr/>
          </p:nvSpPr>
          <p:spPr bwMode="auto">
            <a:xfrm>
              <a:off x="9047502" y="1500189"/>
              <a:ext cx="570628" cy="498474"/>
            </a:xfrm>
            <a:prstGeom prst="rect">
              <a:avLst/>
            </a:prstGeom>
            <a:noFill/>
            <a:ln w="9525" algn="ctr">
              <a:noFill/>
              <a:miter lim="800000"/>
              <a:headEnd/>
              <a:tailEnd/>
            </a:ln>
          </p:spPr>
          <p:txBody>
            <a:bodyPr anchor="ctr"/>
            <a:lstStyle/>
            <a:p>
              <a:pPr algn="ctr"/>
              <a:r>
                <a:rPr lang="en-US" altLang="zh-CN" sz="3600" b="1" i="0" dirty="0" smtClean="0">
                  <a:solidFill>
                    <a:schemeClr val="bg1"/>
                  </a:solidFill>
                </a:rPr>
                <a:t>5</a:t>
              </a:r>
              <a:endParaRPr lang="en-US" altLang="zh-CN" sz="3600" b="1" i="0" dirty="0">
                <a:solidFill>
                  <a:schemeClr val="bg1"/>
                </a:solidFill>
              </a:endParaRPr>
            </a:p>
          </p:txBody>
        </p:sp>
      </p:grpSp>
      <p:grpSp>
        <p:nvGrpSpPr>
          <p:cNvPr id="23" name="组合 64"/>
          <p:cNvGrpSpPr>
            <a:grpSpLocks/>
          </p:cNvGrpSpPr>
          <p:nvPr/>
        </p:nvGrpSpPr>
        <p:grpSpPr bwMode="auto">
          <a:xfrm>
            <a:off x="9455174" y="4501365"/>
            <a:ext cx="785817" cy="714379"/>
            <a:chOff x="8878565" y="1357313"/>
            <a:chExt cx="938535" cy="790575"/>
          </a:xfrm>
        </p:grpSpPr>
        <p:grpSp>
          <p:nvGrpSpPr>
            <p:cNvPr id="24" name="Group 4"/>
            <p:cNvGrpSpPr>
              <a:grpSpLocks/>
            </p:cNvGrpSpPr>
            <p:nvPr/>
          </p:nvGrpSpPr>
          <p:grpSpPr bwMode="auto">
            <a:xfrm>
              <a:off x="8878565" y="1357313"/>
              <a:ext cx="938535" cy="790575"/>
              <a:chOff x="3876" y="1456"/>
              <a:chExt cx="1590" cy="1588"/>
            </a:xfrm>
          </p:grpSpPr>
          <p:grpSp>
            <p:nvGrpSpPr>
              <p:cNvPr id="25" name="Group 5"/>
              <p:cNvGrpSpPr>
                <a:grpSpLocks/>
              </p:cNvGrpSpPr>
              <p:nvPr/>
            </p:nvGrpSpPr>
            <p:grpSpPr bwMode="auto">
              <a:xfrm>
                <a:off x="3876" y="1456"/>
                <a:ext cx="1590" cy="1588"/>
                <a:chOff x="3785" y="1683"/>
                <a:chExt cx="1136" cy="1134"/>
              </a:xfrm>
            </p:grpSpPr>
            <p:sp>
              <p:nvSpPr>
                <p:cNvPr id="144" name="Oval 6"/>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lgn="ctr">
                    <a:defRPr/>
                  </a:pPr>
                  <a:endParaRPr lang="zh-CN" altLang="en-US">
                    <a:latin typeface="Arial" charset="0"/>
                  </a:endParaRPr>
                </a:p>
              </p:txBody>
            </p:sp>
            <p:sp>
              <p:nvSpPr>
                <p:cNvPr id="145" name="Oval 7"/>
                <p:cNvSpPr>
                  <a:spLocks noChangeArrowheads="1"/>
                </p:cNvSpPr>
                <p:nvPr/>
              </p:nvSpPr>
              <p:spPr bwMode="auto">
                <a:xfrm>
                  <a:off x="3849" y="1745"/>
                  <a:ext cx="1008" cy="1010"/>
                </a:xfrm>
                <a:prstGeom prst="ellipse">
                  <a:avLst/>
                </a:prstGeom>
                <a:gradFill rotWithShape="1">
                  <a:gsLst>
                    <a:gs pos="0">
                      <a:schemeClr val="accent1">
                        <a:alpha val="89998"/>
                      </a:schemeClr>
                    </a:gs>
                    <a:gs pos="100000">
                      <a:schemeClr val="accent2"/>
                    </a:gs>
                  </a:gsLst>
                  <a:lin ang="2700000" scaled="1"/>
                </a:gradFill>
                <a:ln w="9525" algn="ctr">
                  <a:solidFill>
                    <a:schemeClr val="bg2"/>
                  </a:solidFill>
                  <a:round/>
                  <a:headEnd/>
                  <a:tailEnd/>
                </a:ln>
              </p:spPr>
              <p:txBody>
                <a:bodyPr wrap="none" anchor="ctr"/>
                <a:lstStyle/>
                <a:p>
                  <a:pPr algn="ctr"/>
                  <a:endParaRPr lang="zh-CN" altLang="en-US"/>
                </a:p>
              </p:txBody>
            </p:sp>
          </p:grpSp>
          <p:sp>
            <p:nvSpPr>
              <p:cNvPr id="142" name="Freeform 8"/>
              <p:cNvSpPr>
                <a:spLocks/>
              </p:cNvSpPr>
              <p:nvPr/>
            </p:nvSpPr>
            <p:spPr bwMode="auto">
              <a:xfrm rot="-5400000">
                <a:off x="4266" y="1946"/>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pPr algn="ctr"/>
                <a:endParaRPr lang="zh-CN" altLang="en-US"/>
              </a:p>
            </p:txBody>
          </p:sp>
          <p:sp>
            <p:nvSpPr>
              <p:cNvPr id="143" name="Freeform 9"/>
              <p:cNvSpPr>
                <a:spLocks/>
              </p:cNvSpPr>
              <p:nvPr/>
            </p:nvSpPr>
            <p:spPr bwMode="auto">
              <a:xfrm rot="5400000">
                <a:off x="4464" y="1343"/>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pPr algn="ctr"/>
                <a:endParaRPr lang="zh-CN" altLang="en-US"/>
              </a:p>
            </p:txBody>
          </p:sp>
        </p:grpSp>
        <p:sp>
          <p:nvSpPr>
            <p:cNvPr id="140" name="Rectangle 11"/>
            <p:cNvSpPr>
              <a:spLocks noChangeArrowheads="1"/>
            </p:cNvSpPr>
            <p:nvPr/>
          </p:nvSpPr>
          <p:spPr bwMode="auto">
            <a:xfrm>
              <a:off x="9047502" y="1500189"/>
              <a:ext cx="570628" cy="498474"/>
            </a:xfrm>
            <a:prstGeom prst="rect">
              <a:avLst/>
            </a:prstGeom>
            <a:noFill/>
            <a:ln w="9525" algn="ctr">
              <a:noFill/>
              <a:miter lim="800000"/>
              <a:headEnd/>
              <a:tailEnd/>
            </a:ln>
          </p:spPr>
          <p:txBody>
            <a:bodyPr anchor="ctr"/>
            <a:lstStyle/>
            <a:p>
              <a:pPr algn="ctr"/>
              <a:r>
                <a:rPr lang="en-US" altLang="zh-CN" sz="3600" b="1" i="0" dirty="0" smtClean="0">
                  <a:solidFill>
                    <a:schemeClr val="bg1"/>
                  </a:solidFill>
                </a:rPr>
                <a:t>6</a:t>
              </a:r>
              <a:endParaRPr lang="en-US" altLang="zh-CN" sz="3600" b="1" i="0" dirty="0">
                <a:solidFill>
                  <a:schemeClr val="bg1"/>
                </a:solidFill>
              </a:endParaRPr>
            </a:p>
          </p:txBody>
        </p:sp>
      </p:grpSp>
      <p:grpSp>
        <p:nvGrpSpPr>
          <p:cNvPr id="26" name="组合 64"/>
          <p:cNvGrpSpPr>
            <a:grpSpLocks/>
          </p:cNvGrpSpPr>
          <p:nvPr/>
        </p:nvGrpSpPr>
        <p:grpSpPr bwMode="auto">
          <a:xfrm>
            <a:off x="9455174" y="5215745"/>
            <a:ext cx="785817" cy="714379"/>
            <a:chOff x="8878565" y="1357313"/>
            <a:chExt cx="938535" cy="790575"/>
          </a:xfrm>
        </p:grpSpPr>
        <p:grpSp>
          <p:nvGrpSpPr>
            <p:cNvPr id="27" name="Group 4"/>
            <p:cNvGrpSpPr>
              <a:grpSpLocks/>
            </p:cNvGrpSpPr>
            <p:nvPr/>
          </p:nvGrpSpPr>
          <p:grpSpPr bwMode="auto">
            <a:xfrm>
              <a:off x="8878565" y="1357313"/>
              <a:ext cx="938535" cy="790575"/>
              <a:chOff x="3876" y="1456"/>
              <a:chExt cx="1590" cy="1588"/>
            </a:xfrm>
          </p:grpSpPr>
          <p:grpSp>
            <p:nvGrpSpPr>
              <p:cNvPr id="28" name="Group 5"/>
              <p:cNvGrpSpPr>
                <a:grpSpLocks/>
              </p:cNvGrpSpPr>
              <p:nvPr/>
            </p:nvGrpSpPr>
            <p:grpSpPr bwMode="auto">
              <a:xfrm>
                <a:off x="3876" y="1456"/>
                <a:ext cx="1590" cy="1588"/>
                <a:chOff x="3785" y="1683"/>
                <a:chExt cx="1136" cy="1134"/>
              </a:xfrm>
            </p:grpSpPr>
            <p:sp>
              <p:nvSpPr>
                <p:cNvPr id="152" name="Oval 6"/>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lgn="ctr">
                    <a:defRPr/>
                  </a:pPr>
                  <a:endParaRPr lang="zh-CN" altLang="en-US">
                    <a:latin typeface="Arial" charset="0"/>
                  </a:endParaRPr>
                </a:p>
              </p:txBody>
            </p:sp>
            <p:sp>
              <p:nvSpPr>
                <p:cNvPr id="153" name="Oval 7"/>
                <p:cNvSpPr>
                  <a:spLocks noChangeArrowheads="1"/>
                </p:cNvSpPr>
                <p:nvPr/>
              </p:nvSpPr>
              <p:spPr bwMode="auto">
                <a:xfrm>
                  <a:off x="3849" y="1745"/>
                  <a:ext cx="1008" cy="1010"/>
                </a:xfrm>
                <a:prstGeom prst="ellipse">
                  <a:avLst/>
                </a:prstGeom>
                <a:gradFill rotWithShape="1">
                  <a:gsLst>
                    <a:gs pos="0">
                      <a:schemeClr val="accent1">
                        <a:alpha val="89998"/>
                      </a:schemeClr>
                    </a:gs>
                    <a:gs pos="100000">
                      <a:schemeClr val="accent2"/>
                    </a:gs>
                  </a:gsLst>
                  <a:lin ang="2700000" scaled="1"/>
                </a:gradFill>
                <a:ln w="9525" algn="ctr">
                  <a:solidFill>
                    <a:schemeClr val="bg2"/>
                  </a:solidFill>
                  <a:round/>
                  <a:headEnd/>
                  <a:tailEnd/>
                </a:ln>
              </p:spPr>
              <p:txBody>
                <a:bodyPr wrap="none" anchor="ctr"/>
                <a:lstStyle/>
                <a:p>
                  <a:pPr algn="ctr"/>
                  <a:endParaRPr lang="zh-CN" altLang="en-US"/>
                </a:p>
              </p:txBody>
            </p:sp>
          </p:grpSp>
          <p:sp>
            <p:nvSpPr>
              <p:cNvPr id="150" name="Freeform 8"/>
              <p:cNvSpPr>
                <a:spLocks/>
              </p:cNvSpPr>
              <p:nvPr/>
            </p:nvSpPr>
            <p:spPr bwMode="auto">
              <a:xfrm rot="-5400000">
                <a:off x="4266" y="1946"/>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pPr algn="ctr"/>
                <a:endParaRPr lang="zh-CN" altLang="en-US"/>
              </a:p>
            </p:txBody>
          </p:sp>
          <p:sp>
            <p:nvSpPr>
              <p:cNvPr id="151" name="Freeform 9"/>
              <p:cNvSpPr>
                <a:spLocks/>
              </p:cNvSpPr>
              <p:nvPr/>
            </p:nvSpPr>
            <p:spPr bwMode="auto">
              <a:xfrm rot="5400000">
                <a:off x="4464" y="1343"/>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pPr algn="ctr"/>
                <a:endParaRPr lang="zh-CN" altLang="en-US"/>
              </a:p>
            </p:txBody>
          </p:sp>
        </p:grpSp>
        <p:sp>
          <p:nvSpPr>
            <p:cNvPr id="148" name="Rectangle 11"/>
            <p:cNvSpPr>
              <a:spLocks noChangeArrowheads="1"/>
            </p:cNvSpPr>
            <p:nvPr/>
          </p:nvSpPr>
          <p:spPr bwMode="auto">
            <a:xfrm>
              <a:off x="9047502" y="1500189"/>
              <a:ext cx="570628" cy="498474"/>
            </a:xfrm>
            <a:prstGeom prst="rect">
              <a:avLst/>
            </a:prstGeom>
            <a:noFill/>
            <a:ln w="9525" algn="ctr">
              <a:noFill/>
              <a:miter lim="800000"/>
              <a:headEnd/>
              <a:tailEnd/>
            </a:ln>
          </p:spPr>
          <p:txBody>
            <a:bodyPr anchor="ctr"/>
            <a:lstStyle/>
            <a:p>
              <a:pPr algn="ctr"/>
              <a:r>
                <a:rPr lang="en-US" altLang="zh-CN" sz="3600" b="1" i="0" dirty="0" smtClean="0">
                  <a:solidFill>
                    <a:schemeClr val="bg1"/>
                  </a:solidFill>
                </a:rPr>
                <a:t>7</a:t>
              </a:r>
              <a:endParaRPr lang="en-US" altLang="zh-CN" sz="3600" b="1" i="0" dirty="0">
                <a:solidFill>
                  <a:schemeClr val="bg1"/>
                </a:solidFill>
              </a:endParaRPr>
            </a:p>
          </p:txBody>
        </p:sp>
      </p:grpSp>
      <p:grpSp>
        <p:nvGrpSpPr>
          <p:cNvPr id="29" name="组合 64"/>
          <p:cNvGrpSpPr>
            <a:grpSpLocks/>
          </p:cNvGrpSpPr>
          <p:nvPr/>
        </p:nvGrpSpPr>
        <p:grpSpPr bwMode="auto">
          <a:xfrm>
            <a:off x="9455173" y="5930125"/>
            <a:ext cx="785817" cy="714379"/>
            <a:chOff x="8878565" y="1357313"/>
            <a:chExt cx="938535" cy="790575"/>
          </a:xfrm>
        </p:grpSpPr>
        <p:grpSp>
          <p:nvGrpSpPr>
            <p:cNvPr id="30" name="Group 4"/>
            <p:cNvGrpSpPr>
              <a:grpSpLocks/>
            </p:cNvGrpSpPr>
            <p:nvPr/>
          </p:nvGrpSpPr>
          <p:grpSpPr bwMode="auto">
            <a:xfrm>
              <a:off x="8878565" y="1357313"/>
              <a:ext cx="938535" cy="790575"/>
              <a:chOff x="3876" y="1456"/>
              <a:chExt cx="1590" cy="1588"/>
            </a:xfrm>
          </p:grpSpPr>
          <p:grpSp>
            <p:nvGrpSpPr>
              <p:cNvPr id="31" name="Group 5"/>
              <p:cNvGrpSpPr>
                <a:grpSpLocks/>
              </p:cNvGrpSpPr>
              <p:nvPr/>
            </p:nvGrpSpPr>
            <p:grpSpPr bwMode="auto">
              <a:xfrm>
                <a:off x="3876" y="1456"/>
                <a:ext cx="1590" cy="1588"/>
                <a:chOff x="3785" y="1683"/>
                <a:chExt cx="1136" cy="1134"/>
              </a:xfrm>
            </p:grpSpPr>
            <p:sp>
              <p:nvSpPr>
                <p:cNvPr id="160" name="Oval 6"/>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lgn="ctr">
                    <a:defRPr/>
                  </a:pPr>
                  <a:endParaRPr lang="zh-CN" altLang="en-US">
                    <a:latin typeface="Arial" charset="0"/>
                  </a:endParaRPr>
                </a:p>
              </p:txBody>
            </p:sp>
            <p:sp>
              <p:nvSpPr>
                <p:cNvPr id="161" name="Oval 7"/>
                <p:cNvSpPr>
                  <a:spLocks noChangeArrowheads="1"/>
                </p:cNvSpPr>
                <p:nvPr/>
              </p:nvSpPr>
              <p:spPr bwMode="auto">
                <a:xfrm>
                  <a:off x="3849" y="1745"/>
                  <a:ext cx="1008" cy="1010"/>
                </a:xfrm>
                <a:prstGeom prst="ellipse">
                  <a:avLst/>
                </a:prstGeom>
                <a:gradFill rotWithShape="1">
                  <a:gsLst>
                    <a:gs pos="0">
                      <a:schemeClr val="accent1">
                        <a:alpha val="89998"/>
                      </a:schemeClr>
                    </a:gs>
                    <a:gs pos="100000">
                      <a:schemeClr val="accent2"/>
                    </a:gs>
                  </a:gsLst>
                  <a:lin ang="2700000" scaled="1"/>
                </a:gradFill>
                <a:ln w="9525" algn="ctr">
                  <a:solidFill>
                    <a:schemeClr val="bg2"/>
                  </a:solidFill>
                  <a:round/>
                  <a:headEnd/>
                  <a:tailEnd/>
                </a:ln>
              </p:spPr>
              <p:txBody>
                <a:bodyPr wrap="none" anchor="ctr"/>
                <a:lstStyle/>
                <a:p>
                  <a:pPr algn="ctr"/>
                  <a:endParaRPr lang="zh-CN" altLang="en-US"/>
                </a:p>
              </p:txBody>
            </p:sp>
          </p:grpSp>
          <p:sp>
            <p:nvSpPr>
              <p:cNvPr id="158" name="Freeform 8"/>
              <p:cNvSpPr>
                <a:spLocks/>
              </p:cNvSpPr>
              <p:nvPr/>
            </p:nvSpPr>
            <p:spPr bwMode="auto">
              <a:xfrm rot="-5400000">
                <a:off x="4266" y="1946"/>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pPr algn="ctr"/>
                <a:endParaRPr lang="zh-CN" altLang="en-US"/>
              </a:p>
            </p:txBody>
          </p:sp>
          <p:sp>
            <p:nvSpPr>
              <p:cNvPr id="159" name="Freeform 9"/>
              <p:cNvSpPr>
                <a:spLocks/>
              </p:cNvSpPr>
              <p:nvPr/>
            </p:nvSpPr>
            <p:spPr bwMode="auto">
              <a:xfrm rot="5400000">
                <a:off x="4464" y="1343"/>
                <a:ext cx="606" cy="1210"/>
              </a:xfrm>
              <a:custGeom>
                <a:avLst/>
                <a:gdLst>
                  <a:gd name="T0" fmla="*/ 158321972 w 174"/>
                  <a:gd name="T1" fmla="*/ 0 h 348"/>
                  <a:gd name="T2" fmla="*/ 0 w 174"/>
                  <a:gd name="T3" fmla="*/ 155451677 h 348"/>
                  <a:gd name="T4" fmla="*/ 159142788 w 174"/>
                  <a:gd name="T5" fmla="*/ 312490429 h 348"/>
                  <a:gd name="T6" fmla="*/ 159142788 w 174"/>
                  <a:gd name="T7" fmla="*/ 156287718 h 348"/>
                  <a:gd name="T8" fmla="*/ 158321972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pPr algn="ctr"/>
                <a:endParaRPr lang="zh-CN" altLang="en-US"/>
              </a:p>
            </p:txBody>
          </p:sp>
        </p:grpSp>
        <p:sp>
          <p:nvSpPr>
            <p:cNvPr id="156" name="Rectangle 11"/>
            <p:cNvSpPr>
              <a:spLocks noChangeArrowheads="1"/>
            </p:cNvSpPr>
            <p:nvPr/>
          </p:nvSpPr>
          <p:spPr bwMode="auto">
            <a:xfrm>
              <a:off x="9047502" y="1500189"/>
              <a:ext cx="570628" cy="498474"/>
            </a:xfrm>
            <a:prstGeom prst="rect">
              <a:avLst/>
            </a:prstGeom>
            <a:noFill/>
            <a:ln w="9525" algn="ctr">
              <a:noFill/>
              <a:miter lim="800000"/>
              <a:headEnd/>
              <a:tailEnd/>
            </a:ln>
          </p:spPr>
          <p:txBody>
            <a:bodyPr anchor="ctr"/>
            <a:lstStyle/>
            <a:p>
              <a:pPr algn="ctr"/>
              <a:r>
                <a:rPr lang="en-US" altLang="zh-CN" sz="3600" b="1" i="0" dirty="0" smtClean="0">
                  <a:solidFill>
                    <a:schemeClr val="bg1"/>
                  </a:solidFill>
                </a:rPr>
                <a:t>8</a:t>
              </a:r>
              <a:endParaRPr lang="en-US" altLang="zh-CN" sz="3600" b="1" i="0" dirty="0">
                <a:solidFill>
                  <a:schemeClr val="bg1"/>
                </a:solidFill>
              </a:endParaRPr>
            </a:p>
          </p:txBody>
        </p:sp>
      </p:grpSp>
      <p:sp>
        <p:nvSpPr>
          <p:cNvPr id="165" name="Rectangle 37"/>
          <p:cNvSpPr>
            <a:spLocks noChangeArrowheads="1"/>
          </p:cNvSpPr>
          <p:nvPr/>
        </p:nvSpPr>
        <p:spPr bwMode="auto">
          <a:xfrm>
            <a:off x="700967" y="4501364"/>
            <a:ext cx="8263664" cy="574050"/>
          </a:xfrm>
          <a:prstGeom prst="rect">
            <a:avLst/>
          </a:prstGeom>
          <a:noFill/>
          <a:ln w="9525" algn="ctr">
            <a:noFill/>
            <a:miter lim="800000"/>
            <a:headEnd/>
            <a:tailEnd/>
          </a:ln>
        </p:spPr>
        <p:txBody>
          <a:bodyPr anchor="ctr"/>
          <a:lstStyle/>
          <a:p>
            <a:pPr algn="ctr"/>
            <a:r>
              <a:rPr lang="en-US" altLang="zh-CN" sz="1600" i="0" dirty="0" smtClean="0">
                <a:latin typeface="+mj-lt"/>
                <a:ea typeface="楷体_GB2312"/>
                <a:cs typeface="+mj-cs"/>
                <a:sym typeface="微软雅黑" pitchFamily="34" charset="-122"/>
              </a:rPr>
              <a:t>2009</a:t>
            </a:r>
            <a:r>
              <a:rPr lang="zh-CN" altLang="en-US" sz="1600" i="0" dirty="0" smtClean="0">
                <a:latin typeface="+mj-lt"/>
                <a:ea typeface="楷体_GB2312"/>
                <a:cs typeface="+mj-cs"/>
                <a:sym typeface="微软雅黑" pitchFamily="34" charset="-122"/>
              </a:rPr>
              <a:t>年中发国际承做的中南传媒</a:t>
            </a:r>
            <a:r>
              <a:rPr lang="en-US" altLang="zh-CN" sz="1600" i="0" dirty="0" smtClean="0">
                <a:latin typeface="+mj-lt"/>
                <a:ea typeface="楷体_GB2312"/>
                <a:cs typeface="+mj-cs"/>
                <a:sym typeface="微软雅黑" pitchFamily="34" charset="-122"/>
              </a:rPr>
              <a:t>A</a:t>
            </a:r>
            <a:r>
              <a:rPr lang="zh-CN" altLang="en-US" sz="1600" i="0" dirty="0" smtClean="0">
                <a:latin typeface="+mj-lt"/>
                <a:ea typeface="楷体_GB2312"/>
                <a:cs typeface="+mj-cs"/>
                <a:sym typeface="微软雅黑" pitchFamily="34" charset="-122"/>
              </a:rPr>
              <a:t>股上市项目，是国内首支文化传媒公司</a:t>
            </a:r>
            <a:r>
              <a:rPr lang="en-US" altLang="zh-CN" sz="1600" i="0" dirty="0" smtClean="0">
                <a:latin typeface="+mj-lt"/>
                <a:ea typeface="楷体_GB2312"/>
                <a:cs typeface="+mj-cs"/>
                <a:sym typeface="微软雅黑" pitchFamily="34" charset="-122"/>
              </a:rPr>
              <a:t>IPO</a:t>
            </a:r>
            <a:r>
              <a:rPr lang="zh-CN" altLang="en-US" sz="1600" i="0" dirty="0" smtClean="0">
                <a:latin typeface="+mj-lt"/>
                <a:ea typeface="楷体_GB2312"/>
                <a:cs typeface="+mj-cs"/>
                <a:sym typeface="微软雅黑" pitchFamily="34" charset="-122"/>
              </a:rPr>
              <a:t>上市项目；</a:t>
            </a:r>
            <a:endParaRPr lang="zh-CN" altLang="en-US" sz="1600" i="0" dirty="0">
              <a:latin typeface="+mj-lt"/>
              <a:ea typeface="楷体_GB2312"/>
              <a:cs typeface="+mj-cs"/>
              <a:sym typeface="微软雅黑" pitchFamily="34" charset="-122"/>
            </a:endParaRPr>
          </a:p>
        </p:txBody>
      </p:sp>
      <p:pic>
        <p:nvPicPr>
          <p:cNvPr id="166" name="Picture 2" descr="c:\users\liulj\appdata\roaming\360se6\User Data\temp\1363750281_jnl.jpg"/>
          <p:cNvPicPr>
            <a:picLocks noChangeAspect="1" noChangeArrowheads="1"/>
          </p:cNvPicPr>
          <p:nvPr/>
        </p:nvPicPr>
        <p:blipFill>
          <a:blip r:embed="rId8" cstate="print"/>
          <a:srcRect/>
          <a:stretch>
            <a:fillRect/>
          </a:stretch>
        </p:blipFill>
        <p:spPr bwMode="auto">
          <a:xfrm>
            <a:off x="10455305" y="4670750"/>
            <a:ext cx="1071570" cy="473556"/>
          </a:xfrm>
          <a:prstGeom prst="rect">
            <a:avLst/>
          </a:prstGeom>
          <a:noFill/>
        </p:spPr>
      </p:pic>
      <p:sp>
        <p:nvSpPr>
          <p:cNvPr id="167" name="Rectangle 37"/>
          <p:cNvSpPr>
            <a:spLocks noChangeArrowheads="1"/>
          </p:cNvSpPr>
          <p:nvPr/>
        </p:nvSpPr>
        <p:spPr bwMode="auto">
          <a:xfrm>
            <a:off x="853367" y="5858686"/>
            <a:ext cx="8263664" cy="574050"/>
          </a:xfrm>
          <a:prstGeom prst="rect">
            <a:avLst/>
          </a:prstGeom>
          <a:noFill/>
          <a:ln w="9525" algn="ctr">
            <a:noFill/>
            <a:miter lim="800000"/>
            <a:headEnd/>
            <a:tailEnd/>
          </a:ln>
        </p:spPr>
        <p:txBody>
          <a:bodyPr anchor="ctr"/>
          <a:lstStyle/>
          <a:p>
            <a:pPr algn="ctr"/>
            <a:r>
              <a:rPr lang="en-US" altLang="zh-CN" sz="1600" i="0" dirty="0" smtClean="0">
                <a:latin typeface="+mj-lt"/>
                <a:ea typeface="楷体_GB2312"/>
                <a:cs typeface="+mj-cs"/>
                <a:sym typeface="微软雅黑" pitchFamily="34" charset="-122"/>
              </a:rPr>
              <a:t>2014</a:t>
            </a:r>
            <a:r>
              <a:rPr lang="zh-CN" altLang="en-US" sz="1600" i="0" dirty="0" smtClean="0">
                <a:latin typeface="+mj-lt"/>
                <a:ea typeface="楷体_GB2312"/>
                <a:cs typeface="+mj-cs"/>
                <a:sym typeface="微软雅黑" pitchFamily="34" charset="-122"/>
              </a:rPr>
              <a:t>年，黑龙江出版集团参股中教股份，中教股份拟收购龙江股份，这是国内出版业首例跨地区兼并重组案例。</a:t>
            </a:r>
            <a:endParaRPr lang="zh-CN" altLang="en-US" sz="1600" i="0" dirty="0">
              <a:latin typeface="+mj-lt"/>
              <a:ea typeface="楷体_GB2312"/>
              <a:cs typeface="+mj-cs"/>
              <a:sym typeface="微软雅黑" pitchFamily="34" charset="-122"/>
            </a:endParaRPr>
          </a:p>
        </p:txBody>
      </p:sp>
      <p:pic>
        <p:nvPicPr>
          <p:cNvPr id="29697" name="Picture 1"/>
          <p:cNvPicPr>
            <a:picLocks noChangeAspect="1" noChangeArrowheads="1"/>
          </p:cNvPicPr>
          <p:nvPr/>
        </p:nvPicPr>
        <p:blipFill>
          <a:blip r:embed="rId9" cstate="print"/>
          <a:srcRect/>
          <a:stretch>
            <a:fillRect/>
          </a:stretch>
        </p:blipFill>
        <p:spPr bwMode="auto">
          <a:xfrm>
            <a:off x="10312429" y="6073000"/>
            <a:ext cx="1290632" cy="4246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655D8535-015A-499D-846E-B9DC9FAB9B2F}" type="slidenum">
              <a:rPr lang="zh-CN" altLang="en-US" smtClean="0"/>
              <a:pPr>
                <a:defRPr/>
              </a:pPr>
              <a:t>12</a:t>
            </a:fld>
            <a:endParaRPr lang="en-US" altLang="zh-CN"/>
          </a:p>
        </p:txBody>
      </p:sp>
      <p:pic>
        <p:nvPicPr>
          <p:cNvPr id="2050" name="Picture 2" descr="c:\users\liulj\appdata\roaming\360se6\User Data\temp\60N58PICSvJ.jpg"/>
          <p:cNvPicPr>
            <a:picLocks noChangeAspect="1" noChangeArrowheads="1"/>
          </p:cNvPicPr>
          <p:nvPr/>
        </p:nvPicPr>
        <p:blipFill>
          <a:blip r:embed="rId2"/>
          <a:srcRect/>
          <a:stretch>
            <a:fillRect/>
          </a:stretch>
        </p:blipFill>
        <p:spPr bwMode="auto">
          <a:xfrm>
            <a:off x="9333250" y="4429926"/>
            <a:ext cx="2861925" cy="2143910"/>
          </a:xfrm>
          <a:prstGeom prst="rect">
            <a:avLst/>
          </a:prstGeom>
          <a:noFill/>
        </p:spPr>
      </p:pic>
      <p:sp>
        <p:nvSpPr>
          <p:cNvPr id="5" name="Rectangle 3"/>
          <p:cNvSpPr txBox="1">
            <a:spLocks noChangeArrowheads="1"/>
          </p:cNvSpPr>
          <p:nvPr/>
        </p:nvSpPr>
        <p:spPr>
          <a:xfrm>
            <a:off x="400050" y="1477190"/>
            <a:ext cx="8362950" cy="4953000"/>
          </a:xfrm>
          <a:prstGeom prst="rect">
            <a:avLst/>
          </a:prstGeom>
        </p:spPr>
        <p:txBody>
          <a:bodyPr/>
          <a:lstStyle/>
          <a:p>
            <a:pPr marL="341313" marR="0" lvl="0" indent="-341313" algn="l" defTabSz="914400" rtl="0" eaLnBrk="1" fontAlgn="base" latinLnBrk="0" hangingPunct="1">
              <a:lnSpc>
                <a:spcPts val="2400"/>
              </a:lnSpc>
              <a:spcBef>
                <a:spcPts val="600"/>
              </a:spcBef>
              <a:spcAft>
                <a:spcPct val="0"/>
              </a:spcAft>
              <a:buClr>
                <a:schemeClr val="accent1"/>
              </a:buClr>
              <a:buSzTx/>
              <a:buFont typeface="Wingdings" pitchFamily="2" charset="2"/>
              <a:buNone/>
              <a:tabLst/>
              <a:defRPr/>
            </a:pPr>
            <a:r>
              <a:rPr kumimoji="0" lang="en-US" altLang="zh-CN" sz="16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a:t>
            </a:r>
            <a:r>
              <a:rPr kumimoji="0" lang="en-US" altLang="zh-CN" sz="1600" b="0" i="0" u="none" strike="noStrike" kern="0" cap="none" spc="0" normalizeH="0" noProof="0" dirty="0" smtClean="0">
                <a:ln>
                  <a:noFill/>
                </a:ln>
                <a:solidFill>
                  <a:schemeClr val="tx1"/>
                </a:solidFill>
                <a:effectLst/>
                <a:uLnTx/>
                <a:uFillTx/>
                <a:latin typeface="楷体_GB2312" pitchFamily="49" charset="-122"/>
                <a:ea typeface="楷体_GB2312" pitchFamily="49" charset="-122"/>
                <a:cs typeface="+mn-cs"/>
              </a:rPr>
              <a:t> </a:t>
            </a:r>
            <a:r>
              <a:rPr kumimoji="0" lang="zh-CN" altLang="en-US" sz="16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中发国际面向大中型国有企业、民营企业、外商企业、创新型企业、上市公司等客户群体，一切从客户的实际出发，提供专业化、个性化的项目型服务。</a:t>
            </a:r>
          </a:p>
          <a:p>
            <a:pPr marL="341313" marR="0" lvl="0" indent="-341313" algn="l" defTabSz="914400" rtl="0" eaLnBrk="1" fontAlgn="base" latinLnBrk="0" hangingPunct="1">
              <a:lnSpc>
                <a:spcPts val="2400"/>
              </a:lnSpc>
              <a:spcBef>
                <a:spcPts val="600"/>
              </a:spcBef>
              <a:spcAft>
                <a:spcPct val="0"/>
              </a:spcAft>
              <a:buClr>
                <a:schemeClr val="accent1"/>
              </a:buClr>
              <a:buSzTx/>
              <a:buFont typeface="Wingdings" pitchFamily="2" charset="2"/>
              <a:buNone/>
              <a:tabLst/>
              <a:defRPr/>
            </a:pPr>
            <a:r>
              <a:rPr kumimoji="0" lang="zh-CN" altLang="en-US" sz="16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中发国际熟悉企业特别是国有企业</a:t>
            </a:r>
            <a:r>
              <a:rPr kumimoji="0" lang="en-US" altLang="zh-CN" sz="16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r>
              <a:rPr kumimoji="0" lang="zh-CN" altLang="en-US" sz="16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含央企</a:t>
            </a:r>
            <a:r>
              <a:rPr kumimoji="0" lang="en-US" altLang="zh-CN" sz="16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r>
              <a:rPr kumimoji="0" lang="zh-CN" altLang="en-US" sz="16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的实际情况，了解国企改制重组的实际需要和具体途径，积累了大量实践经验和丰富的案例库，深切把握国情和现状，在实际操作方面具有很强的优势。</a:t>
            </a:r>
          </a:p>
          <a:p>
            <a:pPr marL="341313" marR="0" lvl="0" indent="-341313" algn="l" defTabSz="914400" rtl="0" eaLnBrk="1" fontAlgn="base" latinLnBrk="0" hangingPunct="1">
              <a:lnSpc>
                <a:spcPts val="2400"/>
              </a:lnSpc>
              <a:spcBef>
                <a:spcPts val="600"/>
              </a:spcBef>
              <a:spcAft>
                <a:spcPct val="0"/>
              </a:spcAft>
              <a:buClr>
                <a:schemeClr val="accent1"/>
              </a:buClr>
              <a:buSzTx/>
              <a:buFont typeface="Wingdings" pitchFamily="2" charset="2"/>
              <a:buNone/>
              <a:tabLst/>
              <a:defRPr/>
            </a:pPr>
            <a:r>
              <a:rPr kumimoji="0" lang="zh-CN" altLang="en-US" sz="16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中发国际的部分管理人员具有政府和行业协会的工作经验，有些被聘为政府相关部门的咨询专家和顾问，直接参与国企改制、上市公司并购重组、资产评估等方面制定政策、准则的工作，能及时把握政府政策的精神和走向。</a:t>
            </a:r>
          </a:p>
          <a:p>
            <a:pPr marL="341313" marR="0" lvl="0" indent="-341313" algn="l" defTabSz="914400" rtl="0" eaLnBrk="1" fontAlgn="base" latinLnBrk="0" hangingPunct="1">
              <a:lnSpc>
                <a:spcPts val="2400"/>
              </a:lnSpc>
              <a:spcBef>
                <a:spcPts val="600"/>
              </a:spcBef>
              <a:spcAft>
                <a:spcPct val="0"/>
              </a:spcAft>
              <a:buClr>
                <a:schemeClr val="accent1"/>
              </a:buClr>
              <a:buSzTx/>
              <a:buFont typeface="Wingdings" pitchFamily="2" charset="2"/>
              <a:buNone/>
              <a:tabLst/>
              <a:defRPr/>
            </a:pPr>
            <a:r>
              <a:rPr kumimoji="0" lang="zh-CN" altLang="en-US" sz="16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中发国际严格依法合规操作，并注重事前、事中和事后的沟通协调，遵照监管部门的要求，顺利完成评估文件的提交、送审、专家审查、反馈回复、报备、核准、批准等程序，享有较高的客户满意度，并取得有关政府部门的信任，建立了密切的工作关系和信息沟通、传递渠道。</a:t>
            </a:r>
          </a:p>
          <a:p>
            <a:pPr marL="341313" marR="0" lvl="0" indent="-341313" algn="l" defTabSz="914400" rtl="0" eaLnBrk="1" fontAlgn="base" latinLnBrk="0" hangingPunct="1">
              <a:lnSpc>
                <a:spcPts val="2400"/>
              </a:lnSpc>
              <a:spcBef>
                <a:spcPts val="600"/>
              </a:spcBef>
              <a:spcAft>
                <a:spcPct val="0"/>
              </a:spcAft>
              <a:buClr>
                <a:schemeClr val="accent1"/>
              </a:buClr>
              <a:buSzTx/>
              <a:buFont typeface="Wingdings" pitchFamily="2" charset="2"/>
              <a:buNone/>
              <a:tabLst/>
              <a:defRPr/>
            </a:pPr>
            <a:r>
              <a:rPr kumimoji="0" lang="zh-CN" altLang="en-US" sz="16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中发国际还拥有大量民营企业以及外商企业客户。中发国际遵照客户的要求量身订制，设计个性化的评估方案和技术路线，灵活适用，可操作性强，能够确保评估结果的有效利用。</a:t>
            </a:r>
          </a:p>
        </p:txBody>
      </p:sp>
      <p:sp>
        <p:nvSpPr>
          <p:cNvPr id="6" name="Rectangle 2"/>
          <p:cNvSpPr txBox="1">
            <a:spLocks noChangeArrowheads="1"/>
          </p:cNvSpPr>
          <p:nvPr/>
        </p:nvSpPr>
        <p:spPr bwMode="auto">
          <a:xfrm>
            <a:off x="625475" y="215900"/>
            <a:ext cx="7778750" cy="692150"/>
          </a:xfrm>
          <a:prstGeom prst="rect">
            <a:avLst/>
          </a:prstGeom>
          <a:noFill/>
          <a:ln>
            <a:miter lim="800000"/>
            <a:headEnd/>
            <a:tailEnd/>
          </a:ln>
        </p:spPr>
        <p:txBody>
          <a:bodyPr vert="horz"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chemeClr val="bg1"/>
                </a:solidFill>
                <a:effectLst/>
                <a:uLnTx/>
                <a:uFillTx/>
                <a:latin typeface="+mj-lt"/>
                <a:ea typeface="楷体_GB2312"/>
                <a:cs typeface="+mj-cs"/>
              </a:rPr>
              <a:t>沟通与协调</a:t>
            </a:r>
            <a:endParaRPr kumimoji="0" lang="en-US" altLang="zh-CN" sz="2400" b="1" i="0" u="none" strike="noStrike" kern="0" cap="none" spc="0" normalizeH="0" baseline="0" noProof="0" dirty="0" smtClean="0">
              <a:ln>
                <a:noFill/>
              </a:ln>
              <a:solidFill>
                <a:schemeClr val="bg1"/>
              </a:solidFill>
              <a:effectLst/>
              <a:uLnTx/>
              <a:uFillTx/>
              <a:latin typeface="+mj-lt"/>
              <a:ea typeface="楷体_GB2312"/>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655D8535-015A-499D-846E-B9DC9FAB9B2F}" type="slidenum">
              <a:rPr lang="zh-CN" altLang="en-US" smtClean="0"/>
              <a:pPr>
                <a:defRPr/>
              </a:pPr>
              <a:t>13</a:t>
            </a:fld>
            <a:endParaRPr lang="en-US" altLang="zh-CN"/>
          </a:p>
        </p:txBody>
      </p:sp>
      <p:sp>
        <p:nvSpPr>
          <p:cNvPr id="5" name="Rectangle 3"/>
          <p:cNvSpPr txBox="1">
            <a:spLocks noChangeArrowheads="1"/>
          </p:cNvSpPr>
          <p:nvPr/>
        </p:nvSpPr>
        <p:spPr>
          <a:xfrm>
            <a:off x="3289299" y="1477190"/>
            <a:ext cx="8523328" cy="4953000"/>
          </a:xfrm>
          <a:prstGeom prst="rect">
            <a:avLst/>
          </a:prstGeom>
        </p:spPr>
        <p:txBody>
          <a:bodyPr/>
          <a:lstStyle/>
          <a:p>
            <a:pPr marL="341313" indent="-341313">
              <a:lnSpc>
                <a:spcPts val="2200"/>
              </a:lnSpc>
              <a:spcBef>
                <a:spcPts val="600"/>
              </a:spcBef>
              <a:buClr>
                <a:schemeClr val="accent1"/>
              </a:buClr>
            </a:pPr>
            <a:r>
              <a:rPr lang="zh-CN" altLang="en-US" sz="1600" dirty="0" smtClean="0">
                <a:latin typeface="楷体_GB2312" pitchFamily="49" charset="-122"/>
                <a:ea typeface="楷体_GB2312" pitchFamily="49" charset="-122"/>
              </a:rPr>
              <a:t>        </a:t>
            </a:r>
            <a:r>
              <a:rPr lang="zh-CN" altLang="en-US" sz="1600" i="0" kern="0" dirty="0" smtClean="0">
                <a:latin typeface="楷体_GB2312" pitchFamily="49" charset="-122"/>
                <a:ea typeface="楷体_GB2312" pitchFamily="49" charset="-122"/>
              </a:rPr>
              <a:t>中发国际是我国最早设立的专业资产评估机构，近年来活跃于国企改革和资本市场的前沿领域，承接和完成了一系列大型、特大型企业整体评估项目，赢得了客户、行业专家、中介机构及监管部门的好评和赞誉。</a:t>
            </a:r>
          </a:p>
          <a:p>
            <a:pPr marL="341313" indent="-341313">
              <a:lnSpc>
                <a:spcPts val="2200"/>
              </a:lnSpc>
              <a:spcBef>
                <a:spcPts val="600"/>
              </a:spcBef>
              <a:buClr>
                <a:schemeClr val="accent1"/>
              </a:buClr>
            </a:pPr>
            <a:r>
              <a:rPr lang="zh-CN" altLang="en-US" sz="1600" i="0" kern="0" dirty="0" smtClean="0">
                <a:latin typeface="楷体_GB2312" pitchFamily="49" charset="-122"/>
                <a:ea typeface="楷体_GB2312" pitchFamily="49" charset="-122"/>
              </a:rPr>
              <a:t>       公司面向大中型国有企业、民营企业、上市公司、外商企业及其他用户，提供切合客户实际需要、专业化、高水准、全方位的优质资产评估服务和全面解决方案。</a:t>
            </a:r>
          </a:p>
          <a:p>
            <a:pPr marL="341313" indent="-341313">
              <a:lnSpc>
                <a:spcPts val="2200"/>
              </a:lnSpc>
              <a:spcBef>
                <a:spcPts val="600"/>
              </a:spcBef>
              <a:buClr>
                <a:schemeClr val="accent1"/>
              </a:buClr>
            </a:pPr>
            <a:r>
              <a:rPr lang="zh-CN" altLang="en-US" sz="1600" i="0" kern="0" dirty="0" smtClean="0">
                <a:latin typeface="楷体_GB2312" pitchFamily="49" charset="-122"/>
                <a:ea typeface="楷体_GB2312" pitchFamily="49" charset="-122"/>
              </a:rPr>
              <a:t>       公司的经营范围涵盖了各种类型的资产、各种类型的经济行为和评估目的，业务人员的丰富实践经验和专长保证了评估操作适应性强、实用性</a:t>
            </a:r>
            <a:r>
              <a:rPr lang="zh-CN" altLang="en-US" sz="1600" i="0" kern="0" smtClean="0">
                <a:latin typeface="楷体_GB2312" pitchFamily="49" charset="-122"/>
                <a:ea typeface="楷体_GB2312" pitchFamily="49" charset="-122"/>
              </a:rPr>
              <a:t>高，行业</a:t>
            </a:r>
            <a:r>
              <a:rPr lang="zh-CN" altLang="en-US" sz="1600" i="0" kern="0" dirty="0" smtClean="0">
                <a:latin typeface="楷体_GB2312" pitchFamily="49" charset="-122"/>
                <a:ea typeface="楷体_GB2312" pitchFamily="49" charset="-122"/>
              </a:rPr>
              <a:t>研究和信息网络的后台支持提供了全过程的配套服务。</a:t>
            </a:r>
          </a:p>
          <a:p>
            <a:pPr marL="341313" indent="-341313">
              <a:lnSpc>
                <a:spcPts val="2200"/>
              </a:lnSpc>
              <a:spcBef>
                <a:spcPts val="600"/>
              </a:spcBef>
              <a:buClr>
                <a:schemeClr val="accent1"/>
              </a:buClr>
            </a:pPr>
            <a:r>
              <a:rPr lang="zh-CN" altLang="en-US" sz="1600" i="0" kern="0" dirty="0" smtClean="0">
                <a:latin typeface="楷体_GB2312" pitchFamily="49" charset="-122"/>
                <a:ea typeface="楷体_GB2312" pitchFamily="49" charset="-122"/>
              </a:rPr>
              <a:t>       中发国际拥有一支专业水平较高、掌握执业规范、结构合理的业务团队，既充满朝气、勇于开拓、面向前沿、熟悉外部世界，又深切了解企业实际、懂得国内政策体制环境，能够有效地完成客户委托的评估任务。</a:t>
            </a:r>
          </a:p>
          <a:p>
            <a:pPr marL="341313" indent="-341313">
              <a:lnSpc>
                <a:spcPts val="2200"/>
              </a:lnSpc>
              <a:spcBef>
                <a:spcPts val="600"/>
              </a:spcBef>
              <a:buClr>
                <a:schemeClr val="accent1"/>
              </a:buClr>
            </a:pPr>
            <a:r>
              <a:rPr lang="zh-CN" altLang="en-US" sz="1600" i="0" kern="0" dirty="0" smtClean="0">
                <a:latin typeface="楷体_GB2312" pitchFamily="49" charset="-122"/>
                <a:ea typeface="楷体_GB2312" pitchFamily="49" charset="-122"/>
              </a:rPr>
              <a:t>       中发国际还拥有覆盖面宽、层次高的外聘专家人才库，随时可以动员丰富的行业和社会资源，对公司项目形成强大的支撑。</a:t>
            </a:r>
          </a:p>
          <a:p>
            <a:pPr marL="341313" indent="-341313">
              <a:lnSpc>
                <a:spcPts val="2200"/>
              </a:lnSpc>
              <a:spcBef>
                <a:spcPts val="600"/>
              </a:spcBef>
              <a:buClr>
                <a:schemeClr val="accent1"/>
              </a:buClr>
            </a:pPr>
            <a:r>
              <a:rPr lang="zh-CN" altLang="en-US" sz="1600" i="0" kern="0" dirty="0" smtClean="0">
                <a:latin typeface="楷体_GB2312" pitchFamily="49" charset="-122"/>
                <a:ea typeface="楷体_GB2312" pitchFamily="49" charset="-122"/>
              </a:rPr>
              <a:t>       中发国际与境内外的投资银行、证券公司、律师、会计师、土地估价师等中介机构建立了密切的合作关系；并以良好的执业记录取得有关监管部门和行业组织的认可，形成了顺畅的沟通渠道；从而具备很强的、多方面的协调能力。</a:t>
            </a:r>
          </a:p>
        </p:txBody>
      </p:sp>
      <p:sp>
        <p:nvSpPr>
          <p:cNvPr id="6" name="Rectangle 2"/>
          <p:cNvSpPr txBox="1">
            <a:spLocks noChangeArrowheads="1"/>
          </p:cNvSpPr>
          <p:nvPr/>
        </p:nvSpPr>
        <p:spPr bwMode="auto">
          <a:xfrm>
            <a:off x="625475" y="215900"/>
            <a:ext cx="7778750" cy="692150"/>
          </a:xfrm>
          <a:prstGeom prst="rect">
            <a:avLst/>
          </a:prstGeom>
          <a:noFill/>
          <a:ln>
            <a:miter lim="800000"/>
            <a:headEnd/>
            <a:tailEnd/>
          </a:ln>
        </p:spPr>
        <p:txBody>
          <a:bodyPr vert="horz"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chemeClr val="bg1"/>
                </a:solidFill>
                <a:effectLst/>
                <a:uLnTx/>
                <a:uFillTx/>
                <a:latin typeface="+mj-lt"/>
                <a:ea typeface="楷体_GB2312"/>
                <a:cs typeface="+mj-cs"/>
              </a:rPr>
              <a:t>综合服务</a:t>
            </a:r>
            <a:endParaRPr kumimoji="0" lang="en-US" altLang="zh-CN" sz="2400" b="1" i="0" u="none" strike="noStrike" kern="0" cap="none" spc="0" normalizeH="0" baseline="0" noProof="0" dirty="0" smtClean="0">
              <a:ln>
                <a:noFill/>
              </a:ln>
              <a:solidFill>
                <a:schemeClr val="bg1"/>
              </a:solidFill>
              <a:effectLst/>
              <a:uLnTx/>
              <a:uFillTx/>
              <a:latin typeface="+mj-lt"/>
              <a:ea typeface="楷体_GB2312"/>
              <a:cs typeface="+mj-cs"/>
            </a:endParaRPr>
          </a:p>
        </p:txBody>
      </p:sp>
      <p:pic>
        <p:nvPicPr>
          <p:cNvPr id="55298" name="Picture 2" descr="c:\users\liulj\appdata\roaming\360se6\User Data\temp\9115-110S010422930.jpg"/>
          <p:cNvPicPr>
            <a:picLocks noChangeAspect="1" noChangeArrowheads="1"/>
          </p:cNvPicPr>
          <p:nvPr/>
        </p:nvPicPr>
        <p:blipFill>
          <a:blip r:embed="rId2" cstate="print"/>
          <a:srcRect/>
          <a:stretch>
            <a:fillRect/>
          </a:stretch>
        </p:blipFill>
        <p:spPr bwMode="auto">
          <a:xfrm>
            <a:off x="60347" y="3072604"/>
            <a:ext cx="3322596" cy="30718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DD7EF90B-6238-4D7D-823E-0460DF403603}" type="slidenum">
              <a:rPr lang="zh-CN" altLang="en-US" smtClean="0">
                <a:latin typeface="Arial" pitchFamily="34" charset="0"/>
              </a:rPr>
              <a:pPr/>
              <a:t>14</a:t>
            </a:fld>
            <a:endParaRPr lang="en-US" altLang="zh-CN" smtClean="0">
              <a:latin typeface="Arial" pitchFamily="34" charset="0"/>
            </a:endParaRPr>
          </a:p>
        </p:txBody>
      </p:sp>
      <p:grpSp>
        <p:nvGrpSpPr>
          <p:cNvPr id="2" name="Group 2"/>
          <p:cNvGrpSpPr>
            <a:grpSpLocks/>
          </p:cNvGrpSpPr>
          <p:nvPr/>
        </p:nvGrpSpPr>
        <p:grpSpPr bwMode="auto">
          <a:xfrm>
            <a:off x="0" y="4403725"/>
            <a:ext cx="12195175" cy="2455863"/>
            <a:chOff x="247" y="4566"/>
            <a:chExt cx="3829" cy="1431"/>
          </a:xfrm>
        </p:grpSpPr>
        <p:grpSp>
          <p:nvGrpSpPr>
            <p:cNvPr id="3" name="Group 3"/>
            <p:cNvGrpSpPr>
              <a:grpSpLocks/>
            </p:cNvGrpSpPr>
            <p:nvPr/>
          </p:nvGrpSpPr>
          <p:grpSpPr bwMode="auto">
            <a:xfrm>
              <a:off x="2161" y="4566"/>
              <a:ext cx="1915" cy="1431"/>
              <a:chOff x="2854" y="1824"/>
              <a:chExt cx="2622" cy="1882"/>
            </a:xfrm>
          </p:grpSpPr>
          <p:sp>
            <p:nvSpPr>
              <p:cNvPr id="10315" name="Line 4"/>
              <p:cNvSpPr>
                <a:spLocks noChangeShapeType="1"/>
              </p:cNvSpPr>
              <p:nvPr/>
            </p:nvSpPr>
            <p:spPr bwMode="auto">
              <a:xfrm>
                <a:off x="2854" y="1824"/>
                <a:ext cx="2622" cy="143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6" name="Line 5"/>
              <p:cNvSpPr>
                <a:spLocks noChangeShapeType="1"/>
              </p:cNvSpPr>
              <p:nvPr/>
            </p:nvSpPr>
            <p:spPr bwMode="auto">
              <a:xfrm>
                <a:off x="2854" y="1824"/>
                <a:ext cx="2622" cy="168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7" name="Line 6"/>
              <p:cNvSpPr>
                <a:spLocks noChangeShapeType="1"/>
              </p:cNvSpPr>
              <p:nvPr/>
            </p:nvSpPr>
            <p:spPr bwMode="auto">
              <a:xfrm>
                <a:off x="2854" y="1824"/>
                <a:ext cx="2487"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8" name="Line 7"/>
              <p:cNvSpPr>
                <a:spLocks noChangeShapeType="1"/>
              </p:cNvSpPr>
              <p:nvPr/>
            </p:nvSpPr>
            <p:spPr bwMode="auto">
              <a:xfrm>
                <a:off x="2854" y="1824"/>
                <a:ext cx="2083"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9" name="Line 8"/>
              <p:cNvSpPr>
                <a:spLocks noChangeShapeType="1"/>
              </p:cNvSpPr>
              <p:nvPr/>
            </p:nvSpPr>
            <p:spPr bwMode="auto">
              <a:xfrm>
                <a:off x="2854" y="1824"/>
                <a:ext cx="1704"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0" name="Line 9"/>
              <p:cNvSpPr>
                <a:spLocks noChangeShapeType="1"/>
              </p:cNvSpPr>
              <p:nvPr/>
            </p:nvSpPr>
            <p:spPr bwMode="auto">
              <a:xfrm>
                <a:off x="2854" y="1824"/>
                <a:ext cx="1322"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1" name="Line 10"/>
              <p:cNvSpPr>
                <a:spLocks noChangeShapeType="1"/>
              </p:cNvSpPr>
              <p:nvPr/>
            </p:nvSpPr>
            <p:spPr bwMode="auto">
              <a:xfrm>
                <a:off x="2854" y="1824"/>
                <a:ext cx="986"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2" name="Line 11"/>
              <p:cNvSpPr>
                <a:spLocks noChangeShapeType="1"/>
              </p:cNvSpPr>
              <p:nvPr/>
            </p:nvSpPr>
            <p:spPr bwMode="auto">
              <a:xfrm>
                <a:off x="2854" y="1824"/>
                <a:ext cx="65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3" name="Line 12"/>
              <p:cNvSpPr>
                <a:spLocks noChangeShapeType="1"/>
              </p:cNvSpPr>
              <p:nvPr/>
            </p:nvSpPr>
            <p:spPr bwMode="auto">
              <a:xfrm>
                <a:off x="2854" y="1824"/>
                <a:ext cx="314"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4" name="Line 13"/>
              <p:cNvSpPr>
                <a:spLocks noChangeShapeType="1"/>
              </p:cNvSpPr>
              <p:nvPr/>
            </p:nvSpPr>
            <p:spPr bwMode="auto">
              <a:xfrm>
                <a:off x="2854" y="1824"/>
                <a:ext cx="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5" name="Line 14"/>
              <p:cNvSpPr>
                <a:spLocks noChangeShapeType="1"/>
              </p:cNvSpPr>
              <p:nvPr/>
            </p:nvSpPr>
            <p:spPr bwMode="auto">
              <a:xfrm>
                <a:off x="2854" y="1824"/>
                <a:ext cx="2622" cy="123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6" name="Line 15"/>
              <p:cNvSpPr>
                <a:spLocks noChangeShapeType="1"/>
              </p:cNvSpPr>
              <p:nvPr/>
            </p:nvSpPr>
            <p:spPr bwMode="auto">
              <a:xfrm>
                <a:off x="2854" y="1824"/>
                <a:ext cx="2622" cy="106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7" name="Line 16"/>
              <p:cNvSpPr>
                <a:spLocks noChangeShapeType="1"/>
              </p:cNvSpPr>
              <p:nvPr/>
            </p:nvSpPr>
            <p:spPr bwMode="auto">
              <a:xfrm>
                <a:off x="2854" y="1824"/>
                <a:ext cx="2622" cy="91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8" name="Line 17"/>
              <p:cNvSpPr>
                <a:spLocks noChangeShapeType="1"/>
              </p:cNvSpPr>
              <p:nvPr/>
            </p:nvSpPr>
            <p:spPr bwMode="auto">
              <a:xfrm>
                <a:off x="2854" y="1824"/>
                <a:ext cx="2622" cy="77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9" name="Line 18"/>
              <p:cNvSpPr>
                <a:spLocks noChangeShapeType="1"/>
              </p:cNvSpPr>
              <p:nvPr/>
            </p:nvSpPr>
            <p:spPr bwMode="auto">
              <a:xfrm>
                <a:off x="2877" y="1824"/>
                <a:ext cx="2599" cy="64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0" name="Line 19"/>
              <p:cNvSpPr>
                <a:spLocks noChangeShapeType="1"/>
              </p:cNvSpPr>
              <p:nvPr/>
            </p:nvSpPr>
            <p:spPr bwMode="auto">
              <a:xfrm>
                <a:off x="2854" y="1824"/>
                <a:ext cx="2622" cy="51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1" name="Line 20"/>
              <p:cNvSpPr>
                <a:spLocks noChangeShapeType="1"/>
              </p:cNvSpPr>
              <p:nvPr/>
            </p:nvSpPr>
            <p:spPr bwMode="auto">
              <a:xfrm>
                <a:off x="2854" y="1824"/>
                <a:ext cx="2622" cy="40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2" name="Line 21"/>
              <p:cNvSpPr>
                <a:spLocks noChangeShapeType="1"/>
              </p:cNvSpPr>
              <p:nvPr/>
            </p:nvSpPr>
            <p:spPr bwMode="auto">
              <a:xfrm>
                <a:off x="2854" y="1824"/>
                <a:ext cx="2622" cy="298"/>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3" name="Line 22"/>
              <p:cNvSpPr>
                <a:spLocks noChangeShapeType="1"/>
              </p:cNvSpPr>
              <p:nvPr/>
            </p:nvSpPr>
            <p:spPr bwMode="auto">
              <a:xfrm>
                <a:off x="2854" y="1824"/>
                <a:ext cx="2622" cy="213"/>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4" name="Line 23"/>
              <p:cNvSpPr>
                <a:spLocks noChangeShapeType="1"/>
              </p:cNvSpPr>
              <p:nvPr/>
            </p:nvSpPr>
            <p:spPr bwMode="auto">
              <a:xfrm>
                <a:off x="2854" y="1824"/>
                <a:ext cx="2622" cy="12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5" name="Line 24"/>
              <p:cNvSpPr>
                <a:spLocks noChangeShapeType="1"/>
              </p:cNvSpPr>
              <p:nvPr/>
            </p:nvSpPr>
            <p:spPr bwMode="auto">
              <a:xfrm>
                <a:off x="2854" y="1824"/>
                <a:ext cx="2622" cy="63"/>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4" name="Group 25"/>
            <p:cNvGrpSpPr>
              <a:grpSpLocks/>
            </p:cNvGrpSpPr>
            <p:nvPr/>
          </p:nvGrpSpPr>
          <p:grpSpPr bwMode="auto">
            <a:xfrm>
              <a:off x="247" y="4566"/>
              <a:ext cx="1914" cy="1431"/>
              <a:chOff x="235" y="1824"/>
              <a:chExt cx="2619" cy="1882"/>
            </a:xfrm>
          </p:grpSpPr>
          <p:sp>
            <p:nvSpPr>
              <p:cNvPr id="10294" name="Line 26"/>
              <p:cNvSpPr>
                <a:spLocks noChangeShapeType="1"/>
              </p:cNvSpPr>
              <p:nvPr/>
            </p:nvSpPr>
            <p:spPr bwMode="auto">
              <a:xfrm flipH="1">
                <a:off x="235" y="1824"/>
                <a:ext cx="2619"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5" name="Line 27"/>
              <p:cNvSpPr>
                <a:spLocks noChangeShapeType="1"/>
              </p:cNvSpPr>
              <p:nvPr/>
            </p:nvSpPr>
            <p:spPr bwMode="auto">
              <a:xfrm flipH="1">
                <a:off x="235" y="1824"/>
                <a:ext cx="2619" cy="143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6" name="Line 28"/>
              <p:cNvSpPr>
                <a:spLocks noChangeShapeType="1"/>
              </p:cNvSpPr>
              <p:nvPr/>
            </p:nvSpPr>
            <p:spPr bwMode="auto">
              <a:xfrm flipH="1">
                <a:off x="235" y="1824"/>
                <a:ext cx="2619" cy="168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7" name="Line 29"/>
              <p:cNvSpPr>
                <a:spLocks noChangeShapeType="1"/>
              </p:cNvSpPr>
              <p:nvPr/>
            </p:nvSpPr>
            <p:spPr bwMode="auto">
              <a:xfrm flipH="1">
                <a:off x="371" y="1824"/>
                <a:ext cx="2483"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8" name="Line 30"/>
              <p:cNvSpPr>
                <a:spLocks noChangeShapeType="1"/>
              </p:cNvSpPr>
              <p:nvPr/>
            </p:nvSpPr>
            <p:spPr bwMode="auto">
              <a:xfrm flipH="1">
                <a:off x="774" y="1824"/>
                <a:ext cx="208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9" name="Line 31"/>
              <p:cNvSpPr>
                <a:spLocks noChangeShapeType="1"/>
              </p:cNvSpPr>
              <p:nvPr/>
            </p:nvSpPr>
            <p:spPr bwMode="auto">
              <a:xfrm flipH="1">
                <a:off x="1153" y="1824"/>
                <a:ext cx="170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0" name="Line 32"/>
              <p:cNvSpPr>
                <a:spLocks noChangeShapeType="1"/>
              </p:cNvSpPr>
              <p:nvPr/>
            </p:nvSpPr>
            <p:spPr bwMode="auto">
              <a:xfrm flipH="1">
                <a:off x="1534" y="1824"/>
                <a:ext cx="132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1" name="Line 33"/>
              <p:cNvSpPr>
                <a:spLocks noChangeShapeType="1"/>
              </p:cNvSpPr>
              <p:nvPr/>
            </p:nvSpPr>
            <p:spPr bwMode="auto">
              <a:xfrm flipH="1">
                <a:off x="1872" y="1824"/>
                <a:ext cx="982"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2" name="Line 34"/>
              <p:cNvSpPr>
                <a:spLocks noChangeShapeType="1"/>
              </p:cNvSpPr>
              <p:nvPr/>
            </p:nvSpPr>
            <p:spPr bwMode="auto">
              <a:xfrm flipH="1">
                <a:off x="2206" y="1824"/>
                <a:ext cx="648"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3" name="Line 35"/>
              <p:cNvSpPr>
                <a:spLocks noChangeShapeType="1"/>
              </p:cNvSpPr>
              <p:nvPr/>
            </p:nvSpPr>
            <p:spPr bwMode="auto">
              <a:xfrm flipH="1">
                <a:off x="2543" y="1824"/>
                <a:ext cx="31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4" name="Line 36"/>
              <p:cNvSpPr>
                <a:spLocks noChangeShapeType="1"/>
              </p:cNvSpPr>
              <p:nvPr/>
            </p:nvSpPr>
            <p:spPr bwMode="auto">
              <a:xfrm flipH="1">
                <a:off x="235" y="1824"/>
                <a:ext cx="2619" cy="123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5" name="Line 37"/>
              <p:cNvSpPr>
                <a:spLocks noChangeShapeType="1"/>
              </p:cNvSpPr>
              <p:nvPr/>
            </p:nvSpPr>
            <p:spPr bwMode="auto">
              <a:xfrm flipH="1">
                <a:off x="235" y="1824"/>
                <a:ext cx="2619" cy="106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6" name="Line 38"/>
              <p:cNvSpPr>
                <a:spLocks noChangeShapeType="1"/>
              </p:cNvSpPr>
              <p:nvPr/>
            </p:nvSpPr>
            <p:spPr bwMode="auto">
              <a:xfrm flipH="1">
                <a:off x="235" y="1824"/>
                <a:ext cx="2619" cy="91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7" name="Line 39"/>
              <p:cNvSpPr>
                <a:spLocks noChangeShapeType="1"/>
              </p:cNvSpPr>
              <p:nvPr/>
            </p:nvSpPr>
            <p:spPr bwMode="auto">
              <a:xfrm flipH="1">
                <a:off x="235" y="1824"/>
                <a:ext cx="2619" cy="77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8" name="Line 40"/>
              <p:cNvSpPr>
                <a:spLocks noChangeShapeType="1"/>
              </p:cNvSpPr>
              <p:nvPr/>
            </p:nvSpPr>
            <p:spPr bwMode="auto">
              <a:xfrm flipH="1">
                <a:off x="235" y="1824"/>
                <a:ext cx="2597" cy="64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9" name="Line 41"/>
              <p:cNvSpPr>
                <a:spLocks noChangeShapeType="1"/>
              </p:cNvSpPr>
              <p:nvPr/>
            </p:nvSpPr>
            <p:spPr bwMode="auto">
              <a:xfrm flipH="1">
                <a:off x="235" y="1824"/>
                <a:ext cx="2619" cy="51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0" name="Line 42"/>
              <p:cNvSpPr>
                <a:spLocks noChangeShapeType="1"/>
              </p:cNvSpPr>
              <p:nvPr/>
            </p:nvSpPr>
            <p:spPr bwMode="auto">
              <a:xfrm flipH="1">
                <a:off x="235" y="1824"/>
                <a:ext cx="2619" cy="40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1" name="Line 43"/>
              <p:cNvSpPr>
                <a:spLocks noChangeShapeType="1"/>
              </p:cNvSpPr>
              <p:nvPr/>
            </p:nvSpPr>
            <p:spPr bwMode="auto">
              <a:xfrm flipH="1">
                <a:off x="235" y="1824"/>
                <a:ext cx="2619" cy="298"/>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2" name="Line 44"/>
              <p:cNvSpPr>
                <a:spLocks noChangeShapeType="1"/>
              </p:cNvSpPr>
              <p:nvPr/>
            </p:nvSpPr>
            <p:spPr bwMode="auto">
              <a:xfrm flipH="1">
                <a:off x="235" y="1824"/>
                <a:ext cx="2619" cy="213"/>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3" name="Line 45"/>
              <p:cNvSpPr>
                <a:spLocks noChangeShapeType="1"/>
              </p:cNvSpPr>
              <p:nvPr/>
            </p:nvSpPr>
            <p:spPr bwMode="auto">
              <a:xfrm flipH="1">
                <a:off x="235" y="1824"/>
                <a:ext cx="2619" cy="12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4" name="Line 46"/>
              <p:cNvSpPr>
                <a:spLocks noChangeShapeType="1"/>
              </p:cNvSpPr>
              <p:nvPr/>
            </p:nvSpPr>
            <p:spPr bwMode="auto">
              <a:xfrm flipH="1">
                <a:off x="235" y="1824"/>
                <a:ext cx="2619" cy="63"/>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5" name="Group 47"/>
            <p:cNvGrpSpPr>
              <a:grpSpLocks/>
            </p:cNvGrpSpPr>
            <p:nvPr/>
          </p:nvGrpSpPr>
          <p:grpSpPr bwMode="auto">
            <a:xfrm>
              <a:off x="247" y="4581"/>
              <a:ext cx="3829" cy="1220"/>
              <a:chOff x="235" y="1844"/>
              <a:chExt cx="5241" cy="1605"/>
            </a:xfrm>
          </p:grpSpPr>
          <p:grpSp>
            <p:nvGrpSpPr>
              <p:cNvPr id="6" name="Group 48"/>
              <p:cNvGrpSpPr>
                <a:grpSpLocks/>
              </p:cNvGrpSpPr>
              <p:nvPr/>
            </p:nvGrpSpPr>
            <p:grpSpPr bwMode="auto">
              <a:xfrm>
                <a:off x="235" y="2750"/>
                <a:ext cx="5241" cy="699"/>
                <a:chOff x="235" y="2750"/>
                <a:chExt cx="5241" cy="699"/>
              </a:xfrm>
            </p:grpSpPr>
            <p:sp>
              <p:nvSpPr>
                <p:cNvPr id="10290" name="Line 49"/>
                <p:cNvSpPr>
                  <a:spLocks noChangeShapeType="1"/>
                </p:cNvSpPr>
                <p:nvPr/>
              </p:nvSpPr>
              <p:spPr bwMode="auto">
                <a:xfrm>
                  <a:off x="235" y="3449"/>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1" name="Line 50"/>
                <p:cNvSpPr>
                  <a:spLocks noChangeShapeType="1"/>
                </p:cNvSpPr>
                <p:nvPr/>
              </p:nvSpPr>
              <p:spPr bwMode="auto">
                <a:xfrm>
                  <a:off x="235" y="3191"/>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2" name="Line 51"/>
                <p:cNvSpPr>
                  <a:spLocks noChangeShapeType="1"/>
                </p:cNvSpPr>
                <p:nvPr/>
              </p:nvSpPr>
              <p:spPr bwMode="auto">
                <a:xfrm>
                  <a:off x="235" y="2958"/>
                  <a:ext cx="5239"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3" name="Line 52"/>
                <p:cNvSpPr>
                  <a:spLocks noChangeShapeType="1"/>
                </p:cNvSpPr>
                <p:nvPr/>
              </p:nvSpPr>
              <p:spPr bwMode="auto">
                <a:xfrm>
                  <a:off x="235" y="2750"/>
                  <a:ext cx="5239" cy="0"/>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7" name="Group 53"/>
              <p:cNvGrpSpPr>
                <a:grpSpLocks/>
              </p:cNvGrpSpPr>
              <p:nvPr/>
            </p:nvGrpSpPr>
            <p:grpSpPr bwMode="auto">
              <a:xfrm>
                <a:off x="235" y="1844"/>
                <a:ext cx="5241" cy="728"/>
                <a:chOff x="235" y="1844"/>
                <a:chExt cx="5241" cy="728"/>
              </a:xfrm>
            </p:grpSpPr>
            <p:sp>
              <p:nvSpPr>
                <p:cNvPr id="10281" name="Line 54"/>
                <p:cNvSpPr>
                  <a:spLocks noChangeShapeType="1"/>
                </p:cNvSpPr>
                <p:nvPr/>
              </p:nvSpPr>
              <p:spPr bwMode="auto">
                <a:xfrm>
                  <a:off x="235" y="2572"/>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2" name="Line 55"/>
                <p:cNvSpPr>
                  <a:spLocks noChangeShapeType="1"/>
                </p:cNvSpPr>
                <p:nvPr/>
              </p:nvSpPr>
              <p:spPr bwMode="auto">
                <a:xfrm flipV="1">
                  <a:off x="235" y="2401"/>
                  <a:ext cx="5241" cy="1"/>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3" name="Line 56"/>
                <p:cNvSpPr>
                  <a:spLocks noChangeShapeType="1"/>
                </p:cNvSpPr>
                <p:nvPr/>
              </p:nvSpPr>
              <p:spPr bwMode="auto">
                <a:xfrm>
                  <a:off x="235" y="2245"/>
                  <a:ext cx="5241" cy="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4" name="Line 57"/>
                <p:cNvSpPr>
                  <a:spLocks noChangeShapeType="1"/>
                </p:cNvSpPr>
                <p:nvPr/>
              </p:nvSpPr>
              <p:spPr bwMode="auto">
                <a:xfrm>
                  <a:off x="235" y="2121"/>
                  <a:ext cx="5217"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5" name="Line 58"/>
                <p:cNvSpPr>
                  <a:spLocks noChangeShapeType="1"/>
                </p:cNvSpPr>
                <p:nvPr/>
              </p:nvSpPr>
              <p:spPr bwMode="auto">
                <a:xfrm flipV="1">
                  <a:off x="235" y="2015"/>
                  <a:ext cx="5241" cy="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6" name="Line 59"/>
                <p:cNvSpPr>
                  <a:spLocks noChangeShapeType="1"/>
                </p:cNvSpPr>
                <p:nvPr/>
              </p:nvSpPr>
              <p:spPr bwMode="auto">
                <a:xfrm>
                  <a:off x="235" y="1946"/>
                  <a:ext cx="5241" cy="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7" name="Line 60"/>
                <p:cNvSpPr>
                  <a:spLocks noChangeShapeType="1"/>
                </p:cNvSpPr>
                <p:nvPr/>
              </p:nvSpPr>
              <p:spPr bwMode="auto">
                <a:xfrm flipV="1">
                  <a:off x="235" y="1908"/>
                  <a:ext cx="5241" cy="1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8" name="Line 61"/>
                <p:cNvSpPr>
                  <a:spLocks noChangeShapeType="1"/>
                </p:cNvSpPr>
                <p:nvPr/>
              </p:nvSpPr>
              <p:spPr bwMode="auto">
                <a:xfrm>
                  <a:off x="258" y="1866"/>
                  <a:ext cx="5218"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9" name="Line 62"/>
                <p:cNvSpPr>
                  <a:spLocks noChangeShapeType="1"/>
                </p:cNvSpPr>
                <p:nvPr/>
              </p:nvSpPr>
              <p:spPr bwMode="auto">
                <a:xfrm>
                  <a:off x="235" y="1844"/>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grpSp>
      <p:grpSp>
        <p:nvGrpSpPr>
          <p:cNvPr id="8" name="Group 63"/>
          <p:cNvGrpSpPr>
            <a:grpSpLocks/>
          </p:cNvGrpSpPr>
          <p:nvPr/>
        </p:nvGrpSpPr>
        <p:grpSpPr bwMode="auto">
          <a:xfrm>
            <a:off x="1047750" y="2000250"/>
            <a:ext cx="10364788" cy="3449638"/>
            <a:chOff x="462" y="1657"/>
            <a:chExt cx="4896" cy="2172"/>
          </a:xfrm>
        </p:grpSpPr>
        <p:sp>
          <p:nvSpPr>
            <p:cNvPr id="10261" name="Freeform 64"/>
            <p:cNvSpPr>
              <a:spLocks/>
            </p:cNvSpPr>
            <p:nvPr/>
          </p:nvSpPr>
          <p:spPr bwMode="auto">
            <a:xfrm>
              <a:off x="577" y="1657"/>
              <a:ext cx="2842" cy="1250"/>
            </a:xfrm>
            <a:custGeom>
              <a:avLst/>
              <a:gdLst>
                <a:gd name="T0" fmla="*/ 348 w 2842"/>
                <a:gd name="T1" fmla="*/ 356 h 1250"/>
                <a:gd name="T2" fmla="*/ 379 w 2842"/>
                <a:gd name="T3" fmla="*/ 272 h 1250"/>
                <a:gd name="T4" fmla="*/ 483 w 2842"/>
                <a:gd name="T5" fmla="*/ 306 h 1250"/>
                <a:gd name="T6" fmla="*/ 415 w 2842"/>
                <a:gd name="T7" fmla="*/ 384 h 1250"/>
                <a:gd name="T8" fmla="*/ 250 w 2842"/>
                <a:gd name="T9" fmla="*/ 348 h 1250"/>
                <a:gd name="T10" fmla="*/ 117 w 2842"/>
                <a:gd name="T11" fmla="*/ 524 h 1250"/>
                <a:gd name="T12" fmla="*/ 13 w 2842"/>
                <a:gd name="T13" fmla="*/ 659 h 1250"/>
                <a:gd name="T14" fmla="*/ 160 w 2842"/>
                <a:gd name="T15" fmla="*/ 602 h 1250"/>
                <a:gd name="T16" fmla="*/ 286 w 2842"/>
                <a:gd name="T17" fmla="*/ 558 h 1250"/>
                <a:gd name="T18" fmla="*/ 385 w 2842"/>
                <a:gd name="T19" fmla="*/ 632 h 1250"/>
                <a:gd name="T20" fmla="*/ 353 w 2842"/>
                <a:gd name="T21" fmla="*/ 540 h 1250"/>
                <a:gd name="T22" fmla="*/ 453 w 2842"/>
                <a:gd name="T23" fmla="*/ 654 h 1250"/>
                <a:gd name="T24" fmla="*/ 513 w 2842"/>
                <a:gd name="T25" fmla="*/ 614 h 1250"/>
                <a:gd name="T26" fmla="*/ 601 w 2842"/>
                <a:gd name="T27" fmla="*/ 687 h 1250"/>
                <a:gd name="T28" fmla="*/ 622 w 2842"/>
                <a:gd name="T29" fmla="*/ 759 h 1250"/>
                <a:gd name="T30" fmla="*/ 696 w 2842"/>
                <a:gd name="T31" fmla="*/ 890 h 1250"/>
                <a:gd name="T32" fmla="*/ 821 w 2842"/>
                <a:gd name="T33" fmla="*/ 1044 h 1250"/>
                <a:gd name="T34" fmla="*/ 967 w 2842"/>
                <a:gd name="T35" fmla="*/ 879 h 1250"/>
                <a:gd name="T36" fmla="*/ 849 w 2842"/>
                <a:gd name="T37" fmla="*/ 836 h 1250"/>
                <a:gd name="T38" fmla="*/ 957 w 2842"/>
                <a:gd name="T39" fmla="*/ 848 h 1250"/>
                <a:gd name="T40" fmla="*/ 1174 w 2842"/>
                <a:gd name="T41" fmla="*/ 939 h 1250"/>
                <a:gd name="T42" fmla="*/ 1266 w 2842"/>
                <a:gd name="T43" fmla="*/ 1136 h 1250"/>
                <a:gd name="T44" fmla="*/ 1309 w 2842"/>
                <a:gd name="T45" fmla="*/ 999 h 1250"/>
                <a:gd name="T46" fmla="*/ 1485 w 2842"/>
                <a:gd name="T47" fmla="*/ 972 h 1250"/>
                <a:gd name="T48" fmla="*/ 1557 w 2842"/>
                <a:gd name="T49" fmla="*/ 1156 h 1250"/>
                <a:gd name="T50" fmla="*/ 1624 w 2842"/>
                <a:gd name="T51" fmla="*/ 1103 h 1250"/>
                <a:gd name="T52" fmla="*/ 1668 w 2842"/>
                <a:gd name="T53" fmla="*/ 920 h 1250"/>
                <a:gd name="T54" fmla="*/ 1737 w 2842"/>
                <a:gd name="T55" fmla="*/ 908 h 1250"/>
                <a:gd name="T56" fmla="*/ 1861 w 2842"/>
                <a:gd name="T57" fmla="*/ 794 h 1250"/>
                <a:gd name="T58" fmla="*/ 1882 w 2842"/>
                <a:gd name="T59" fmla="*/ 662 h 1250"/>
                <a:gd name="T60" fmla="*/ 1867 w 2842"/>
                <a:gd name="T61" fmla="*/ 602 h 1250"/>
                <a:gd name="T62" fmla="*/ 1911 w 2842"/>
                <a:gd name="T63" fmla="*/ 653 h 1250"/>
                <a:gd name="T64" fmla="*/ 1959 w 2842"/>
                <a:gd name="T65" fmla="*/ 624 h 1250"/>
                <a:gd name="T66" fmla="*/ 2125 w 2842"/>
                <a:gd name="T67" fmla="*/ 480 h 1250"/>
                <a:gd name="T68" fmla="*/ 2116 w 2842"/>
                <a:gd name="T69" fmla="*/ 335 h 1250"/>
                <a:gd name="T70" fmla="*/ 2350 w 2842"/>
                <a:gd name="T71" fmla="*/ 282 h 1250"/>
                <a:gd name="T72" fmla="*/ 2421 w 2842"/>
                <a:gd name="T73" fmla="*/ 300 h 1250"/>
                <a:gd name="T74" fmla="*/ 2424 w 2842"/>
                <a:gd name="T75" fmla="*/ 386 h 1250"/>
                <a:gd name="T76" fmla="*/ 2569 w 2842"/>
                <a:gd name="T77" fmla="*/ 300 h 1250"/>
                <a:gd name="T78" fmla="*/ 2730 w 2842"/>
                <a:gd name="T79" fmla="*/ 210 h 1250"/>
                <a:gd name="T80" fmla="*/ 2788 w 2842"/>
                <a:gd name="T81" fmla="*/ 185 h 1250"/>
                <a:gd name="T82" fmla="*/ 2581 w 2842"/>
                <a:gd name="T83" fmla="*/ 123 h 1250"/>
                <a:gd name="T84" fmla="*/ 2412 w 2842"/>
                <a:gd name="T85" fmla="*/ 119 h 1250"/>
                <a:gd name="T86" fmla="*/ 2167 w 2842"/>
                <a:gd name="T87" fmla="*/ 35 h 1250"/>
                <a:gd name="T88" fmla="*/ 2094 w 2842"/>
                <a:gd name="T89" fmla="*/ 101 h 1250"/>
                <a:gd name="T90" fmla="*/ 1848 w 2842"/>
                <a:gd name="T91" fmla="*/ 78 h 1250"/>
                <a:gd name="T92" fmla="*/ 1660 w 2842"/>
                <a:gd name="T93" fmla="*/ 29 h 1250"/>
                <a:gd name="T94" fmla="*/ 1366 w 2842"/>
                <a:gd name="T95" fmla="*/ 65 h 1250"/>
                <a:gd name="T96" fmla="*/ 1203 w 2842"/>
                <a:gd name="T97" fmla="*/ 93 h 1250"/>
                <a:gd name="T98" fmla="*/ 1090 w 2842"/>
                <a:gd name="T99" fmla="*/ 111 h 1250"/>
                <a:gd name="T100" fmla="*/ 1044 w 2842"/>
                <a:gd name="T101" fmla="*/ 113 h 1250"/>
                <a:gd name="T102" fmla="*/ 913 w 2842"/>
                <a:gd name="T103" fmla="*/ 156 h 1250"/>
                <a:gd name="T104" fmla="*/ 720 w 2842"/>
                <a:gd name="T105" fmla="*/ 194 h 1250"/>
                <a:gd name="T106" fmla="*/ 669 w 2842"/>
                <a:gd name="T107" fmla="*/ 188 h 1250"/>
                <a:gd name="T108" fmla="*/ 501 w 2842"/>
                <a:gd name="T109" fmla="*/ 105 h 1250"/>
                <a:gd name="T110" fmla="*/ 289 w 2842"/>
                <a:gd name="T111" fmla="*/ 198 h 1250"/>
                <a:gd name="T112" fmla="*/ 222 w 2842"/>
                <a:gd name="T113" fmla="*/ 248 h 1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2"/>
                <a:gd name="T172" fmla="*/ 0 h 1250"/>
                <a:gd name="T173" fmla="*/ 2842 w 2842"/>
                <a:gd name="T174" fmla="*/ 1250 h 1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2" h="1250">
                  <a:moveTo>
                    <a:pt x="208" y="275"/>
                  </a:moveTo>
                  <a:cubicBezTo>
                    <a:pt x="213" y="291"/>
                    <a:pt x="212" y="310"/>
                    <a:pt x="228" y="315"/>
                  </a:cubicBezTo>
                  <a:cubicBezTo>
                    <a:pt x="235" y="336"/>
                    <a:pt x="253" y="320"/>
                    <a:pt x="273" y="316"/>
                  </a:cubicBezTo>
                  <a:cubicBezTo>
                    <a:pt x="284" y="300"/>
                    <a:pt x="284" y="301"/>
                    <a:pt x="301" y="312"/>
                  </a:cubicBezTo>
                  <a:cubicBezTo>
                    <a:pt x="308" y="315"/>
                    <a:pt x="301" y="331"/>
                    <a:pt x="304" y="336"/>
                  </a:cubicBezTo>
                  <a:cubicBezTo>
                    <a:pt x="307" y="341"/>
                    <a:pt x="319" y="340"/>
                    <a:pt x="322" y="345"/>
                  </a:cubicBezTo>
                  <a:cubicBezTo>
                    <a:pt x="325" y="350"/>
                    <a:pt x="321" y="366"/>
                    <a:pt x="325" y="368"/>
                  </a:cubicBezTo>
                  <a:cubicBezTo>
                    <a:pt x="336" y="367"/>
                    <a:pt x="339" y="362"/>
                    <a:pt x="348" y="356"/>
                  </a:cubicBezTo>
                  <a:cubicBezTo>
                    <a:pt x="354" y="353"/>
                    <a:pt x="362" y="360"/>
                    <a:pt x="366" y="359"/>
                  </a:cubicBezTo>
                  <a:cubicBezTo>
                    <a:pt x="370" y="358"/>
                    <a:pt x="367" y="352"/>
                    <a:pt x="370" y="347"/>
                  </a:cubicBezTo>
                  <a:cubicBezTo>
                    <a:pt x="376" y="339"/>
                    <a:pt x="385" y="328"/>
                    <a:pt x="385" y="328"/>
                  </a:cubicBezTo>
                  <a:cubicBezTo>
                    <a:pt x="390" y="324"/>
                    <a:pt x="381" y="318"/>
                    <a:pt x="384" y="314"/>
                  </a:cubicBezTo>
                  <a:cubicBezTo>
                    <a:pt x="387" y="310"/>
                    <a:pt x="402" y="308"/>
                    <a:pt x="405" y="303"/>
                  </a:cubicBezTo>
                  <a:cubicBezTo>
                    <a:pt x="408" y="298"/>
                    <a:pt x="408" y="288"/>
                    <a:pt x="405" y="285"/>
                  </a:cubicBezTo>
                  <a:cubicBezTo>
                    <a:pt x="402" y="282"/>
                    <a:pt x="391" y="290"/>
                    <a:pt x="387" y="288"/>
                  </a:cubicBezTo>
                  <a:cubicBezTo>
                    <a:pt x="383" y="281"/>
                    <a:pt x="379" y="272"/>
                    <a:pt x="379" y="272"/>
                  </a:cubicBezTo>
                  <a:cubicBezTo>
                    <a:pt x="389" y="257"/>
                    <a:pt x="388" y="260"/>
                    <a:pt x="401" y="248"/>
                  </a:cubicBezTo>
                  <a:cubicBezTo>
                    <a:pt x="434" y="219"/>
                    <a:pt x="412" y="227"/>
                    <a:pt x="441" y="220"/>
                  </a:cubicBezTo>
                  <a:cubicBezTo>
                    <a:pt x="468" y="193"/>
                    <a:pt x="441" y="194"/>
                    <a:pt x="497" y="200"/>
                  </a:cubicBezTo>
                  <a:cubicBezTo>
                    <a:pt x="492" y="208"/>
                    <a:pt x="486" y="216"/>
                    <a:pt x="481" y="224"/>
                  </a:cubicBezTo>
                  <a:cubicBezTo>
                    <a:pt x="476" y="232"/>
                    <a:pt x="450" y="242"/>
                    <a:pt x="450" y="242"/>
                  </a:cubicBezTo>
                  <a:cubicBezTo>
                    <a:pt x="441" y="268"/>
                    <a:pt x="434" y="282"/>
                    <a:pt x="473" y="292"/>
                  </a:cubicBezTo>
                  <a:cubicBezTo>
                    <a:pt x="506" y="287"/>
                    <a:pt x="532" y="284"/>
                    <a:pt x="565" y="288"/>
                  </a:cubicBezTo>
                  <a:cubicBezTo>
                    <a:pt x="556" y="322"/>
                    <a:pt x="520" y="304"/>
                    <a:pt x="483" y="306"/>
                  </a:cubicBezTo>
                  <a:cubicBezTo>
                    <a:pt x="468" y="312"/>
                    <a:pt x="487" y="320"/>
                    <a:pt x="487" y="327"/>
                  </a:cubicBezTo>
                  <a:cubicBezTo>
                    <a:pt x="487" y="334"/>
                    <a:pt x="487" y="347"/>
                    <a:pt x="484" y="348"/>
                  </a:cubicBezTo>
                  <a:cubicBezTo>
                    <a:pt x="481" y="349"/>
                    <a:pt x="476" y="338"/>
                    <a:pt x="471" y="333"/>
                  </a:cubicBezTo>
                  <a:cubicBezTo>
                    <a:pt x="466" y="328"/>
                    <a:pt x="460" y="316"/>
                    <a:pt x="456" y="315"/>
                  </a:cubicBezTo>
                  <a:cubicBezTo>
                    <a:pt x="452" y="314"/>
                    <a:pt x="451" y="324"/>
                    <a:pt x="448" y="329"/>
                  </a:cubicBezTo>
                  <a:cubicBezTo>
                    <a:pt x="442" y="336"/>
                    <a:pt x="437" y="338"/>
                    <a:pt x="436" y="345"/>
                  </a:cubicBezTo>
                  <a:cubicBezTo>
                    <a:pt x="435" y="352"/>
                    <a:pt x="445" y="365"/>
                    <a:pt x="442" y="371"/>
                  </a:cubicBezTo>
                  <a:cubicBezTo>
                    <a:pt x="439" y="377"/>
                    <a:pt x="422" y="383"/>
                    <a:pt x="415" y="384"/>
                  </a:cubicBezTo>
                  <a:cubicBezTo>
                    <a:pt x="408" y="385"/>
                    <a:pt x="406" y="381"/>
                    <a:pt x="401" y="380"/>
                  </a:cubicBezTo>
                  <a:cubicBezTo>
                    <a:pt x="389" y="388"/>
                    <a:pt x="397" y="376"/>
                    <a:pt x="384" y="377"/>
                  </a:cubicBezTo>
                  <a:cubicBezTo>
                    <a:pt x="376" y="378"/>
                    <a:pt x="365" y="388"/>
                    <a:pt x="355" y="389"/>
                  </a:cubicBezTo>
                  <a:cubicBezTo>
                    <a:pt x="345" y="390"/>
                    <a:pt x="334" y="384"/>
                    <a:pt x="324" y="384"/>
                  </a:cubicBezTo>
                  <a:cubicBezTo>
                    <a:pt x="312" y="383"/>
                    <a:pt x="303" y="394"/>
                    <a:pt x="292" y="390"/>
                  </a:cubicBezTo>
                  <a:cubicBezTo>
                    <a:pt x="286" y="382"/>
                    <a:pt x="281" y="378"/>
                    <a:pt x="280" y="368"/>
                  </a:cubicBezTo>
                  <a:cubicBezTo>
                    <a:pt x="279" y="358"/>
                    <a:pt x="293" y="333"/>
                    <a:pt x="288" y="330"/>
                  </a:cubicBezTo>
                  <a:cubicBezTo>
                    <a:pt x="283" y="327"/>
                    <a:pt x="254" y="338"/>
                    <a:pt x="250" y="348"/>
                  </a:cubicBezTo>
                  <a:cubicBezTo>
                    <a:pt x="244" y="356"/>
                    <a:pt x="266" y="380"/>
                    <a:pt x="262" y="388"/>
                  </a:cubicBezTo>
                  <a:cubicBezTo>
                    <a:pt x="258" y="396"/>
                    <a:pt x="236" y="392"/>
                    <a:pt x="224" y="398"/>
                  </a:cubicBezTo>
                  <a:cubicBezTo>
                    <a:pt x="196" y="416"/>
                    <a:pt x="214" y="417"/>
                    <a:pt x="193" y="424"/>
                  </a:cubicBezTo>
                  <a:cubicBezTo>
                    <a:pt x="177" y="440"/>
                    <a:pt x="144" y="462"/>
                    <a:pt x="123" y="455"/>
                  </a:cubicBezTo>
                  <a:cubicBezTo>
                    <a:pt x="109" y="463"/>
                    <a:pt x="121" y="474"/>
                    <a:pt x="114" y="477"/>
                  </a:cubicBezTo>
                  <a:cubicBezTo>
                    <a:pt x="107" y="480"/>
                    <a:pt x="87" y="468"/>
                    <a:pt x="81" y="470"/>
                  </a:cubicBezTo>
                  <a:cubicBezTo>
                    <a:pt x="75" y="472"/>
                    <a:pt x="71" y="479"/>
                    <a:pt x="77" y="488"/>
                  </a:cubicBezTo>
                  <a:cubicBezTo>
                    <a:pt x="97" y="501"/>
                    <a:pt x="109" y="499"/>
                    <a:pt x="117" y="524"/>
                  </a:cubicBezTo>
                  <a:cubicBezTo>
                    <a:pt x="122" y="533"/>
                    <a:pt x="118" y="553"/>
                    <a:pt x="114" y="558"/>
                  </a:cubicBezTo>
                  <a:cubicBezTo>
                    <a:pt x="110" y="563"/>
                    <a:pt x="101" y="555"/>
                    <a:pt x="94" y="555"/>
                  </a:cubicBezTo>
                  <a:cubicBezTo>
                    <a:pt x="87" y="555"/>
                    <a:pt x="82" y="555"/>
                    <a:pt x="69" y="555"/>
                  </a:cubicBezTo>
                  <a:cubicBezTo>
                    <a:pt x="53" y="561"/>
                    <a:pt x="24" y="548"/>
                    <a:pt x="15" y="554"/>
                  </a:cubicBezTo>
                  <a:cubicBezTo>
                    <a:pt x="6" y="560"/>
                    <a:pt x="13" y="582"/>
                    <a:pt x="13" y="590"/>
                  </a:cubicBezTo>
                  <a:cubicBezTo>
                    <a:pt x="12" y="598"/>
                    <a:pt x="16" y="592"/>
                    <a:pt x="18" y="605"/>
                  </a:cubicBezTo>
                  <a:cubicBezTo>
                    <a:pt x="16" y="611"/>
                    <a:pt x="2" y="615"/>
                    <a:pt x="1" y="624"/>
                  </a:cubicBezTo>
                  <a:cubicBezTo>
                    <a:pt x="0" y="633"/>
                    <a:pt x="9" y="651"/>
                    <a:pt x="13" y="659"/>
                  </a:cubicBezTo>
                  <a:cubicBezTo>
                    <a:pt x="17" y="667"/>
                    <a:pt x="20" y="671"/>
                    <a:pt x="24" y="672"/>
                  </a:cubicBezTo>
                  <a:cubicBezTo>
                    <a:pt x="28" y="675"/>
                    <a:pt x="28" y="665"/>
                    <a:pt x="37" y="665"/>
                  </a:cubicBezTo>
                  <a:cubicBezTo>
                    <a:pt x="41" y="665"/>
                    <a:pt x="42" y="671"/>
                    <a:pt x="49" y="672"/>
                  </a:cubicBezTo>
                  <a:cubicBezTo>
                    <a:pt x="56" y="673"/>
                    <a:pt x="65" y="674"/>
                    <a:pt x="78" y="671"/>
                  </a:cubicBezTo>
                  <a:cubicBezTo>
                    <a:pt x="91" y="668"/>
                    <a:pt x="120" y="664"/>
                    <a:pt x="130" y="656"/>
                  </a:cubicBezTo>
                  <a:cubicBezTo>
                    <a:pt x="142" y="641"/>
                    <a:pt x="137" y="633"/>
                    <a:pt x="139" y="624"/>
                  </a:cubicBezTo>
                  <a:cubicBezTo>
                    <a:pt x="141" y="615"/>
                    <a:pt x="141" y="607"/>
                    <a:pt x="144" y="603"/>
                  </a:cubicBezTo>
                  <a:cubicBezTo>
                    <a:pt x="147" y="599"/>
                    <a:pt x="153" y="605"/>
                    <a:pt x="160" y="602"/>
                  </a:cubicBezTo>
                  <a:cubicBezTo>
                    <a:pt x="167" y="599"/>
                    <a:pt x="183" y="589"/>
                    <a:pt x="187" y="582"/>
                  </a:cubicBezTo>
                  <a:cubicBezTo>
                    <a:pt x="193" y="578"/>
                    <a:pt x="180" y="567"/>
                    <a:pt x="183" y="563"/>
                  </a:cubicBezTo>
                  <a:cubicBezTo>
                    <a:pt x="186" y="559"/>
                    <a:pt x="200" y="556"/>
                    <a:pt x="205" y="557"/>
                  </a:cubicBezTo>
                  <a:cubicBezTo>
                    <a:pt x="210" y="558"/>
                    <a:pt x="210" y="566"/>
                    <a:pt x="213" y="568"/>
                  </a:cubicBezTo>
                  <a:cubicBezTo>
                    <a:pt x="216" y="569"/>
                    <a:pt x="220" y="573"/>
                    <a:pt x="226" y="570"/>
                  </a:cubicBezTo>
                  <a:cubicBezTo>
                    <a:pt x="232" y="567"/>
                    <a:pt x="243" y="557"/>
                    <a:pt x="250" y="552"/>
                  </a:cubicBezTo>
                  <a:cubicBezTo>
                    <a:pt x="259" y="552"/>
                    <a:pt x="262" y="538"/>
                    <a:pt x="270" y="542"/>
                  </a:cubicBezTo>
                  <a:cubicBezTo>
                    <a:pt x="276" y="543"/>
                    <a:pt x="282" y="553"/>
                    <a:pt x="286" y="558"/>
                  </a:cubicBezTo>
                  <a:cubicBezTo>
                    <a:pt x="290" y="563"/>
                    <a:pt x="283" y="567"/>
                    <a:pt x="295" y="575"/>
                  </a:cubicBezTo>
                  <a:cubicBezTo>
                    <a:pt x="315" y="596"/>
                    <a:pt x="324" y="597"/>
                    <a:pt x="357" y="604"/>
                  </a:cubicBezTo>
                  <a:cubicBezTo>
                    <a:pt x="371" y="625"/>
                    <a:pt x="379" y="633"/>
                    <a:pt x="354" y="639"/>
                  </a:cubicBezTo>
                  <a:cubicBezTo>
                    <a:pt x="351" y="646"/>
                    <a:pt x="332" y="636"/>
                    <a:pt x="327" y="639"/>
                  </a:cubicBezTo>
                  <a:cubicBezTo>
                    <a:pt x="322" y="642"/>
                    <a:pt x="321" y="654"/>
                    <a:pt x="325" y="659"/>
                  </a:cubicBezTo>
                  <a:cubicBezTo>
                    <a:pt x="329" y="664"/>
                    <a:pt x="347" y="672"/>
                    <a:pt x="354" y="671"/>
                  </a:cubicBezTo>
                  <a:cubicBezTo>
                    <a:pt x="361" y="670"/>
                    <a:pt x="364" y="662"/>
                    <a:pt x="369" y="656"/>
                  </a:cubicBezTo>
                  <a:cubicBezTo>
                    <a:pt x="376" y="649"/>
                    <a:pt x="380" y="640"/>
                    <a:pt x="385" y="632"/>
                  </a:cubicBezTo>
                  <a:cubicBezTo>
                    <a:pt x="389" y="626"/>
                    <a:pt x="384" y="623"/>
                    <a:pt x="387" y="620"/>
                  </a:cubicBezTo>
                  <a:cubicBezTo>
                    <a:pt x="390" y="617"/>
                    <a:pt x="411" y="620"/>
                    <a:pt x="405" y="614"/>
                  </a:cubicBezTo>
                  <a:cubicBezTo>
                    <a:pt x="398" y="592"/>
                    <a:pt x="371" y="596"/>
                    <a:pt x="353" y="584"/>
                  </a:cubicBezTo>
                  <a:cubicBezTo>
                    <a:pt x="350" y="580"/>
                    <a:pt x="348" y="575"/>
                    <a:pt x="345" y="572"/>
                  </a:cubicBezTo>
                  <a:cubicBezTo>
                    <a:pt x="342" y="569"/>
                    <a:pt x="336" y="568"/>
                    <a:pt x="333" y="564"/>
                  </a:cubicBezTo>
                  <a:cubicBezTo>
                    <a:pt x="327" y="557"/>
                    <a:pt x="317" y="540"/>
                    <a:pt x="317" y="540"/>
                  </a:cubicBezTo>
                  <a:cubicBezTo>
                    <a:pt x="318" y="535"/>
                    <a:pt x="328" y="524"/>
                    <a:pt x="334" y="524"/>
                  </a:cubicBezTo>
                  <a:cubicBezTo>
                    <a:pt x="340" y="524"/>
                    <a:pt x="349" y="535"/>
                    <a:pt x="353" y="540"/>
                  </a:cubicBezTo>
                  <a:cubicBezTo>
                    <a:pt x="357" y="542"/>
                    <a:pt x="354" y="549"/>
                    <a:pt x="357" y="552"/>
                  </a:cubicBezTo>
                  <a:cubicBezTo>
                    <a:pt x="363" y="555"/>
                    <a:pt x="383" y="571"/>
                    <a:pt x="390" y="572"/>
                  </a:cubicBezTo>
                  <a:cubicBezTo>
                    <a:pt x="397" y="573"/>
                    <a:pt x="398" y="558"/>
                    <a:pt x="401" y="560"/>
                  </a:cubicBezTo>
                  <a:cubicBezTo>
                    <a:pt x="404" y="568"/>
                    <a:pt x="401" y="581"/>
                    <a:pt x="409" y="584"/>
                  </a:cubicBezTo>
                  <a:cubicBezTo>
                    <a:pt x="417" y="587"/>
                    <a:pt x="433" y="592"/>
                    <a:pt x="433" y="592"/>
                  </a:cubicBezTo>
                  <a:cubicBezTo>
                    <a:pt x="437" y="597"/>
                    <a:pt x="416" y="601"/>
                    <a:pt x="415" y="608"/>
                  </a:cubicBezTo>
                  <a:cubicBezTo>
                    <a:pt x="414" y="615"/>
                    <a:pt x="423" y="628"/>
                    <a:pt x="429" y="636"/>
                  </a:cubicBezTo>
                  <a:cubicBezTo>
                    <a:pt x="433" y="644"/>
                    <a:pt x="450" y="649"/>
                    <a:pt x="453" y="654"/>
                  </a:cubicBezTo>
                  <a:cubicBezTo>
                    <a:pt x="456" y="659"/>
                    <a:pt x="447" y="667"/>
                    <a:pt x="450" y="669"/>
                  </a:cubicBezTo>
                  <a:cubicBezTo>
                    <a:pt x="453" y="671"/>
                    <a:pt x="471" y="671"/>
                    <a:pt x="474" y="669"/>
                  </a:cubicBezTo>
                  <a:cubicBezTo>
                    <a:pt x="479" y="667"/>
                    <a:pt x="466" y="660"/>
                    <a:pt x="466" y="656"/>
                  </a:cubicBezTo>
                  <a:cubicBezTo>
                    <a:pt x="468" y="652"/>
                    <a:pt x="484" y="647"/>
                    <a:pt x="484" y="642"/>
                  </a:cubicBezTo>
                  <a:cubicBezTo>
                    <a:pt x="484" y="637"/>
                    <a:pt x="471" y="631"/>
                    <a:pt x="469" y="626"/>
                  </a:cubicBezTo>
                  <a:cubicBezTo>
                    <a:pt x="467" y="621"/>
                    <a:pt x="466" y="618"/>
                    <a:pt x="472" y="614"/>
                  </a:cubicBezTo>
                  <a:cubicBezTo>
                    <a:pt x="478" y="610"/>
                    <a:pt x="497" y="603"/>
                    <a:pt x="504" y="603"/>
                  </a:cubicBezTo>
                  <a:cubicBezTo>
                    <a:pt x="510" y="603"/>
                    <a:pt x="512" y="610"/>
                    <a:pt x="513" y="614"/>
                  </a:cubicBezTo>
                  <a:cubicBezTo>
                    <a:pt x="514" y="618"/>
                    <a:pt x="507" y="625"/>
                    <a:pt x="510" y="629"/>
                  </a:cubicBezTo>
                  <a:cubicBezTo>
                    <a:pt x="513" y="633"/>
                    <a:pt x="528" y="635"/>
                    <a:pt x="529" y="638"/>
                  </a:cubicBezTo>
                  <a:cubicBezTo>
                    <a:pt x="532" y="642"/>
                    <a:pt x="517" y="645"/>
                    <a:pt x="517" y="650"/>
                  </a:cubicBezTo>
                  <a:cubicBezTo>
                    <a:pt x="518" y="655"/>
                    <a:pt x="525" y="661"/>
                    <a:pt x="532" y="666"/>
                  </a:cubicBezTo>
                  <a:cubicBezTo>
                    <a:pt x="542" y="669"/>
                    <a:pt x="547" y="679"/>
                    <a:pt x="558" y="680"/>
                  </a:cubicBezTo>
                  <a:cubicBezTo>
                    <a:pt x="567" y="683"/>
                    <a:pt x="567" y="668"/>
                    <a:pt x="582" y="666"/>
                  </a:cubicBezTo>
                  <a:cubicBezTo>
                    <a:pt x="589" y="666"/>
                    <a:pt x="597" y="674"/>
                    <a:pt x="600" y="678"/>
                  </a:cubicBezTo>
                  <a:cubicBezTo>
                    <a:pt x="603" y="682"/>
                    <a:pt x="602" y="683"/>
                    <a:pt x="601" y="687"/>
                  </a:cubicBezTo>
                  <a:cubicBezTo>
                    <a:pt x="600" y="691"/>
                    <a:pt x="590" y="698"/>
                    <a:pt x="592" y="701"/>
                  </a:cubicBezTo>
                  <a:cubicBezTo>
                    <a:pt x="594" y="704"/>
                    <a:pt x="608" y="708"/>
                    <a:pt x="613" y="707"/>
                  </a:cubicBezTo>
                  <a:cubicBezTo>
                    <a:pt x="618" y="706"/>
                    <a:pt x="621" y="699"/>
                    <a:pt x="621" y="695"/>
                  </a:cubicBezTo>
                  <a:cubicBezTo>
                    <a:pt x="621" y="691"/>
                    <a:pt x="612" y="688"/>
                    <a:pt x="613" y="684"/>
                  </a:cubicBezTo>
                  <a:cubicBezTo>
                    <a:pt x="614" y="680"/>
                    <a:pt x="622" y="674"/>
                    <a:pt x="628" y="672"/>
                  </a:cubicBezTo>
                  <a:cubicBezTo>
                    <a:pt x="634" y="670"/>
                    <a:pt x="647" y="664"/>
                    <a:pt x="648" y="674"/>
                  </a:cubicBezTo>
                  <a:cubicBezTo>
                    <a:pt x="647" y="695"/>
                    <a:pt x="651" y="705"/>
                    <a:pt x="637" y="731"/>
                  </a:cubicBezTo>
                  <a:cubicBezTo>
                    <a:pt x="634" y="745"/>
                    <a:pt x="630" y="747"/>
                    <a:pt x="622" y="759"/>
                  </a:cubicBezTo>
                  <a:cubicBezTo>
                    <a:pt x="619" y="763"/>
                    <a:pt x="613" y="780"/>
                    <a:pt x="613" y="780"/>
                  </a:cubicBezTo>
                  <a:cubicBezTo>
                    <a:pt x="615" y="789"/>
                    <a:pt x="623" y="812"/>
                    <a:pt x="628" y="813"/>
                  </a:cubicBezTo>
                  <a:cubicBezTo>
                    <a:pt x="633" y="814"/>
                    <a:pt x="638" y="786"/>
                    <a:pt x="642" y="789"/>
                  </a:cubicBezTo>
                  <a:cubicBezTo>
                    <a:pt x="646" y="792"/>
                    <a:pt x="649" y="823"/>
                    <a:pt x="651" y="833"/>
                  </a:cubicBezTo>
                  <a:cubicBezTo>
                    <a:pt x="653" y="843"/>
                    <a:pt x="650" y="845"/>
                    <a:pt x="653" y="848"/>
                  </a:cubicBezTo>
                  <a:cubicBezTo>
                    <a:pt x="655" y="855"/>
                    <a:pt x="660" y="847"/>
                    <a:pt x="667" y="851"/>
                  </a:cubicBezTo>
                  <a:cubicBezTo>
                    <a:pt x="674" y="855"/>
                    <a:pt x="668" y="873"/>
                    <a:pt x="676" y="876"/>
                  </a:cubicBezTo>
                  <a:cubicBezTo>
                    <a:pt x="680" y="877"/>
                    <a:pt x="696" y="890"/>
                    <a:pt x="696" y="890"/>
                  </a:cubicBezTo>
                  <a:cubicBezTo>
                    <a:pt x="702" y="898"/>
                    <a:pt x="684" y="904"/>
                    <a:pt x="691" y="917"/>
                  </a:cubicBezTo>
                  <a:cubicBezTo>
                    <a:pt x="696" y="929"/>
                    <a:pt x="721" y="950"/>
                    <a:pt x="727" y="960"/>
                  </a:cubicBezTo>
                  <a:cubicBezTo>
                    <a:pt x="735" y="970"/>
                    <a:pt x="721" y="969"/>
                    <a:pt x="727" y="978"/>
                  </a:cubicBezTo>
                  <a:cubicBezTo>
                    <a:pt x="731" y="981"/>
                    <a:pt x="746" y="977"/>
                    <a:pt x="751" y="981"/>
                  </a:cubicBezTo>
                  <a:cubicBezTo>
                    <a:pt x="756" y="985"/>
                    <a:pt x="757" y="993"/>
                    <a:pt x="759" y="1005"/>
                  </a:cubicBezTo>
                  <a:cubicBezTo>
                    <a:pt x="739" y="1019"/>
                    <a:pt x="755" y="1045"/>
                    <a:pt x="765" y="1056"/>
                  </a:cubicBezTo>
                  <a:cubicBezTo>
                    <a:pt x="771" y="1064"/>
                    <a:pt x="787" y="1046"/>
                    <a:pt x="796" y="1044"/>
                  </a:cubicBezTo>
                  <a:cubicBezTo>
                    <a:pt x="805" y="1042"/>
                    <a:pt x="811" y="1047"/>
                    <a:pt x="821" y="1044"/>
                  </a:cubicBezTo>
                  <a:cubicBezTo>
                    <a:pt x="840" y="1031"/>
                    <a:pt x="828" y="1038"/>
                    <a:pt x="857" y="1028"/>
                  </a:cubicBezTo>
                  <a:cubicBezTo>
                    <a:pt x="907" y="1011"/>
                    <a:pt x="862" y="1017"/>
                    <a:pt x="893" y="1000"/>
                  </a:cubicBezTo>
                  <a:cubicBezTo>
                    <a:pt x="902" y="993"/>
                    <a:pt x="901" y="1001"/>
                    <a:pt x="913" y="993"/>
                  </a:cubicBezTo>
                  <a:cubicBezTo>
                    <a:pt x="919" y="988"/>
                    <a:pt x="922" y="979"/>
                    <a:pt x="930" y="972"/>
                  </a:cubicBezTo>
                  <a:cubicBezTo>
                    <a:pt x="938" y="965"/>
                    <a:pt x="958" y="960"/>
                    <a:pt x="964" y="953"/>
                  </a:cubicBezTo>
                  <a:cubicBezTo>
                    <a:pt x="970" y="946"/>
                    <a:pt x="962" y="940"/>
                    <a:pt x="967" y="932"/>
                  </a:cubicBezTo>
                  <a:cubicBezTo>
                    <a:pt x="979" y="919"/>
                    <a:pt x="996" y="910"/>
                    <a:pt x="993" y="903"/>
                  </a:cubicBezTo>
                  <a:cubicBezTo>
                    <a:pt x="993" y="894"/>
                    <a:pt x="975" y="884"/>
                    <a:pt x="967" y="879"/>
                  </a:cubicBezTo>
                  <a:cubicBezTo>
                    <a:pt x="960" y="872"/>
                    <a:pt x="952" y="877"/>
                    <a:pt x="946" y="872"/>
                  </a:cubicBezTo>
                  <a:cubicBezTo>
                    <a:pt x="940" y="867"/>
                    <a:pt x="938" y="849"/>
                    <a:pt x="933" y="848"/>
                  </a:cubicBezTo>
                  <a:cubicBezTo>
                    <a:pt x="928" y="847"/>
                    <a:pt x="926" y="861"/>
                    <a:pt x="917" y="864"/>
                  </a:cubicBezTo>
                  <a:cubicBezTo>
                    <a:pt x="907" y="867"/>
                    <a:pt x="887" y="869"/>
                    <a:pt x="876" y="864"/>
                  </a:cubicBezTo>
                  <a:cubicBezTo>
                    <a:pt x="870" y="862"/>
                    <a:pt x="884" y="855"/>
                    <a:pt x="883" y="851"/>
                  </a:cubicBezTo>
                  <a:cubicBezTo>
                    <a:pt x="882" y="847"/>
                    <a:pt x="874" y="840"/>
                    <a:pt x="870" y="840"/>
                  </a:cubicBezTo>
                  <a:cubicBezTo>
                    <a:pt x="866" y="840"/>
                    <a:pt x="864" y="852"/>
                    <a:pt x="861" y="851"/>
                  </a:cubicBezTo>
                  <a:cubicBezTo>
                    <a:pt x="858" y="850"/>
                    <a:pt x="854" y="842"/>
                    <a:pt x="849" y="836"/>
                  </a:cubicBezTo>
                  <a:cubicBezTo>
                    <a:pt x="844" y="828"/>
                    <a:pt x="834" y="824"/>
                    <a:pt x="829" y="816"/>
                  </a:cubicBezTo>
                  <a:cubicBezTo>
                    <a:pt x="825" y="809"/>
                    <a:pt x="821" y="792"/>
                    <a:pt x="821" y="792"/>
                  </a:cubicBezTo>
                  <a:cubicBezTo>
                    <a:pt x="832" y="776"/>
                    <a:pt x="836" y="773"/>
                    <a:pt x="853" y="784"/>
                  </a:cubicBezTo>
                  <a:cubicBezTo>
                    <a:pt x="862" y="798"/>
                    <a:pt x="867" y="811"/>
                    <a:pt x="883" y="816"/>
                  </a:cubicBezTo>
                  <a:cubicBezTo>
                    <a:pt x="891" y="819"/>
                    <a:pt x="907" y="836"/>
                    <a:pt x="919" y="837"/>
                  </a:cubicBezTo>
                  <a:cubicBezTo>
                    <a:pt x="928" y="838"/>
                    <a:pt x="931" y="823"/>
                    <a:pt x="937" y="821"/>
                  </a:cubicBezTo>
                  <a:cubicBezTo>
                    <a:pt x="943" y="819"/>
                    <a:pt x="950" y="820"/>
                    <a:pt x="953" y="824"/>
                  </a:cubicBezTo>
                  <a:cubicBezTo>
                    <a:pt x="960" y="827"/>
                    <a:pt x="949" y="846"/>
                    <a:pt x="957" y="848"/>
                  </a:cubicBezTo>
                  <a:cubicBezTo>
                    <a:pt x="966" y="853"/>
                    <a:pt x="995" y="859"/>
                    <a:pt x="1012" y="860"/>
                  </a:cubicBezTo>
                  <a:cubicBezTo>
                    <a:pt x="1029" y="861"/>
                    <a:pt x="1046" y="853"/>
                    <a:pt x="1057" y="852"/>
                  </a:cubicBezTo>
                  <a:cubicBezTo>
                    <a:pt x="1064" y="853"/>
                    <a:pt x="1071" y="853"/>
                    <a:pt x="1077" y="856"/>
                  </a:cubicBezTo>
                  <a:cubicBezTo>
                    <a:pt x="1082" y="859"/>
                    <a:pt x="1081" y="836"/>
                    <a:pt x="1086" y="843"/>
                  </a:cubicBezTo>
                  <a:cubicBezTo>
                    <a:pt x="1090" y="848"/>
                    <a:pt x="1092" y="873"/>
                    <a:pt x="1102" y="888"/>
                  </a:cubicBezTo>
                  <a:cubicBezTo>
                    <a:pt x="1113" y="904"/>
                    <a:pt x="1128" y="927"/>
                    <a:pt x="1146" y="932"/>
                  </a:cubicBezTo>
                  <a:cubicBezTo>
                    <a:pt x="1157" y="939"/>
                    <a:pt x="1163" y="913"/>
                    <a:pt x="1168" y="914"/>
                  </a:cubicBezTo>
                  <a:cubicBezTo>
                    <a:pt x="1173" y="915"/>
                    <a:pt x="1172" y="924"/>
                    <a:pt x="1174" y="939"/>
                  </a:cubicBezTo>
                  <a:cubicBezTo>
                    <a:pt x="1176" y="954"/>
                    <a:pt x="1175" y="983"/>
                    <a:pt x="1181" y="1004"/>
                  </a:cubicBezTo>
                  <a:cubicBezTo>
                    <a:pt x="1187" y="1023"/>
                    <a:pt x="1202" y="1053"/>
                    <a:pt x="1209" y="1067"/>
                  </a:cubicBezTo>
                  <a:cubicBezTo>
                    <a:pt x="1216" y="1083"/>
                    <a:pt x="1218" y="1092"/>
                    <a:pt x="1221" y="1100"/>
                  </a:cubicBezTo>
                  <a:cubicBezTo>
                    <a:pt x="1234" y="1140"/>
                    <a:pt x="1212" y="1068"/>
                    <a:pt x="1227" y="1118"/>
                  </a:cubicBezTo>
                  <a:cubicBezTo>
                    <a:pt x="1229" y="1126"/>
                    <a:pt x="1241" y="1140"/>
                    <a:pt x="1241" y="1140"/>
                  </a:cubicBezTo>
                  <a:cubicBezTo>
                    <a:pt x="1249" y="1132"/>
                    <a:pt x="1244" y="1124"/>
                    <a:pt x="1252" y="1116"/>
                  </a:cubicBezTo>
                  <a:cubicBezTo>
                    <a:pt x="1256" y="1115"/>
                    <a:pt x="1268" y="1094"/>
                    <a:pt x="1270" y="1097"/>
                  </a:cubicBezTo>
                  <a:cubicBezTo>
                    <a:pt x="1272" y="1100"/>
                    <a:pt x="1265" y="1124"/>
                    <a:pt x="1266" y="1136"/>
                  </a:cubicBezTo>
                  <a:cubicBezTo>
                    <a:pt x="1267" y="1148"/>
                    <a:pt x="1269" y="1166"/>
                    <a:pt x="1276" y="1170"/>
                  </a:cubicBezTo>
                  <a:cubicBezTo>
                    <a:pt x="1283" y="1174"/>
                    <a:pt x="1302" y="1170"/>
                    <a:pt x="1306" y="1161"/>
                  </a:cubicBezTo>
                  <a:cubicBezTo>
                    <a:pt x="1308" y="1151"/>
                    <a:pt x="1304" y="1126"/>
                    <a:pt x="1299" y="1113"/>
                  </a:cubicBezTo>
                  <a:cubicBezTo>
                    <a:pt x="1295" y="1104"/>
                    <a:pt x="1286" y="1108"/>
                    <a:pt x="1282" y="1103"/>
                  </a:cubicBezTo>
                  <a:cubicBezTo>
                    <a:pt x="1278" y="1098"/>
                    <a:pt x="1277" y="1088"/>
                    <a:pt x="1277" y="1080"/>
                  </a:cubicBezTo>
                  <a:cubicBezTo>
                    <a:pt x="1272" y="1063"/>
                    <a:pt x="1284" y="1063"/>
                    <a:pt x="1285" y="1056"/>
                  </a:cubicBezTo>
                  <a:cubicBezTo>
                    <a:pt x="1285" y="1046"/>
                    <a:pt x="1275" y="1028"/>
                    <a:pt x="1279" y="1019"/>
                  </a:cubicBezTo>
                  <a:cubicBezTo>
                    <a:pt x="1281" y="1010"/>
                    <a:pt x="1304" y="1005"/>
                    <a:pt x="1309" y="999"/>
                  </a:cubicBezTo>
                  <a:cubicBezTo>
                    <a:pt x="1323" y="981"/>
                    <a:pt x="1319" y="984"/>
                    <a:pt x="1337" y="972"/>
                  </a:cubicBezTo>
                  <a:cubicBezTo>
                    <a:pt x="1356" y="944"/>
                    <a:pt x="1345" y="953"/>
                    <a:pt x="1365" y="940"/>
                  </a:cubicBezTo>
                  <a:cubicBezTo>
                    <a:pt x="1374" y="931"/>
                    <a:pt x="1376" y="922"/>
                    <a:pt x="1383" y="917"/>
                  </a:cubicBezTo>
                  <a:cubicBezTo>
                    <a:pt x="1391" y="913"/>
                    <a:pt x="1401" y="918"/>
                    <a:pt x="1411" y="917"/>
                  </a:cubicBezTo>
                  <a:cubicBezTo>
                    <a:pt x="1421" y="916"/>
                    <a:pt x="1436" y="904"/>
                    <a:pt x="1443" y="909"/>
                  </a:cubicBezTo>
                  <a:cubicBezTo>
                    <a:pt x="1449" y="914"/>
                    <a:pt x="1454" y="939"/>
                    <a:pt x="1455" y="947"/>
                  </a:cubicBezTo>
                  <a:cubicBezTo>
                    <a:pt x="1459" y="955"/>
                    <a:pt x="1460" y="955"/>
                    <a:pt x="1465" y="959"/>
                  </a:cubicBezTo>
                  <a:cubicBezTo>
                    <a:pt x="1469" y="971"/>
                    <a:pt x="1485" y="972"/>
                    <a:pt x="1485" y="972"/>
                  </a:cubicBezTo>
                  <a:cubicBezTo>
                    <a:pt x="1488" y="979"/>
                    <a:pt x="1470" y="998"/>
                    <a:pt x="1473" y="1007"/>
                  </a:cubicBezTo>
                  <a:cubicBezTo>
                    <a:pt x="1474" y="1015"/>
                    <a:pt x="1484" y="1022"/>
                    <a:pt x="1491" y="1020"/>
                  </a:cubicBezTo>
                  <a:cubicBezTo>
                    <a:pt x="1498" y="1020"/>
                    <a:pt x="1507" y="997"/>
                    <a:pt x="1515" y="996"/>
                  </a:cubicBezTo>
                  <a:cubicBezTo>
                    <a:pt x="1522" y="996"/>
                    <a:pt x="1527" y="1012"/>
                    <a:pt x="1531" y="1023"/>
                  </a:cubicBezTo>
                  <a:cubicBezTo>
                    <a:pt x="1533" y="1034"/>
                    <a:pt x="1538" y="1046"/>
                    <a:pt x="1539" y="1062"/>
                  </a:cubicBezTo>
                  <a:cubicBezTo>
                    <a:pt x="1539" y="1075"/>
                    <a:pt x="1532" y="1093"/>
                    <a:pt x="1531" y="1104"/>
                  </a:cubicBezTo>
                  <a:cubicBezTo>
                    <a:pt x="1530" y="1115"/>
                    <a:pt x="1530" y="1121"/>
                    <a:pt x="1534" y="1130"/>
                  </a:cubicBezTo>
                  <a:cubicBezTo>
                    <a:pt x="1537" y="1143"/>
                    <a:pt x="1557" y="1156"/>
                    <a:pt x="1557" y="1156"/>
                  </a:cubicBezTo>
                  <a:cubicBezTo>
                    <a:pt x="1563" y="1165"/>
                    <a:pt x="1564" y="1198"/>
                    <a:pt x="1573" y="1209"/>
                  </a:cubicBezTo>
                  <a:cubicBezTo>
                    <a:pt x="1584" y="1225"/>
                    <a:pt x="1615" y="1250"/>
                    <a:pt x="1621" y="1250"/>
                  </a:cubicBezTo>
                  <a:cubicBezTo>
                    <a:pt x="1627" y="1250"/>
                    <a:pt x="1617" y="1230"/>
                    <a:pt x="1608" y="1212"/>
                  </a:cubicBezTo>
                  <a:cubicBezTo>
                    <a:pt x="1614" y="1184"/>
                    <a:pt x="1588" y="1155"/>
                    <a:pt x="1565" y="1140"/>
                  </a:cubicBezTo>
                  <a:cubicBezTo>
                    <a:pt x="1550" y="1117"/>
                    <a:pt x="1548" y="1074"/>
                    <a:pt x="1575" y="1056"/>
                  </a:cubicBezTo>
                  <a:cubicBezTo>
                    <a:pt x="1582" y="1043"/>
                    <a:pt x="1593" y="1060"/>
                    <a:pt x="1602" y="1070"/>
                  </a:cubicBezTo>
                  <a:cubicBezTo>
                    <a:pt x="1606" y="1076"/>
                    <a:pt x="1598" y="1087"/>
                    <a:pt x="1602" y="1092"/>
                  </a:cubicBezTo>
                  <a:cubicBezTo>
                    <a:pt x="1606" y="1097"/>
                    <a:pt x="1620" y="1098"/>
                    <a:pt x="1624" y="1103"/>
                  </a:cubicBezTo>
                  <a:cubicBezTo>
                    <a:pt x="1628" y="1108"/>
                    <a:pt x="1620" y="1124"/>
                    <a:pt x="1626" y="1124"/>
                  </a:cubicBezTo>
                  <a:cubicBezTo>
                    <a:pt x="1649" y="1119"/>
                    <a:pt x="1652" y="1124"/>
                    <a:pt x="1659" y="1103"/>
                  </a:cubicBezTo>
                  <a:cubicBezTo>
                    <a:pt x="1665" y="1094"/>
                    <a:pt x="1682" y="1083"/>
                    <a:pt x="1687" y="1073"/>
                  </a:cubicBezTo>
                  <a:cubicBezTo>
                    <a:pt x="1692" y="1063"/>
                    <a:pt x="1692" y="1050"/>
                    <a:pt x="1692" y="1040"/>
                  </a:cubicBezTo>
                  <a:cubicBezTo>
                    <a:pt x="1692" y="1030"/>
                    <a:pt x="1691" y="1025"/>
                    <a:pt x="1684" y="1014"/>
                  </a:cubicBezTo>
                  <a:cubicBezTo>
                    <a:pt x="1677" y="1003"/>
                    <a:pt x="1656" y="982"/>
                    <a:pt x="1649" y="972"/>
                  </a:cubicBezTo>
                  <a:cubicBezTo>
                    <a:pt x="1644" y="962"/>
                    <a:pt x="1638" y="964"/>
                    <a:pt x="1642" y="954"/>
                  </a:cubicBezTo>
                  <a:cubicBezTo>
                    <a:pt x="1645" y="945"/>
                    <a:pt x="1658" y="927"/>
                    <a:pt x="1668" y="920"/>
                  </a:cubicBezTo>
                  <a:cubicBezTo>
                    <a:pt x="1668" y="910"/>
                    <a:pt x="1699" y="900"/>
                    <a:pt x="1701" y="909"/>
                  </a:cubicBezTo>
                  <a:cubicBezTo>
                    <a:pt x="1705" y="911"/>
                    <a:pt x="1710" y="921"/>
                    <a:pt x="1708" y="929"/>
                  </a:cubicBezTo>
                  <a:cubicBezTo>
                    <a:pt x="1708" y="936"/>
                    <a:pt x="1699" y="946"/>
                    <a:pt x="1698" y="951"/>
                  </a:cubicBezTo>
                  <a:cubicBezTo>
                    <a:pt x="1698" y="956"/>
                    <a:pt x="1699" y="959"/>
                    <a:pt x="1702" y="959"/>
                  </a:cubicBezTo>
                  <a:cubicBezTo>
                    <a:pt x="1705" y="959"/>
                    <a:pt x="1716" y="953"/>
                    <a:pt x="1716" y="950"/>
                  </a:cubicBezTo>
                  <a:cubicBezTo>
                    <a:pt x="1716" y="947"/>
                    <a:pt x="1705" y="948"/>
                    <a:pt x="1705" y="942"/>
                  </a:cubicBezTo>
                  <a:cubicBezTo>
                    <a:pt x="1705" y="936"/>
                    <a:pt x="1714" y="917"/>
                    <a:pt x="1719" y="911"/>
                  </a:cubicBezTo>
                  <a:cubicBezTo>
                    <a:pt x="1724" y="905"/>
                    <a:pt x="1732" y="909"/>
                    <a:pt x="1737" y="908"/>
                  </a:cubicBezTo>
                  <a:cubicBezTo>
                    <a:pt x="1741" y="907"/>
                    <a:pt x="1746" y="907"/>
                    <a:pt x="1750" y="906"/>
                  </a:cubicBezTo>
                  <a:cubicBezTo>
                    <a:pt x="1754" y="903"/>
                    <a:pt x="1758" y="893"/>
                    <a:pt x="1764" y="891"/>
                  </a:cubicBezTo>
                  <a:cubicBezTo>
                    <a:pt x="1770" y="889"/>
                    <a:pt x="1779" y="896"/>
                    <a:pt x="1788" y="893"/>
                  </a:cubicBezTo>
                  <a:cubicBezTo>
                    <a:pt x="1797" y="890"/>
                    <a:pt x="1811" y="879"/>
                    <a:pt x="1816" y="873"/>
                  </a:cubicBezTo>
                  <a:cubicBezTo>
                    <a:pt x="1822" y="868"/>
                    <a:pt x="1816" y="862"/>
                    <a:pt x="1818" y="859"/>
                  </a:cubicBezTo>
                  <a:cubicBezTo>
                    <a:pt x="1820" y="856"/>
                    <a:pt x="1827" y="860"/>
                    <a:pt x="1830" y="855"/>
                  </a:cubicBezTo>
                  <a:cubicBezTo>
                    <a:pt x="1833" y="850"/>
                    <a:pt x="1832" y="840"/>
                    <a:pt x="1837" y="830"/>
                  </a:cubicBezTo>
                  <a:cubicBezTo>
                    <a:pt x="1842" y="820"/>
                    <a:pt x="1859" y="803"/>
                    <a:pt x="1861" y="794"/>
                  </a:cubicBezTo>
                  <a:cubicBezTo>
                    <a:pt x="1866" y="784"/>
                    <a:pt x="1849" y="781"/>
                    <a:pt x="1849" y="776"/>
                  </a:cubicBezTo>
                  <a:cubicBezTo>
                    <a:pt x="1847" y="768"/>
                    <a:pt x="1845" y="751"/>
                    <a:pt x="1846" y="745"/>
                  </a:cubicBezTo>
                  <a:cubicBezTo>
                    <a:pt x="1847" y="739"/>
                    <a:pt x="1857" y="741"/>
                    <a:pt x="1858" y="741"/>
                  </a:cubicBezTo>
                  <a:cubicBezTo>
                    <a:pt x="1859" y="741"/>
                    <a:pt x="1853" y="748"/>
                    <a:pt x="1851" y="744"/>
                  </a:cubicBezTo>
                  <a:cubicBezTo>
                    <a:pt x="1849" y="740"/>
                    <a:pt x="1846" y="726"/>
                    <a:pt x="1843" y="719"/>
                  </a:cubicBezTo>
                  <a:cubicBezTo>
                    <a:pt x="1841" y="713"/>
                    <a:pt x="1832" y="706"/>
                    <a:pt x="1834" y="699"/>
                  </a:cubicBezTo>
                  <a:cubicBezTo>
                    <a:pt x="1835" y="692"/>
                    <a:pt x="1843" y="681"/>
                    <a:pt x="1851" y="675"/>
                  </a:cubicBezTo>
                  <a:cubicBezTo>
                    <a:pt x="1859" y="669"/>
                    <a:pt x="1881" y="664"/>
                    <a:pt x="1882" y="662"/>
                  </a:cubicBezTo>
                  <a:cubicBezTo>
                    <a:pt x="1882" y="658"/>
                    <a:pt x="1866" y="660"/>
                    <a:pt x="1858" y="660"/>
                  </a:cubicBezTo>
                  <a:cubicBezTo>
                    <a:pt x="1851" y="661"/>
                    <a:pt x="1845" y="666"/>
                    <a:pt x="1840" y="667"/>
                  </a:cubicBezTo>
                  <a:cubicBezTo>
                    <a:pt x="1835" y="668"/>
                    <a:pt x="1833" y="667"/>
                    <a:pt x="1828" y="663"/>
                  </a:cubicBezTo>
                  <a:cubicBezTo>
                    <a:pt x="1823" y="659"/>
                    <a:pt x="1811" y="650"/>
                    <a:pt x="1809" y="644"/>
                  </a:cubicBezTo>
                  <a:cubicBezTo>
                    <a:pt x="1810" y="640"/>
                    <a:pt x="1813" y="628"/>
                    <a:pt x="1816" y="626"/>
                  </a:cubicBezTo>
                  <a:cubicBezTo>
                    <a:pt x="1820" y="623"/>
                    <a:pt x="1828" y="628"/>
                    <a:pt x="1833" y="626"/>
                  </a:cubicBezTo>
                  <a:cubicBezTo>
                    <a:pt x="1838" y="624"/>
                    <a:pt x="1840" y="616"/>
                    <a:pt x="1846" y="612"/>
                  </a:cubicBezTo>
                  <a:cubicBezTo>
                    <a:pt x="1852" y="608"/>
                    <a:pt x="1862" y="602"/>
                    <a:pt x="1867" y="602"/>
                  </a:cubicBezTo>
                  <a:cubicBezTo>
                    <a:pt x="1870" y="602"/>
                    <a:pt x="1876" y="608"/>
                    <a:pt x="1875" y="612"/>
                  </a:cubicBezTo>
                  <a:cubicBezTo>
                    <a:pt x="1875" y="616"/>
                    <a:pt x="1866" y="625"/>
                    <a:pt x="1866" y="627"/>
                  </a:cubicBezTo>
                  <a:cubicBezTo>
                    <a:pt x="1866" y="629"/>
                    <a:pt x="1872" y="624"/>
                    <a:pt x="1875" y="622"/>
                  </a:cubicBezTo>
                  <a:cubicBezTo>
                    <a:pt x="1878" y="620"/>
                    <a:pt x="1880" y="617"/>
                    <a:pt x="1884" y="617"/>
                  </a:cubicBezTo>
                  <a:cubicBezTo>
                    <a:pt x="1888" y="617"/>
                    <a:pt x="1896" y="618"/>
                    <a:pt x="1902" y="620"/>
                  </a:cubicBezTo>
                  <a:cubicBezTo>
                    <a:pt x="1908" y="622"/>
                    <a:pt x="1920" y="624"/>
                    <a:pt x="1921" y="627"/>
                  </a:cubicBezTo>
                  <a:cubicBezTo>
                    <a:pt x="1923" y="631"/>
                    <a:pt x="1911" y="637"/>
                    <a:pt x="1909" y="641"/>
                  </a:cubicBezTo>
                  <a:cubicBezTo>
                    <a:pt x="1907" y="645"/>
                    <a:pt x="1906" y="650"/>
                    <a:pt x="1911" y="653"/>
                  </a:cubicBezTo>
                  <a:cubicBezTo>
                    <a:pt x="1916" y="656"/>
                    <a:pt x="1935" y="649"/>
                    <a:pt x="1938" y="659"/>
                  </a:cubicBezTo>
                  <a:cubicBezTo>
                    <a:pt x="1943" y="669"/>
                    <a:pt x="1921" y="707"/>
                    <a:pt x="1927" y="714"/>
                  </a:cubicBezTo>
                  <a:cubicBezTo>
                    <a:pt x="1928" y="725"/>
                    <a:pt x="1940" y="727"/>
                    <a:pt x="1944" y="726"/>
                  </a:cubicBezTo>
                  <a:cubicBezTo>
                    <a:pt x="1948" y="725"/>
                    <a:pt x="1945" y="712"/>
                    <a:pt x="1951" y="707"/>
                  </a:cubicBezTo>
                  <a:cubicBezTo>
                    <a:pt x="1957" y="702"/>
                    <a:pt x="1975" y="704"/>
                    <a:pt x="1981" y="698"/>
                  </a:cubicBezTo>
                  <a:cubicBezTo>
                    <a:pt x="1986" y="692"/>
                    <a:pt x="1991" y="680"/>
                    <a:pt x="1987" y="671"/>
                  </a:cubicBezTo>
                  <a:cubicBezTo>
                    <a:pt x="1987" y="665"/>
                    <a:pt x="1985" y="667"/>
                    <a:pt x="1980" y="659"/>
                  </a:cubicBezTo>
                  <a:cubicBezTo>
                    <a:pt x="1975" y="651"/>
                    <a:pt x="1959" y="632"/>
                    <a:pt x="1959" y="624"/>
                  </a:cubicBezTo>
                  <a:cubicBezTo>
                    <a:pt x="1958" y="613"/>
                    <a:pt x="1967" y="616"/>
                    <a:pt x="1981" y="608"/>
                  </a:cubicBezTo>
                  <a:cubicBezTo>
                    <a:pt x="1987" y="601"/>
                    <a:pt x="1989" y="589"/>
                    <a:pt x="1995" y="582"/>
                  </a:cubicBezTo>
                  <a:cubicBezTo>
                    <a:pt x="2001" y="575"/>
                    <a:pt x="2011" y="567"/>
                    <a:pt x="2017" y="567"/>
                  </a:cubicBezTo>
                  <a:cubicBezTo>
                    <a:pt x="2023" y="567"/>
                    <a:pt x="2026" y="580"/>
                    <a:pt x="2032" y="581"/>
                  </a:cubicBezTo>
                  <a:cubicBezTo>
                    <a:pt x="2038" y="582"/>
                    <a:pt x="2043" y="584"/>
                    <a:pt x="2052" y="576"/>
                  </a:cubicBezTo>
                  <a:cubicBezTo>
                    <a:pt x="2067" y="561"/>
                    <a:pt x="2067" y="544"/>
                    <a:pt x="2085" y="532"/>
                  </a:cubicBezTo>
                  <a:cubicBezTo>
                    <a:pt x="2091" y="524"/>
                    <a:pt x="2103" y="514"/>
                    <a:pt x="2109" y="506"/>
                  </a:cubicBezTo>
                  <a:cubicBezTo>
                    <a:pt x="2115" y="497"/>
                    <a:pt x="2117" y="488"/>
                    <a:pt x="2125" y="480"/>
                  </a:cubicBezTo>
                  <a:cubicBezTo>
                    <a:pt x="2128" y="477"/>
                    <a:pt x="2137" y="462"/>
                    <a:pt x="2140" y="458"/>
                  </a:cubicBezTo>
                  <a:cubicBezTo>
                    <a:pt x="2142" y="446"/>
                    <a:pt x="2137" y="444"/>
                    <a:pt x="2137" y="432"/>
                  </a:cubicBezTo>
                  <a:cubicBezTo>
                    <a:pt x="2136" y="426"/>
                    <a:pt x="2165" y="420"/>
                    <a:pt x="2155" y="411"/>
                  </a:cubicBezTo>
                  <a:cubicBezTo>
                    <a:pt x="2153" y="403"/>
                    <a:pt x="2136" y="386"/>
                    <a:pt x="2127" y="383"/>
                  </a:cubicBezTo>
                  <a:cubicBezTo>
                    <a:pt x="2118" y="380"/>
                    <a:pt x="2109" y="396"/>
                    <a:pt x="2101" y="395"/>
                  </a:cubicBezTo>
                  <a:cubicBezTo>
                    <a:pt x="2093" y="394"/>
                    <a:pt x="2078" y="386"/>
                    <a:pt x="2077" y="380"/>
                  </a:cubicBezTo>
                  <a:cubicBezTo>
                    <a:pt x="2083" y="371"/>
                    <a:pt x="2092" y="365"/>
                    <a:pt x="2097" y="356"/>
                  </a:cubicBezTo>
                  <a:cubicBezTo>
                    <a:pt x="2100" y="350"/>
                    <a:pt x="2112" y="341"/>
                    <a:pt x="2116" y="335"/>
                  </a:cubicBezTo>
                  <a:cubicBezTo>
                    <a:pt x="2122" y="327"/>
                    <a:pt x="2136" y="328"/>
                    <a:pt x="2145" y="323"/>
                  </a:cubicBezTo>
                  <a:cubicBezTo>
                    <a:pt x="2155" y="320"/>
                    <a:pt x="2156" y="304"/>
                    <a:pt x="2172" y="302"/>
                  </a:cubicBezTo>
                  <a:cubicBezTo>
                    <a:pt x="2188" y="300"/>
                    <a:pt x="2222" y="309"/>
                    <a:pt x="2239" y="308"/>
                  </a:cubicBezTo>
                  <a:cubicBezTo>
                    <a:pt x="2256" y="307"/>
                    <a:pt x="2265" y="296"/>
                    <a:pt x="2275" y="297"/>
                  </a:cubicBezTo>
                  <a:cubicBezTo>
                    <a:pt x="2285" y="298"/>
                    <a:pt x="2293" y="312"/>
                    <a:pt x="2302" y="314"/>
                  </a:cubicBezTo>
                  <a:cubicBezTo>
                    <a:pt x="2311" y="316"/>
                    <a:pt x="2322" y="308"/>
                    <a:pt x="2328" y="306"/>
                  </a:cubicBezTo>
                  <a:cubicBezTo>
                    <a:pt x="2334" y="304"/>
                    <a:pt x="2336" y="307"/>
                    <a:pt x="2340" y="303"/>
                  </a:cubicBezTo>
                  <a:cubicBezTo>
                    <a:pt x="2344" y="299"/>
                    <a:pt x="2345" y="288"/>
                    <a:pt x="2350" y="282"/>
                  </a:cubicBezTo>
                  <a:cubicBezTo>
                    <a:pt x="2354" y="277"/>
                    <a:pt x="2361" y="272"/>
                    <a:pt x="2370" y="269"/>
                  </a:cubicBezTo>
                  <a:cubicBezTo>
                    <a:pt x="2379" y="266"/>
                    <a:pt x="2399" y="261"/>
                    <a:pt x="2406" y="263"/>
                  </a:cubicBezTo>
                  <a:cubicBezTo>
                    <a:pt x="2413" y="265"/>
                    <a:pt x="2407" y="276"/>
                    <a:pt x="2410" y="279"/>
                  </a:cubicBezTo>
                  <a:cubicBezTo>
                    <a:pt x="2413" y="282"/>
                    <a:pt x="2421" y="283"/>
                    <a:pt x="2425" y="281"/>
                  </a:cubicBezTo>
                  <a:cubicBezTo>
                    <a:pt x="2429" y="279"/>
                    <a:pt x="2431" y="272"/>
                    <a:pt x="2437" y="268"/>
                  </a:cubicBezTo>
                  <a:cubicBezTo>
                    <a:pt x="2445" y="265"/>
                    <a:pt x="2453" y="252"/>
                    <a:pt x="2461" y="256"/>
                  </a:cubicBezTo>
                  <a:cubicBezTo>
                    <a:pt x="2473" y="262"/>
                    <a:pt x="2452" y="270"/>
                    <a:pt x="2445" y="276"/>
                  </a:cubicBezTo>
                  <a:cubicBezTo>
                    <a:pt x="2437" y="284"/>
                    <a:pt x="2429" y="292"/>
                    <a:pt x="2421" y="300"/>
                  </a:cubicBezTo>
                  <a:cubicBezTo>
                    <a:pt x="2412" y="309"/>
                    <a:pt x="2396" y="316"/>
                    <a:pt x="2388" y="320"/>
                  </a:cubicBezTo>
                  <a:cubicBezTo>
                    <a:pt x="2380" y="324"/>
                    <a:pt x="2377" y="323"/>
                    <a:pt x="2373" y="326"/>
                  </a:cubicBezTo>
                  <a:cubicBezTo>
                    <a:pt x="2369" y="329"/>
                    <a:pt x="2369" y="335"/>
                    <a:pt x="2365" y="341"/>
                  </a:cubicBezTo>
                  <a:cubicBezTo>
                    <a:pt x="2361" y="347"/>
                    <a:pt x="2349" y="350"/>
                    <a:pt x="2347" y="359"/>
                  </a:cubicBezTo>
                  <a:cubicBezTo>
                    <a:pt x="2345" y="368"/>
                    <a:pt x="2352" y="383"/>
                    <a:pt x="2355" y="396"/>
                  </a:cubicBezTo>
                  <a:cubicBezTo>
                    <a:pt x="2360" y="404"/>
                    <a:pt x="2360" y="435"/>
                    <a:pt x="2368" y="437"/>
                  </a:cubicBezTo>
                  <a:cubicBezTo>
                    <a:pt x="2376" y="439"/>
                    <a:pt x="2396" y="416"/>
                    <a:pt x="2405" y="408"/>
                  </a:cubicBezTo>
                  <a:cubicBezTo>
                    <a:pt x="2413" y="398"/>
                    <a:pt x="2417" y="397"/>
                    <a:pt x="2424" y="386"/>
                  </a:cubicBezTo>
                  <a:cubicBezTo>
                    <a:pt x="2431" y="382"/>
                    <a:pt x="2443" y="387"/>
                    <a:pt x="2446" y="381"/>
                  </a:cubicBezTo>
                  <a:cubicBezTo>
                    <a:pt x="2449" y="375"/>
                    <a:pt x="2440" y="356"/>
                    <a:pt x="2443" y="351"/>
                  </a:cubicBezTo>
                  <a:cubicBezTo>
                    <a:pt x="2443" y="343"/>
                    <a:pt x="2460" y="355"/>
                    <a:pt x="2463" y="351"/>
                  </a:cubicBezTo>
                  <a:cubicBezTo>
                    <a:pt x="2466" y="347"/>
                    <a:pt x="2457" y="334"/>
                    <a:pt x="2461" y="326"/>
                  </a:cubicBezTo>
                  <a:cubicBezTo>
                    <a:pt x="2465" y="318"/>
                    <a:pt x="2474" y="310"/>
                    <a:pt x="2487" y="303"/>
                  </a:cubicBezTo>
                  <a:cubicBezTo>
                    <a:pt x="2500" y="296"/>
                    <a:pt x="2530" y="284"/>
                    <a:pt x="2541" y="282"/>
                  </a:cubicBezTo>
                  <a:cubicBezTo>
                    <a:pt x="2552" y="280"/>
                    <a:pt x="2548" y="290"/>
                    <a:pt x="2553" y="293"/>
                  </a:cubicBezTo>
                  <a:cubicBezTo>
                    <a:pt x="2558" y="296"/>
                    <a:pt x="2564" y="302"/>
                    <a:pt x="2569" y="300"/>
                  </a:cubicBezTo>
                  <a:cubicBezTo>
                    <a:pt x="2574" y="300"/>
                    <a:pt x="2574" y="287"/>
                    <a:pt x="2581" y="282"/>
                  </a:cubicBezTo>
                  <a:cubicBezTo>
                    <a:pt x="2588" y="277"/>
                    <a:pt x="2604" y="270"/>
                    <a:pt x="2613" y="267"/>
                  </a:cubicBezTo>
                  <a:cubicBezTo>
                    <a:pt x="2622" y="264"/>
                    <a:pt x="2624" y="266"/>
                    <a:pt x="2637" y="263"/>
                  </a:cubicBezTo>
                  <a:cubicBezTo>
                    <a:pt x="2650" y="260"/>
                    <a:pt x="2685" y="257"/>
                    <a:pt x="2693" y="248"/>
                  </a:cubicBezTo>
                  <a:cubicBezTo>
                    <a:pt x="2683" y="234"/>
                    <a:pt x="2679" y="229"/>
                    <a:pt x="2685" y="212"/>
                  </a:cubicBezTo>
                  <a:cubicBezTo>
                    <a:pt x="2687" y="204"/>
                    <a:pt x="2697" y="219"/>
                    <a:pt x="2704" y="216"/>
                  </a:cubicBezTo>
                  <a:cubicBezTo>
                    <a:pt x="2709" y="213"/>
                    <a:pt x="2711" y="196"/>
                    <a:pt x="2715" y="195"/>
                  </a:cubicBezTo>
                  <a:cubicBezTo>
                    <a:pt x="2719" y="194"/>
                    <a:pt x="2724" y="209"/>
                    <a:pt x="2730" y="210"/>
                  </a:cubicBezTo>
                  <a:cubicBezTo>
                    <a:pt x="2736" y="211"/>
                    <a:pt x="2746" y="201"/>
                    <a:pt x="2752" y="203"/>
                  </a:cubicBezTo>
                  <a:cubicBezTo>
                    <a:pt x="2758" y="205"/>
                    <a:pt x="2758" y="219"/>
                    <a:pt x="2766" y="222"/>
                  </a:cubicBezTo>
                  <a:cubicBezTo>
                    <a:pt x="2774" y="225"/>
                    <a:pt x="2793" y="223"/>
                    <a:pt x="2801" y="220"/>
                  </a:cubicBezTo>
                  <a:cubicBezTo>
                    <a:pt x="2810" y="218"/>
                    <a:pt x="2807" y="211"/>
                    <a:pt x="2814" y="206"/>
                  </a:cubicBezTo>
                  <a:cubicBezTo>
                    <a:pt x="2821" y="201"/>
                    <a:pt x="2842" y="197"/>
                    <a:pt x="2842" y="192"/>
                  </a:cubicBezTo>
                  <a:cubicBezTo>
                    <a:pt x="2842" y="189"/>
                    <a:pt x="2828" y="175"/>
                    <a:pt x="2815" y="174"/>
                  </a:cubicBezTo>
                  <a:cubicBezTo>
                    <a:pt x="2808" y="170"/>
                    <a:pt x="2801" y="166"/>
                    <a:pt x="2797" y="168"/>
                  </a:cubicBezTo>
                  <a:cubicBezTo>
                    <a:pt x="2793" y="170"/>
                    <a:pt x="2791" y="184"/>
                    <a:pt x="2788" y="185"/>
                  </a:cubicBezTo>
                  <a:cubicBezTo>
                    <a:pt x="2785" y="186"/>
                    <a:pt x="2781" y="181"/>
                    <a:pt x="2776" y="177"/>
                  </a:cubicBezTo>
                  <a:cubicBezTo>
                    <a:pt x="2771" y="174"/>
                    <a:pt x="2766" y="164"/>
                    <a:pt x="2761" y="161"/>
                  </a:cubicBezTo>
                  <a:cubicBezTo>
                    <a:pt x="2756" y="158"/>
                    <a:pt x="2741" y="159"/>
                    <a:pt x="2736" y="156"/>
                  </a:cubicBezTo>
                  <a:cubicBezTo>
                    <a:pt x="2728" y="155"/>
                    <a:pt x="2720" y="144"/>
                    <a:pt x="2716" y="144"/>
                  </a:cubicBezTo>
                  <a:cubicBezTo>
                    <a:pt x="2707" y="140"/>
                    <a:pt x="2694" y="135"/>
                    <a:pt x="2682" y="132"/>
                  </a:cubicBezTo>
                  <a:cubicBezTo>
                    <a:pt x="2671" y="130"/>
                    <a:pt x="2676" y="123"/>
                    <a:pt x="2641" y="125"/>
                  </a:cubicBezTo>
                  <a:cubicBezTo>
                    <a:pt x="2632" y="125"/>
                    <a:pt x="2635" y="132"/>
                    <a:pt x="2625" y="132"/>
                  </a:cubicBezTo>
                  <a:cubicBezTo>
                    <a:pt x="2615" y="132"/>
                    <a:pt x="2591" y="123"/>
                    <a:pt x="2581" y="123"/>
                  </a:cubicBezTo>
                  <a:cubicBezTo>
                    <a:pt x="2571" y="123"/>
                    <a:pt x="2568" y="127"/>
                    <a:pt x="2566" y="131"/>
                  </a:cubicBezTo>
                  <a:cubicBezTo>
                    <a:pt x="2564" y="135"/>
                    <a:pt x="2569" y="144"/>
                    <a:pt x="2566" y="146"/>
                  </a:cubicBezTo>
                  <a:cubicBezTo>
                    <a:pt x="2563" y="148"/>
                    <a:pt x="2553" y="144"/>
                    <a:pt x="2548" y="141"/>
                  </a:cubicBezTo>
                  <a:cubicBezTo>
                    <a:pt x="2543" y="138"/>
                    <a:pt x="2546" y="127"/>
                    <a:pt x="2536" y="126"/>
                  </a:cubicBezTo>
                  <a:cubicBezTo>
                    <a:pt x="2526" y="125"/>
                    <a:pt x="2499" y="135"/>
                    <a:pt x="2488" y="135"/>
                  </a:cubicBezTo>
                  <a:cubicBezTo>
                    <a:pt x="2477" y="135"/>
                    <a:pt x="2479" y="128"/>
                    <a:pt x="2469" y="128"/>
                  </a:cubicBezTo>
                  <a:cubicBezTo>
                    <a:pt x="2460" y="126"/>
                    <a:pt x="2434" y="138"/>
                    <a:pt x="2425" y="137"/>
                  </a:cubicBezTo>
                  <a:cubicBezTo>
                    <a:pt x="2416" y="136"/>
                    <a:pt x="2419" y="124"/>
                    <a:pt x="2412" y="119"/>
                  </a:cubicBezTo>
                  <a:cubicBezTo>
                    <a:pt x="2405" y="114"/>
                    <a:pt x="2402" y="106"/>
                    <a:pt x="2383" y="105"/>
                  </a:cubicBezTo>
                  <a:cubicBezTo>
                    <a:pt x="2335" y="109"/>
                    <a:pt x="2340" y="117"/>
                    <a:pt x="2296" y="110"/>
                  </a:cubicBezTo>
                  <a:cubicBezTo>
                    <a:pt x="2279" y="107"/>
                    <a:pt x="2278" y="97"/>
                    <a:pt x="2262" y="90"/>
                  </a:cubicBezTo>
                  <a:cubicBezTo>
                    <a:pt x="2236" y="78"/>
                    <a:pt x="2232" y="89"/>
                    <a:pt x="2200" y="86"/>
                  </a:cubicBezTo>
                  <a:cubicBezTo>
                    <a:pt x="2188" y="84"/>
                    <a:pt x="2175" y="81"/>
                    <a:pt x="2172" y="78"/>
                  </a:cubicBezTo>
                  <a:cubicBezTo>
                    <a:pt x="2169" y="75"/>
                    <a:pt x="2183" y="72"/>
                    <a:pt x="2182" y="68"/>
                  </a:cubicBezTo>
                  <a:cubicBezTo>
                    <a:pt x="2181" y="64"/>
                    <a:pt x="2165" y="58"/>
                    <a:pt x="2163" y="53"/>
                  </a:cubicBezTo>
                  <a:cubicBezTo>
                    <a:pt x="2161" y="48"/>
                    <a:pt x="2175" y="38"/>
                    <a:pt x="2167" y="35"/>
                  </a:cubicBezTo>
                  <a:cubicBezTo>
                    <a:pt x="2159" y="32"/>
                    <a:pt x="2122" y="32"/>
                    <a:pt x="2112" y="36"/>
                  </a:cubicBezTo>
                  <a:cubicBezTo>
                    <a:pt x="2102" y="40"/>
                    <a:pt x="2104" y="53"/>
                    <a:pt x="2109" y="57"/>
                  </a:cubicBezTo>
                  <a:cubicBezTo>
                    <a:pt x="2114" y="61"/>
                    <a:pt x="2133" y="57"/>
                    <a:pt x="2139" y="59"/>
                  </a:cubicBezTo>
                  <a:cubicBezTo>
                    <a:pt x="2145" y="61"/>
                    <a:pt x="2146" y="68"/>
                    <a:pt x="2148" y="72"/>
                  </a:cubicBezTo>
                  <a:cubicBezTo>
                    <a:pt x="2150" y="76"/>
                    <a:pt x="2156" y="82"/>
                    <a:pt x="2152" y="84"/>
                  </a:cubicBezTo>
                  <a:cubicBezTo>
                    <a:pt x="2148" y="86"/>
                    <a:pt x="2132" y="83"/>
                    <a:pt x="2127" y="86"/>
                  </a:cubicBezTo>
                  <a:cubicBezTo>
                    <a:pt x="2122" y="89"/>
                    <a:pt x="2129" y="100"/>
                    <a:pt x="2124" y="102"/>
                  </a:cubicBezTo>
                  <a:cubicBezTo>
                    <a:pt x="2119" y="104"/>
                    <a:pt x="2106" y="101"/>
                    <a:pt x="2094" y="101"/>
                  </a:cubicBezTo>
                  <a:cubicBezTo>
                    <a:pt x="2081" y="101"/>
                    <a:pt x="2077" y="106"/>
                    <a:pt x="2053" y="104"/>
                  </a:cubicBezTo>
                  <a:cubicBezTo>
                    <a:pt x="2043" y="102"/>
                    <a:pt x="2040" y="90"/>
                    <a:pt x="2032" y="92"/>
                  </a:cubicBezTo>
                  <a:cubicBezTo>
                    <a:pt x="2024" y="94"/>
                    <a:pt x="2015" y="112"/>
                    <a:pt x="2007" y="114"/>
                  </a:cubicBezTo>
                  <a:cubicBezTo>
                    <a:pt x="1999" y="116"/>
                    <a:pt x="1988" y="111"/>
                    <a:pt x="1984" y="104"/>
                  </a:cubicBezTo>
                  <a:cubicBezTo>
                    <a:pt x="1980" y="97"/>
                    <a:pt x="1989" y="76"/>
                    <a:pt x="1983" y="72"/>
                  </a:cubicBezTo>
                  <a:cubicBezTo>
                    <a:pt x="1977" y="68"/>
                    <a:pt x="1961" y="76"/>
                    <a:pt x="1950" y="77"/>
                  </a:cubicBezTo>
                  <a:cubicBezTo>
                    <a:pt x="1942" y="72"/>
                    <a:pt x="1926" y="75"/>
                    <a:pt x="1917" y="75"/>
                  </a:cubicBezTo>
                  <a:cubicBezTo>
                    <a:pt x="1905" y="73"/>
                    <a:pt x="1859" y="80"/>
                    <a:pt x="1848" y="78"/>
                  </a:cubicBezTo>
                  <a:cubicBezTo>
                    <a:pt x="1834" y="76"/>
                    <a:pt x="1846" y="66"/>
                    <a:pt x="1831" y="65"/>
                  </a:cubicBezTo>
                  <a:cubicBezTo>
                    <a:pt x="1816" y="64"/>
                    <a:pt x="1769" y="73"/>
                    <a:pt x="1755" y="71"/>
                  </a:cubicBezTo>
                  <a:cubicBezTo>
                    <a:pt x="1743" y="68"/>
                    <a:pt x="1747" y="61"/>
                    <a:pt x="1747" y="54"/>
                  </a:cubicBezTo>
                  <a:cubicBezTo>
                    <a:pt x="1747" y="47"/>
                    <a:pt x="1753" y="36"/>
                    <a:pt x="1753" y="29"/>
                  </a:cubicBezTo>
                  <a:cubicBezTo>
                    <a:pt x="1753" y="22"/>
                    <a:pt x="1755" y="13"/>
                    <a:pt x="1750" y="11"/>
                  </a:cubicBezTo>
                  <a:cubicBezTo>
                    <a:pt x="1745" y="0"/>
                    <a:pt x="1729" y="18"/>
                    <a:pt x="1720" y="18"/>
                  </a:cubicBezTo>
                  <a:cubicBezTo>
                    <a:pt x="1711" y="18"/>
                    <a:pt x="1705" y="9"/>
                    <a:pt x="1695" y="11"/>
                  </a:cubicBezTo>
                  <a:cubicBezTo>
                    <a:pt x="1685" y="13"/>
                    <a:pt x="1665" y="28"/>
                    <a:pt x="1660" y="29"/>
                  </a:cubicBezTo>
                  <a:cubicBezTo>
                    <a:pt x="1655" y="30"/>
                    <a:pt x="1682" y="16"/>
                    <a:pt x="1663" y="14"/>
                  </a:cubicBezTo>
                  <a:cubicBezTo>
                    <a:pt x="1644" y="12"/>
                    <a:pt x="1571" y="15"/>
                    <a:pt x="1548" y="18"/>
                  </a:cubicBezTo>
                  <a:cubicBezTo>
                    <a:pt x="1525" y="21"/>
                    <a:pt x="1530" y="31"/>
                    <a:pt x="1522" y="32"/>
                  </a:cubicBezTo>
                  <a:cubicBezTo>
                    <a:pt x="1514" y="33"/>
                    <a:pt x="1506" y="26"/>
                    <a:pt x="1498" y="26"/>
                  </a:cubicBezTo>
                  <a:cubicBezTo>
                    <a:pt x="1490" y="26"/>
                    <a:pt x="1488" y="31"/>
                    <a:pt x="1474" y="33"/>
                  </a:cubicBezTo>
                  <a:cubicBezTo>
                    <a:pt x="1460" y="35"/>
                    <a:pt x="1433" y="33"/>
                    <a:pt x="1414" y="36"/>
                  </a:cubicBezTo>
                  <a:cubicBezTo>
                    <a:pt x="1389" y="53"/>
                    <a:pt x="1397" y="47"/>
                    <a:pt x="1362" y="50"/>
                  </a:cubicBezTo>
                  <a:cubicBezTo>
                    <a:pt x="1350" y="54"/>
                    <a:pt x="1372" y="62"/>
                    <a:pt x="1366" y="65"/>
                  </a:cubicBezTo>
                  <a:cubicBezTo>
                    <a:pt x="1360" y="68"/>
                    <a:pt x="1337" y="68"/>
                    <a:pt x="1324" y="69"/>
                  </a:cubicBezTo>
                  <a:cubicBezTo>
                    <a:pt x="1311" y="70"/>
                    <a:pt x="1293" y="63"/>
                    <a:pt x="1290" y="68"/>
                  </a:cubicBezTo>
                  <a:cubicBezTo>
                    <a:pt x="1280" y="73"/>
                    <a:pt x="1308" y="99"/>
                    <a:pt x="1305" y="101"/>
                  </a:cubicBezTo>
                  <a:cubicBezTo>
                    <a:pt x="1302" y="103"/>
                    <a:pt x="1280" y="84"/>
                    <a:pt x="1269" y="83"/>
                  </a:cubicBezTo>
                  <a:cubicBezTo>
                    <a:pt x="1258" y="82"/>
                    <a:pt x="1246" y="91"/>
                    <a:pt x="1237" y="96"/>
                  </a:cubicBezTo>
                  <a:cubicBezTo>
                    <a:pt x="1228" y="99"/>
                    <a:pt x="1213" y="112"/>
                    <a:pt x="1213" y="112"/>
                  </a:cubicBezTo>
                  <a:cubicBezTo>
                    <a:pt x="1206" y="112"/>
                    <a:pt x="1222" y="84"/>
                    <a:pt x="1216" y="80"/>
                  </a:cubicBezTo>
                  <a:cubicBezTo>
                    <a:pt x="1214" y="77"/>
                    <a:pt x="1208" y="88"/>
                    <a:pt x="1203" y="93"/>
                  </a:cubicBezTo>
                  <a:cubicBezTo>
                    <a:pt x="1198" y="98"/>
                    <a:pt x="1191" y="103"/>
                    <a:pt x="1188" y="108"/>
                  </a:cubicBezTo>
                  <a:cubicBezTo>
                    <a:pt x="1185" y="113"/>
                    <a:pt x="1183" y="117"/>
                    <a:pt x="1183" y="125"/>
                  </a:cubicBezTo>
                  <a:cubicBezTo>
                    <a:pt x="1183" y="133"/>
                    <a:pt x="1188" y="160"/>
                    <a:pt x="1186" y="159"/>
                  </a:cubicBezTo>
                  <a:cubicBezTo>
                    <a:pt x="1184" y="158"/>
                    <a:pt x="1171" y="131"/>
                    <a:pt x="1170" y="120"/>
                  </a:cubicBezTo>
                  <a:cubicBezTo>
                    <a:pt x="1169" y="109"/>
                    <a:pt x="1183" y="97"/>
                    <a:pt x="1177" y="90"/>
                  </a:cubicBezTo>
                  <a:cubicBezTo>
                    <a:pt x="1167" y="93"/>
                    <a:pt x="1153" y="75"/>
                    <a:pt x="1134" y="78"/>
                  </a:cubicBezTo>
                  <a:cubicBezTo>
                    <a:pt x="1123" y="78"/>
                    <a:pt x="1118" y="97"/>
                    <a:pt x="1111" y="102"/>
                  </a:cubicBezTo>
                  <a:cubicBezTo>
                    <a:pt x="1104" y="107"/>
                    <a:pt x="1088" y="101"/>
                    <a:pt x="1090" y="111"/>
                  </a:cubicBezTo>
                  <a:cubicBezTo>
                    <a:pt x="1091" y="123"/>
                    <a:pt x="1124" y="150"/>
                    <a:pt x="1122" y="162"/>
                  </a:cubicBezTo>
                  <a:cubicBezTo>
                    <a:pt x="1120" y="172"/>
                    <a:pt x="1098" y="152"/>
                    <a:pt x="1096" y="152"/>
                  </a:cubicBezTo>
                  <a:cubicBezTo>
                    <a:pt x="1090" y="150"/>
                    <a:pt x="1088" y="147"/>
                    <a:pt x="1080" y="143"/>
                  </a:cubicBezTo>
                  <a:cubicBezTo>
                    <a:pt x="1072" y="139"/>
                    <a:pt x="1059" y="129"/>
                    <a:pt x="1047" y="128"/>
                  </a:cubicBezTo>
                  <a:cubicBezTo>
                    <a:pt x="1035" y="127"/>
                    <a:pt x="1016" y="136"/>
                    <a:pt x="1009" y="134"/>
                  </a:cubicBezTo>
                  <a:cubicBezTo>
                    <a:pt x="1001" y="132"/>
                    <a:pt x="1001" y="122"/>
                    <a:pt x="1003" y="117"/>
                  </a:cubicBezTo>
                  <a:cubicBezTo>
                    <a:pt x="1004" y="113"/>
                    <a:pt x="1011" y="109"/>
                    <a:pt x="1018" y="108"/>
                  </a:cubicBezTo>
                  <a:cubicBezTo>
                    <a:pt x="1025" y="107"/>
                    <a:pt x="1044" y="115"/>
                    <a:pt x="1044" y="113"/>
                  </a:cubicBezTo>
                  <a:cubicBezTo>
                    <a:pt x="1044" y="111"/>
                    <a:pt x="1030" y="100"/>
                    <a:pt x="1021" y="98"/>
                  </a:cubicBezTo>
                  <a:cubicBezTo>
                    <a:pt x="1012" y="96"/>
                    <a:pt x="999" y="93"/>
                    <a:pt x="991" y="98"/>
                  </a:cubicBezTo>
                  <a:cubicBezTo>
                    <a:pt x="983" y="103"/>
                    <a:pt x="974" y="118"/>
                    <a:pt x="975" y="126"/>
                  </a:cubicBezTo>
                  <a:cubicBezTo>
                    <a:pt x="976" y="134"/>
                    <a:pt x="992" y="142"/>
                    <a:pt x="994" y="146"/>
                  </a:cubicBezTo>
                  <a:cubicBezTo>
                    <a:pt x="996" y="150"/>
                    <a:pt x="991" y="150"/>
                    <a:pt x="985" y="150"/>
                  </a:cubicBezTo>
                  <a:cubicBezTo>
                    <a:pt x="979" y="150"/>
                    <a:pt x="968" y="144"/>
                    <a:pt x="960" y="143"/>
                  </a:cubicBezTo>
                  <a:cubicBezTo>
                    <a:pt x="952" y="142"/>
                    <a:pt x="944" y="141"/>
                    <a:pt x="936" y="143"/>
                  </a:cubicBezTo>
                  <a:cubicBezTo>
                    <a:pt x="928" y="145"/>
                    <a:pt x="920" y="156"/>
                    <a:pt x="913" y="156"/>
                  </a:cubicBezTo>
                  <a:cubicBezTo>
                    <a:pt x="906" y="156"/>
                    <a:pt x="903" y="143"/>
                    <a:pt x="892" y="144"/>
                  </a:cubicBezTo>
                  <a:cubicBezTo>
                    <a:pt x="881" y="145"/>
                    <a:pt x="865" y="157"/>
                    <a:pt x="849" y="162"/>
                  </a:cubicBezTo>
                  <a:cubicBezTo>
                    <a:pt x="815" y="162"/>
                    <a:pt x="808" y="177"/>
                    <a:pt x="798" y="174"/>
                  </a:cubicBezTo>
                  <a:cubicBezTo>
                    <a:pt x="788" y="171"/>
                    <a:pt x="792" y="149"/>
                    <a:pt x="786" y="144"/>
                  </a:cubicBezTo>
                  <a:cubicBezTo>
                    <a:pt x="780" y="139"/>
                    <a:pt x="766" y="136"/>
                    <a:pt x="763" y="143"/>
                  </a:cubicBezTo>
                  <a:cubicBezTo>
                    <a:pt x="760" y="150"/>
                    <a:pt x="768" y="179"/>
                    <a:pt x="765" y="185"/>
                  </a:cubicBezTo>
                  <a:cubicBezTo>
                    <a:pt x="749" y="188"/>
                    <a:pt x="752" y="181"/>
                    <a:pt x="745" y="182"/>
                  </a:cubicBezTo>
                  <a:cubicBezTo>
                    <a:pt x="738" y="183"/>
                    <a:pt x="726" y="188"/>
                    <a:pt x="720" y="194"/>
                  </a:cubicBezTo>
                  <a:cubicBezTo>
                    <a:pt x="714" y="200"/>
                    <a:pt x="719" y="216"/>
                    <a:pt x="711" y="218"/>
                  </a:cubicBezTo>
                  <a:cubicBezTo>
                    <a:pt x="699" y="225"/>
                    <a:pt x="680" y="204"/>
                    <a:pt x="672" y="204"/>
                  </a:cubicBezTo>
                  <a:cubicBezTo>
                    <a:pt x="664" y="204"/>
                    <a:pt x="662" y="210"/>
                    <a:pt x="663" y="215"/>
                  </a:cubicBezTo>
                  <a:cubicBezTo>
                    <a:pt x="664" y="220"/>
                    <a:pt x="682" y="230"/>
                    <a:pt x="681" y="232"/>
                  </a:cubicBezTo>
                  <a:cubicBezTo>
                    <a:pt x="673" y="235"/>
                    <a:pt x="655" y="230"/>
                    <a:pt x="655" y="230"/>
                  </a:cubicBezTo>
                  <a:cubicBezTo>
                    <a:pt x="622" y="208"/>
                    <a:pt x="658" y="229"/>
                    <a:pt x="627" y="198"/>
                  </a:cubicBezTo>
                  <a:cubicBezTo>
                    <a:pt x="623" y="194"/>
                    <a:pt x="606" y="185"/>
                    <a:pt x="606" y="185"/>
                  </a:cubicBezTo>
                  <a:cubicBezTo>
                    <a:pt x="629" y="170"/>
                    <a:pt x="644" y="180"/>
                    <a:pt x="669" y="188"/>
                  </a:cubicBezTo>
                  <a:cubicBezTo>
                    <a:pt x="682" y="187"/>
                    <a:pt x="696" y="187"/>
                    <a:pt x="709" y="184"/>
                  </a:cubicBezTo>
                  <a:cubicBezTo>
                    <a:pt x="720" y="182"/>
                    <a:pt x="739" y="175"/>
                    <a:pt x="729" y="165"/>
                  </a:cubicBezTo>
                  <a:cubicBezTo>
                    <a:pt x="711" y="147"/>
                    <a:pt x="662" y="137"/>
                    <a:pt x="637" y="135"/>
                  </a:cubicBezTo>
                  <a:cubicBezTo>
                    <a:pt x="615" y="128"/>
                    <a:pt x="592" y="132"/>
                    <a:pt x="580" y="129"/>
                  </a:cubicBezTo>
                  <a:cubicBezTo>
                    <a:pt x="568" y="126"/>
                    <a:pt x="573" y="115"/>
                    <a:pt x="567" y="114"/>
                  </a:cubicBezTo>
                  <a:cubicBezTo>
                    <a:pt x="559" y="111"/>
                    <a:pt x="545" y="120"/>
                    <a:pt x="545" y="120"/>
                  </a:cubicBezTo>
                  <a:cubicBezTo>
                    <a:pt x="536" y="118"/>
                    <a:pt x="531" y="114"/>
                    <a:pt x="519" y="114"/>
                  </a:cubicBezTo>
                  <a:cubicBezTo>
                    <a:pt x="512" y="112"/>
                    <a:pt x="508" y="104"/>
                    <a:pt x="501" y="105"/>
                  </a:cubicBezTo>
                  <a:cubicBezTo>
                    <a:pt x="494" y="106"/>
                    <a:pt x="486" y="115"/>
                    <a:pt x="475" y="119"/>
                  </a:cubicBezTo>
                  <a:cubicBezTo>
                    <a:pt x="464" y="123"/>
                    <a:pt x="446" y="132"/>
                    <a:pt x="435" y="132"/>
                  </a:cubicBezTo>
                  <a:cubicBezTo>
                    <a:pt x="415" y="136"/>
                    <a:pt x="417" y="111"/>
                    <a:pt x="411" y="116"/>
                  </a:cubicBezTo>
                  <a:cubicBezTo>
                    <a:pt x="406" y="116"/>
                    <a:pt x="404" y="124"/>
                    <a:pt x="402" y="131"/>
                  </a:cubicBezTo>
                  <a:cubicBezTo>
                    <a:pt x="400" y="138"/>
                    <a:pt x="406" y="153"/>
                    <a:pt x="400" y="156"/>
                  </a:cubicBezTo>
                  <a:cubicBezTo>
                    <a:pt x="395" y="162"/>
                    <a:pt x="376" y="142"/>
                    <a:pt x="366" y="147"/>
                  </a:cubicBezTo>
                  <a:cubicBezTo>
                    <a:pt x="351" y="148"/>
                    <a:pt x="322" y="156"/>
                    <a:pt x="309" y="165"/>
                  </a:cubicBezTo>
                  <a:cubicBezTo>
                    <a:pt x="296" y="174"/>
                    <a:pt x="286" y="196"/>
                    <a:pt x="289" y="198"/>
                  </a:cubicBezTo>
                  <a:cubicBezTo>
                    <a:pt x="292" y="200"/>
                    <a:pt x="316" y="182"/>
                    <a:pt x="325" y="177"/>
                  </a:cubicBezTo>
                  <a:cubicBezTo>
                    <a:pt x="334" y="172"/>
                    <a:pt x="343" y="167"/>
                    <a:pt x="346" y="168"/>
                  </a:cubicBezTo>
                  <a:cubicBezTo>
                    <a:pt x="349" y="169"/>
                    <a:pt x="345" y="180"/>
                    <a:pt x="341" y="184"/>
                  </a:cubicBezTo>
                  <a:cubicBezTo>
                    <a:pt x="337" y="189"/>
                    <a:pt x="327" y="190"/>
                    <a:pt x="321" y="194"/>
                  </a:cubicBezTo>
                  <a:cubicBezTo>
                    <a:pt x="315" y="198"/>
                    <a:pt x="312" y="205"/>
                    <a:pt x="304" y="210"/>
                  </a:cubicBezTo>
                  <a:cubicBezTo>
                    <a:pt x="297" y="214"/>
                    <a:pt x="274" y="222"/>
                    <a:pt x="274" y="222"/>
                  </a:cubicBezTo>
                  <a:cubicBezTo>
                    <a:pt x="265" y="227"/>
                    <a:pt x="247" y="233"/>
                    <a:pt x="238" y="237"/>
                  </a:cubicBezTo>
                  <a:cubicBezTo>
                    <a:pt x="229" y="241"/>
                    <a:pt x="227" y="242"/>
                    <a:pt x="222" y="248"/>
                  </a:cubicBezTo>
                  <a:cubicBezTo>
                    <a:pt x="208" y="255"/>
                    <a:pt x="214" y="263"/>
                    <a:pt x="208" y="275"/>
                  </a:cubicBezTo>
                  <a:close/>
                </a:path>
              </a:pathLst>
            </a:custGeom>
            <a:solidFill>
              <a:srgbClr val="C0C0C0"/>
            </a:solidFill>
            <a:ln w="3175">
              <a:solidFill>
                <a:schemeClr val="bg1"/>
              </a:solidFill>
              <a:round/>
              <a:headEnd/>
              <a:tailEnd/>
            </a:ln>
          </p:spPr>
          <p:txBody>
            <a:bodyPr/>
            <a:lstStyle/>
            <a:p>
              <a:endParaRPr lang="zh-CN" altLang="en-US"/>
            </a:p>
          </p:txBody>
        </p:sp>
        <p:sp>
          <p:nvSpPr>
            <p:cNvPr id="10262" name="Freeform 65"/>
            <p:cNvSpPr>
              <a:spLocks/>
            </p:cNvSpPr>
            <p:nvPr/>
          </p:nvSpPr>
          <p:spPr bwMode="auto">
            <a:xfrm>
              <a:off x="2557" y="2041"/>
              <a:ext cx="328" cy="383"/>
            </a:xfrm>
            <a:custGeom>
              <a:avLst/>
              <a:gdLst>
                <a:gd name="T0" fmla="*/ 15 w 328"/>
                <a:gd name="T1" fmla="*/ 380 h 383"/>
                <a:gd name="T2" fmla="*/ 28 w 328"/>
                <a:gd name="T3" fmla="*/ 377 h 383"/>
                <a:gd name="T4" fmla="*/ 36 w 328"/>
                <a:gd name="T5" fmla="*/ 350 h 383"/>
                <a:gd name="T6" fmla="*/ 46 w 328"/>
                <a:gd name="T7" fmla="*/ 356 h 383"/>
                <a:gd name="T8" fmla="*/ 61 w 328"/>
                <a:gd name="T9" fmla="*/ 351 h 383"/>
                <a:gd name="T10" fmla="*/ 66 w 328"/>
                <a:gd name="T11" fmla="*/ 332 h 383"/>
                <a:gd name="T12" fmla="*/ 76 w 328"/>
                <a:gd name="T13" fmla="*/ 323 h 383"/>
                <a:gd name="T14" fmla="*/ 84 w 328"/>
                <a:gd name="T15" fmla="*/ 342 h 383"/>
                <a:gd name="T16" fmla="*/ 96 w 328"/>
                <a:gd name="T17" fmla="*/ 344 h 383"/>
                <a:gd name="T18" fmla="*/ 103 w 328"/>
                <a:gd name="T19" fmla="*/ 314 h 383"/>
                <a:gd name="T20" fmla="*/ 121 w 328"/>
                <a:gd name="T21" fmla="*/ 326 h 383"/>
                <a:gd name="T22" fmla="*/ 145 w 328"/>
                <a:gd name="T23" fmla="*/ 312 h 383"/>
                <a:gd name="T24" fmla="*/ 168 w 328"/>
                <a:gd name="T25" fmla="*/ 321 h 383"/>
                <a:gd name="T26" fmla="*/ 162 w 328"/>
                <a:gd name="T27" fmla="*/ 281 h 383"/>
                <a:gd name="T28" fmla="*/ 171 w 328"/>
                <a:gd name="T29" fmla="*/ 260 h 383"/>
                <a:gd name="T30" fmla="*/ 187 w 328"/>
                <a:gd name="T31" fmla="*/ 239 h 383"/>
                <a:gd name="T32" fmla="*/ 163 w 328"/>
                <a:gd name="T33" fmla="*/ 204 h 383"/>
                <a:gd name="T34" fmla="*/ 171 w 328"/>
                <a:gd name="T35" fmla="*/ 194 h 383"/>
                <a:gd name="T36" fmla="*/ 187 w 328"/>
                <a:gd name="T37" fmla="*/ 189 h 383"/>
                <a:gd name="T38" fmla="*/ 199 w 328"/>
                <a:gd name="T39" fmla="*/ 207 h 383"/>
                <a:gd name="T40" fmla="*/ 205 w 328"/>
                <a:gd name="T41" fmla="*/ 192 h 383"/>
                <a:gd name="T42" fmla="*/ 229 w 328"/>
                <a:gd name="T43" fmla="*/ 188 h 383"/>
                <a:gd name="T44" fmla="*/ 234 w 328"/>
                <a:gd name="T45" fmla="*/ 174 h 383"/>
                <a:gd name="T46" fmla="*/ 256 w 328"/>
                <a:gd name="T47" fmla="*/ 165 h 383"/>
                <a:gd name="T48" fmla="*/ 261 w 328"/>
                <a:gd name="T49" fmla="*/ 159 h 383"/>
                <a:gd name="T50" fmla="*/ 288 w 328"/>
                <a:gd name="T51" fmla="*/ 155 h 383"/>
                <a:gd name="T52" fmla="*/ 303 w 328"/>
                <a:gd name="T53" fmla="*/ 141 h 383"/>
                <a:gd name="T54" fmla="*/ 300 w 328"/>
                <a:gd name="T55" fmla="*/ 125 h 383"/>
                <a:gd name="T56" fmla="*/ 297 w 328"/>
                <a:gd name="T57" fmla="*/ 141 h 383"/>
                <a:gd name="T58" fmla="*/ 280 w 328"/>
                <a:gd name="T59" fmla="*/ 131 h 383"/>
                <a:gd name="T60" fmla="*/ 268 w 328"/>
                <a:gd name="T61" fmla="*/ 153 h 383"/>
                <a:gd name="T62" fmla="*/ 258 w 328"/>
                <a:gd name="T63" fmla="*/ 143 h 383"/>
                <a:gd name="T64" fmla="*/ 237 w 328"/>
                <a:gd name="T65" fmla="*/ 165 h 383"/>
                <a:gd name="T66" fmla="*/ 210 w 328"/>
                <a:gd name="T67" fmla="*/ 159 h 383"/>
                <a:gd name="T68" fmla="*/ 189 w 328"/>
                <a:gd name="T69" fmla="*/ 136 h 383"/>
                <a:gd name="T70" fmla="*/ 198 w 328"/>
                <a:gd name="T71" fmla="*/ 128 h 383"/>
                <a:gd name="T72" fmla="*/ 198 w 328"/>
                <a:gd name="T73" fmla="*/ 98 h 383"/>
                <a:gd name="T74" fmla="*/ 213 w 328"/>
                <a:gd name="T75" fmla="*/ 76 h 383"/>
                <a:gd name="T76" fmla="*/ 204 w 328"/>
                <a:gd name="T77" fmla="*/ 57 h 383"/>
                <a:gd name="T78" fmla="*/ 198 w 328"/>
                <a:gd name="T79" fmla="*/ 12 h 383"/>
                <a:gd name="T80" fmla="*/ 186 w 328"/>
                <a:gd name="T81" fmla="*/ 6 h 383"/>
                <a:gd name="T82" fmla="*/ 183 w 328"/>
                <a:gd name="T83" fmla="*/ 33 h 383"/>
                <a:gd name="T84" fmla="*/ 185 w 328"/>
                <a:gd name="T85" fmla="*/ 76 h 383"/>
                <a:gd name="T86" fmla="*/ 173 w 328"/>
                <a:gd name="T87" fmla="*/ 100 h 383"/>
                <a:gd name="T88" fmla="*/ 173 w 328"/>
                <a:gd name="T89" fmla="*/ 144 h 383"/>
                <a:gd name="T90" fmla="*/ 157 w 328"/>
                <a:gd name="T91" fmla="*/ 168 h 383"/>
                <a:gd name="T92" fmla="*/ 149 w 328"/>
                <a:gd name="T93" fmla="*/ 180 h 383"/>
                <a:gd name="T94" fmla="*/ 141 w 328"/>
                <a:gd name="T95" fmla="*/ 210 h 383"/>
                <a:gd name="T96" fmla="*/ 145 w 328"/>
                <a:gd name="T97" fmla="*/ 219 h 383"/>
                <a:gd name="T98" fmla="*/ 151 w 328"/>
                <a:gd name="T99" fmla="*/ 236 h 383"/>
                <a:gd name="T100" fmla="*/ 138 w 328"/>
                <a:gd name="T101" fmla="*/ 254 h 383"/>
                <a:gd name="T102" fmla="*/ 124 w 328"/>
                <a:gd name="T103" fmla="*/ 279 h 383"/>
                <a:gd name="T104" fmla="*/ 99 w 328"/>
                <a:gd name="T105" fmla="*/ 278 h 383"/>
                <a:gd name="T106" fmla="*/ 85 w 328"/>
                <a:gd name="T107" fmla="*/ 299 h 383"/>
                <a:gd name="T108" fmla="*/ 61 w 328"/>
                <a:gd name="T109" fmla="*/ 296 h 383"/>
                <a:gd name="T110" fmla="*/ 37 w 328"/>
                <a:gd name="T111" fmla="*/ 306 h 383"/>
                <a:gd name="T112" fmla="*/ 27 w 328"/>
                <a:gd name="T113" fmla="*/ 326 h 383"/>
                <a:gd name="T114" fmla="*/ 10 w 328"/>
                <a:gd name="T115" fmla="*/ 330 h 383"/>
                <a:gd name="T116" fmla="*/ 3 w 328"/>
                <a:gd name="T117" fmla="*/ 348 h 383"/>
                <a:gd name="T118" fmla="*/ 15 w 328"/>
                <a:gd name="T119" fmla="*/ 380 h 3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8"/>
                <a:gd name="T181" fmla="*/ 0 h 383"/>
                <a:gd name="T182" fmla="*/ 328 w 328"/>
                <a:gd name="T183" fmla="*/ 383 h 3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8" h="383">
                  <a:moveTo>
                    <a:pt x="15" y="380"/>
                  </a:moveTo>
                  <a:cubicBezTo>
                    <a:pt x="18" y="383"/>
                    <a:pt x="23" y="381"/>
                    <a:pt x="28" y="377"/>
                  </a:cubicBezTo>
                  <a:cubicBezTo>
                    <a:pt x="31" y="372"/>
                    <a:pt x="33" y="354"/>
                    <a:pt x="36" y="350"/>
                  </a:cubicBezTo>
                  <a:cubicBezTo>
                    <a:pt x="39" y="346"/>
                    <a:pt x="42" y="356"/>
                    <a:pt x="46" y="356"/>
                  </a:cubicBezTo>
                  <a:cubicBezTo>
                    <a:pt x="50" y="353"/>
                    <a:pt x="58" y="355"/>
                    <a:pt x="61" y="351"/>
                  </a:cubicBezTo>
                  <a:cubicBezTo>
                    <a:pt x="64" y="347"/>
                    <a:pt x="64" y="337"/>
                    <a:pt x="66" y="332"/>
                  </a:cubicBezTo>
                  <a:cubicBezTo>
                    <a:pt x="68" y="327"/>
                    <a:pt x="73" y="321"/>
                    <a:pt x="76" y="323"/>
                  </a:cubicBezTo>
                  <a:cubicBezTo>
                    <a:pt x="79" y="325"/>
                    <a:pt x="81" y="339"/>
                    <a:pt x="84" y="342"/>
                  </a:cubicBezTo>
                  <a:cubicBezTo>
                    <a:pt x="87" y="345"/>
                    <a:pt x="93" y="349"/>
                    <a:pt x="96" y="344"/>
                  </a:cubicBezTo>
                  <a:cubicBezTo>
                    <a:pt x="116" y="331"/>
                    <a:pt x="90" y="344"/>
                    <a:pt x="103" y="314"/>
                  </a:cubicBezTo>
                  <a:cubicBezTo>
                    <a:pt x="109" y="305"/>
                    <a:pt x="110" y="328"/>
                    <a:pt x="121" y="326"/>
                  </a:cubicBezTo>
                  <a:cubicBezTo>
                    <a:pt x="128" y="326"/>
                    <a:pt x="137" y="313"/>
                    <a:pt x="145" y="312"/>
                  </a:cubicBezTo>
                  <a:cubicBezTo>
                    <a:pt x="153" y="311"/>
                    <a:pt x="165" y="326"/>
                    <a:pt x="168" y="321"/>
                  </a:cubicBezTo>
                  <a:cubicBezTo>
                    <a:pt x="171" y="316"/>
                    <a:pt x="162" y="291"/>
                    <a:pt x="162" y="281"/>
                  </a:cubicBezTo>
                  <a:cubicBezTo>
                    <a:pt x="166" y="273"/>
                    <a:pt x="167" y="267"/>
                    <a:pt x="171" y="260"/>
                  </a:cubicBezTo>
                  <a:cubicBezTo>
                    <a:pt x="175" y="253"/>
                    <a:pt x="188" y="248"/>
                    <a:pt x="187" y="239"/>
                  </a:cubicBezTo>
                  <a:cubicBezTo>
                    <a:pt x="186" y="230"/>
                    <a:pt x="166" y="211"/>
                    <a:pt x="163" y="204"/>
                  </a:cubicBezTo>
                  <a:cubicBezTo>
                    <a:pt x="164" y="191"/>
                    <a:pt x="167" y="196"/>
                    <a:pt x="171" y="194"/>
                  </a:cubicBezTo>
                  <a:cubicBezTo>
                    <a:pt x="175" y="192"/>
                    <a:pt x="183" y="187"/>
                    <a:pt x="187" y="189"/>
                  </a:cubicBezTo>
                  <a:cubicBezTo>
                    <a:pt x="191" y="191"/>
                    <a:pt x="196" y="206"/>
                    <a:pt x="199" y="207"/>
                  </a:cubicBezTo>
                  <a:cubicBezTo>
                    <a:pt x="202" y="208"/>
                    <a:pt x="200" y="195"/>
                    <a:pt x="205" y="192"/>
                  </a:cubicBezTo>
                  <a:cubicBezTo>
                    <a:pt x="210" y="189"/>
                    <a:pt x="224" y="191"/>
                    <a:pt x="229" y="188"/>
                  </a:cubicBezTo>
                  <a:cubicBezTo>
                    <a:pt x="234" y="185"/>
                    <a:pt x="230" y="178"/>
                    <a:pt x="234" y="174"/>
                  </a:cubicBezTo>
                  <a:cubicBezTo>
                    <a:pt x="238" y="170"/>
                    <a:pt x="252" y="167"/>
                    <a:pt x="256" y="165"/>
                  </a:cubicBezTo>
                  <a:cubicBezTo>
                    <a:pt x="260" y="163"/>
                    <a:pt x="256" y="161"/>
                    <a:pt x="261" y="159"/>
                  </a:cubicBezTo>
                  <a:cubicBezTo>
                    <a:pt x="266" y="157"/>
                    <a:pt x="281" y="158"/>
                    <a:pt x="288" y="155"/>
                  </a:cubicBezTo>
                  <a:cubicBezTo>
                    <a:pt x="295" y="152"/>
                    <a:pt x="301" y="146"/>
                    <a:pt x="303" y="141"/>
                  </a:cubicBezTo>
                  <a:cubicBezTo>
                    <a:pt x="328" y="131"/>
                    <a:pt x="299" y="125"/>
                    <a:pt x="300" y="125"/>
                  </a:cubicBezTo>
                  <a:cubicBezTo>
                    <a:pt x="301" y="125"/>
                    <a:pt x="300" y="140"/>
                    <a:pt x="297" y="141"/>
                  </a:cubicBezTo>
                  <a:cubicBezTo>
                    <a:pt x="294" y="142"/>
                    <a:pt x="285" y="129"/>
                    <a:pt x="280" y="131"/>
                  </a:cubicBezTo>
                  <a:cubicBezTo>
                    <a:pt x="275" y="133"/>
                    <a:pt x="272" y="151"/>
                    <a:pt x="268" y="153"/>
                  </a:cubicBezTo>
                  <a:cubicBezTo>
                    <a:pt x="264" y="155"/>
                    <a:pt x="263" y="141"/>
                    <a:pt x="258" y="143"/>
                  </a:cubicBezTo>
                  <a:cubicBezTo>
                    <a:pt x="253" y="145"/>
                    <a:pt x="245" y="162"/>
                    <a:pt x="237" y="165"/>
                  </a:cubicBezTo>
                  <a:cubicBezTo>
                    <a:pt x="229" y="168"/>
                    <a:pt x="218" y="164"/>
                    <a:pt x="210" y="159"/>
                  </a:cubicBezTo>
                  <a:cubicBezTo>
                    <a:pt x="202" y="154"/>
                    <a:pt x="191" y="141"/>
                    <a:pt x="189" y="136"/>
                  </a:cubicBezTo>
                  <a:cubicBezTo>
                    <a:pt x="184" y="130"/>
                    <a:pt x="194" y="138"/>
                    <a:pt x="198" y="128"/>
                  </a:cubicBezTo>
                  <a:cubicBezTo>
                    <a:pt x="199" y="122"/>
                    <a:pt x="196" y="107"/>
                    <a:pt x="198" y="98"/>
                  </a:cubicBezTo>
                  <a:cubicBezTo>
                    <a:pt x="200" y="89"/>
                    <a:pt x="212" y="83"/>
                    <a:pt x="213" y="76"/>
                  </a:cubicBezTo>
                  <a:cubicBezTo>
                    <a:pt x="216" y="62"/>
                    <a:pt x="206" y="68"/>
                    <a:pt x="204" y="57"/>
                  </a:cubicBezTo>
                  <a:cubicBezTo>
                    <a:pt x="202" y="46"/>
                    <a:pt x="201" y="20"/>
                    <a:pt x="198" y="12"/>
                  </a:cubicBezTo>
                  <a:cubicBezTo>
                    <a:pt x="195" y="4"/>
                    <a:pt x="188" y="3"/>
                    <a:pt x="186" y="6"/>
                  </a:cubicBezTo>
                  <a:cubicBezTo>
                    <a:pt x="182" y="0"/>
                    <a:pt x="183" y="21"/>
                    <a:pt x="183" y="33"/>
                  </a:cubicBezTo>
                  <a:cubicBezTo>
                    <a:pt x="183" y="45"/>
                    <a:pt x="187" y="65"/>
                    <a:pt x="185" y="76"/>
                  </a:cubicBezTo>
                  <a:cubicBezTo>
                    <a:pt x="183" y="85"/>
                    <a:pt x="176" y="92"/>
                    <a:pt x="173" y="100"/>
                  </a:cubicBezTo>
                  <a:cubicBezTo>
                    <a:pt x="179" y="117"/>
                    <a:pt x="182" y="120"/>
                    <a:pt x="173" y="144"/>
                  </a:cubicBezTo>
                  <a:cubicBezTo>
                    <a:pt x="170" y="153"/>
                    <a:pt x="162" y="160"/>
                    <a:pt x="157" y="168"/>
                  </a:cubicBezTo>
                  <a:cubicBezTo>
                    <a:pt x="154" y="172"/>
                    <a:pt x="149" y="180"/>
                    <a:pt x="149" y="180"/>
                  </a:cubicBezTo>
                  <a:cubicBezTo>
                    <a:pt x="144" y="199"/>
                    <a:pt x="157" y="199"/>
                    <a:pt x="141" y="210"/>
                  </a:cubicBezTo>
                  <a:cubicBezTo>
                    <a:pt x="139" y="216"/>
                    <a:pt x="143" y="215"/>
                    <a:pt x="145" y="219"/>
                  </a:cubicBezTo>
                  <a:cubicBezTo>
                    <a:pt x="147" y="223"/>
                    <a:pt x="152" y="230"/>
                    <a:pt x="151" y="236"/>
                  </a:cubicBezTo>
                  <a:cubicBezTo>
                    <a:pt x="150" y="242"/>
                    <a:pt x="142" y="247"/>
                    <a:pt x="138" y="254"/>
                  </a:cubicBezTo>
                  <a:cubicBezTo>
                    <a:pt x="133" y="258"/>
                    <a:pt x="130" y="276"/>
                    <a:pt x="124" y="279"/>
                  </a:cubicBezTo>
                  <a:cubicBezTo>
                    <a:pt x="118" y="283"/>
                    <a:pt x="105" y="275"/>
                    <a:pt x="99" y="278"/>
                  </a:cubicBezTo>
                  <a:cubicBezTo>
                    <a:pt x="92" y="281"/>
                    <a:pt x="91" y="296"/>
                    <a:pt x="85" y="299"/>
                  </a:cubicBezTo>
                  <a:cubicBezTo>
                    <a:pt x="79" y="302"/>
                    <a:pt x="69" y="295"/>
                    <a:pt x="61" y="296"/>
                  </a:cubicBezTo>
                  <a:cubicBezTo>
                    <a:pt x="51" y="306"/>
                    <a:pt x="43" y="301"/>
                    <a:pt x="37" y="306"/>
                  </a:cubicBezTo>
                  <a:cubicBezTo>
                    <a:pt x="31" y="311"/>
                    <a:pt x="32" y="322"/>
                    <a:pt x="27" y="326"/>
                  </a:cubicBezTo>
                  <a:cubicBezTo>
                    <a:pt x="22" y="330"/>
                    <a:pt x="14" y="326"/>
                    <a:pt x="10" y="330"/>
                  </a:cubicBezTo>
                  <a:cubicBezTo>
                    <a:pt x="7" y="334"/>
                    <a:pt x="0" y="345"/>
                    <a:pt x="3" y="348"/>
                  </a:cubicBezTo>
                  <a:cubicBezTo>
                    <a:pt x="5" y="351"/>
                    <a:pt x="9" y="379"/>
                    <a:pt x="15" y="380"/>
                  </a:cubicBezTo>
                  <a:close/>
                </a:path>
              </a:pathLst>
            </a:custGeom>
            <a:solidFill>
              <a:srgbClr val="C0C0C0"/>
            </a:solidFill>
            <a:ln w="3175">
              <a:solidFill>
                <a:schemeClr val="bg1"/>
              </a:solidFill>
              <a:round/>
              <a:headEnd/>
              <a:tailEnd/>
            </a:ln>
          </p:spPr>
          <p:txBody>
            <a:bodyPr/>
            <a:lstStyle/>
            <a:p>
              <a:endParaRPr lang="zh-CN" altLang="en-US"/>
            </a:p>
          </p:txBody>
        </p:sp>
        <p:sp>
          <p:nvSpPr>
            <p:cNvPr id="10263" name="Freeform 66"/>
            <p:cNvSpPr>
              <a:spLocks/>
            </p:cNvSpPr>
            <p:nvPr/>
          </p:nvSpPr>
          <p:spPr bwMode="auto">
            <a:xfrm>
              <a:off x="462" y="2319"/>
              <a:ext cx="987" cy="1183"/>
            </a:xfrm>
            <a:custGeom>
              <a:avLst/>
              <a:gdLst>
                <a:gd name="T0" fmla="*/ 380 w 987"/>
                <a:gd name="T1" fmla="*/ 4 h 1183"/>
                <a:gd name="T2" fmla="*/ 305 w 987"/>
                <a:gd name="T3" fmla="*/ 4 h 1183"/>
                <a:gd name="T4" fmla="*/ 229 w 987"/>
                <a:gd name="T5" fmla="*/ 28 h 1183"/>
                <a:gd name="T6" fmla="*/ 173 w 987"/>
                <a:gd name="T7" fmla="*/ 20 h 1183"/>
                <a:gd name="T8" fmla="*/ 136 w 987"/>
                <a:gd name="T9" fmla="*/ 58 h 1183"/>
                <a:gd name="T10" fmla="*/ 95 w 987"/>
                <a:gd name="T11" fmla="*/ 141 h 1183"/>
                <a:gd name="T12" fmla="*/ 47 w 987"/>
                <a:gd name="T13" fmla="*/ 177 h 1183"/>
                <a:gd name="T14" fmla="*/ 10 w 987"/>
                <a:gd name="T15" fmla="*/ 252 h 1183"/>
                <a:gd name="T16" fmla="*/ 11 w 987"/>
                <a:gd name="T17" fmla="*/ 346 h 1183"/>
                <a:gd name="T18" fmla="*/ 58 w 987"/>
                <a:gd name="T19" fmla="*/ 453 h 1183"/>
                <a:gd name="T20" fmla="*/ 115 w 987"/>
                <a:gd name="T21" fmla="*/ 513 h 1183"/>
                <a:gd name="T22" fmla="*/ 188 w 987"/>
                <a:gd name="T23" fmla="*/ 514 h 1183"/>
                <a:gd name="T24" fmla="*/ 238 w 987"/>
                <a:gd name="T25" fmla="*/ 519 h 1183"/>
                <a:gd name="T26" fmla="*/ 321 w 987"/>
                <a:gd name="T27" fmla="*/ 496 h 1183"/>
                <a:gd name="T28" fmla="*/ 374 w 987"/>
                <a:gd name="T29" fmla="*/ 531 h 1183"/>
                <a:gd name="T30" fmla="*/ 388 w 987"/>
                <a:gd name="T31" fmla="*/ 574 h 1183"/>
                <a:gd name="T32" fmla="*/ 403 w 987"/>
                <a:gd name="T33" fmla="*/ 657 h 1183"/>
                <a:gd name="T34" fmla="*/ 425 w 987"/>
                <a:gd name="T35" fmla="*/ 704 h 1183"/>
                <a:gd name="T36" fmla="*/ 436 w 987"/>
                <a:gd name="T37" fmla="*/ 753 h 1183"/>
                <a:gd name="T38" fmla="*/ 425 w 987"/>
                <a:gd name="T39" fmla="*/ 832 h 1183"/>
                <a:gd name="T40" fmla="*/ 449 w 987"/>
                <a:gd name="T41" fmla="*/ 936 h 1183"/>
                <a:gd name="T42" fmla="*/ 455 w 987"/>
                <a:gd name="T43" fmla="*/ 988 h 1183"/>
                <a:gd name="T44" fmla="*/ 497 w 987"/>
                <a:gd name="T45" fmla="*/ 1092 h 1183"/>
                <a:gd name="T46" fmla="*/ 514 w 987"/>
                <a:gd name="T47" fmla="*/ 1123 h 1183"/>
                <a:gd name="T48" fmla="*/ 529 w 987"/>
                <a:gd name="T49" fmla="*/ 1172 h 1183"/>
                <a:gd name="T50" fmla="*/ 607 w 987"/>
                <a:gd name="T51" fmla="*/ 1161 h 1183"/>
                <a:gd name="T52" fmla="*/ 688 w 987"/>
                <a:gd name="T53" fmla="*/ 1101 h 1183"/>
                <a:gd name="T54" fmla="*/ 718 w 987"/>
                <a:gd name="T55" fmla="*/ 1023 h 1183"/>
                <a:gd name="T56" fmla="*/ 758 w 987"/>
                <a:gd name="T57" fmla="*/ 966 h 1183"/>
                <a:gd name="T58" fmla="*/ 758 w 987"/>
                <a:gd name="T59" fmla="*/ 921 h 1183"/>
                <a:gd name="T60" fmla="*/ 805 w 987"/>
                <a:gd name="T61" fmla="*/ 882 h 1183"/>
                <a:gd name="T62" fmla="*/ 832 w 987"/>
                <a:gd name="T63" fmla="*/ 844 h 1183"/>
                <a:gd name="T64" fmla="*/ 811 w 987"/>
                <a:gd name="T65" fmla="*/ 750 h 1183"/>
                <a:gd name="T66" fmla="*/ 802 w 987"/>
                <a:gd name="T67" fmla="*/ 706 h 1183"/>
                <a:gd name="T68" fmla="*/ 835 w 987"/>
                <a:gd name="T69" fmla="*/ 642 h 1183"/>
                <a:gd name="T70" fmla="*/ 899 w 987"/>
                <a:gd name="T71" fmla="*/ 568 h 1183"/>
                <a:gd name="T72" fmla="*/ 947 w 987"/>
                <a:gd name="T73" fmla="*/ 513 h 1183"/>
                <a:gd name="T74" fmla="*/ 973 w 987"/>
                <a:gd name="T75" fmla="*/ 459 h 1183"/>
                <a:gd name="T76" fmla="*/ 979 w 987"/>
                <a:gd name="T77" fmla="*/ 406 h 1183"/>
                <a:gd name="T78" fmla="*/ 947 w 987"/>
                <a:gd name="T79" fmla="*/ 418 h 1183"/>
                <a:gd name="T80" fmla="*/ 887 w 987"/>
                <a:gd name="T81" fmla="*/ 435 h 1183"/>
                <a:gd name="T82" fmla="*/ 883 w 987"/>
                <a:gd name="T83" fmla="*/ 418 h 1183"/>
                <a:gd name="T84" fmla="*/ 842 w 987"/>
                <a:gd name="T85" fmla="*/ 372 h 1183"/>
                <a:gd name="T86" fmla="*/ 814 w 987"/>
                <a:gd name="T87" fmla="*/ 315 h 1183"/>
                <a:gd name="T88" fmla="*/ 779 w 987"/>
                <a:gd name="T89" fmla="*/ 286 h 1183"/>
                <a:gd name="T90" fmla="*/ 751 w 987"/>
                <a:gd name="T91" fmla="*/ 202 h 1183"/>
                <a:gd name="T92" fmla="*/ 721 w 987"/>
                <a:gd name="T93" fmla="*/ 108 h 1183"/>
                <a:gd name="T94" fmla="*/ 668 w 987"/>
                <a:gd name="T95" fmla="*/ 97 h 1183"/>
                <a:gd name="T96" fmla="*/ 614 w 987"/>
                <a:gd name="T97" fmla="*/ 85 h 1183"/>
                <a:gd name="T98" fmla="*/ 561 w 987"/>
                <a:gd name="T99" fmla="*/ 64 h 1183"/>
                <a:gd name="T100" fmla="*/ 539 w 987"/>
                <a:gd name="T101" fmla="*/ 88 h 1183"/>
                <a:gd name="T102" fmla="*/ 508 w 987"/>
                <a:gd name="T103" fmla="*/ 96 h 1183"/>
                <a:gd name="T104" fmla="*/ 454 w 987"/>
                <a:gd name="T105" fmla="*/ 64 h 1183"/>
                <a:gd name="T106" fmla="*/ 410 w 987"/>
                <a:gd name="T107" fmla="*/ 31 h 11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7"/>
                <a:gd name="T163" fmla="*/ 0 h 1183"/>
                <a:gd name="T164" fmla="*/ 987 w 987"/>
                <a:gd name="T165" fmla="*/ 1183 h 11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7" h="1183">
                  <a:moveTo>
                    <a:pt x="401" y="3"/>
                  </a:moveTo>
                  <a:cubicBezTo>
                    <a:pt x="393" y="0"/>
                    <a:pt x="388" y="7"/>
                    <a:pt x="380" y="4"/>
                  </a:cubicBezTo>
                  <a:cubicBezTo>
                    <a:pt x="376" y="3"/>
                    <a:pt x="361" y="0"/>
                    <a:pt x="361" y="0"/>
                  </a:cubicBezTo>
                  <a:cubicBezTo>
                    <a:pt x="342" y="1"/>
                    <a:pt x="324" y="2"/>
                    <a:pt x="305" y="4"/>
                  </a:cubicBezTo>
                  <a:cubicBezTo>
                    <a:pt x="296" y="5"/>
                    <a:pt x="284" y="6"/>
                    <a:pt x="275" y="7"/>
                  </a:cubicBezTo>
                  <a:cubicBezTo>
                    <a:pt x="262" y="9"/>
                    <a:pt x="241" y="26"/>
                    <a:pt x="229" y="28"/>
                  </a:cubicBezTo>
                  <a:cubicBezTo>
                    <a:pt x="217" y="30"/>
                    <a:pt x="214" y="20"/>
                    <a:pt x="205" y="19"/>
                  </a:cubicBezTo>
                  <a:cubicBezTo>
                    <a:pt x="196" y="18"/>
                    <a:pt x="180" y="16"/>
                    <a:pt x="173" y="20"/>
                  </a:cubicBezTo>
                  <a:cubicBezTo>
                    <a:pt x="171" y="32"/>
                    <a:pt x="171" y="37"/>
                    <a:pt x="161" y="46"/>
                  </a:cubicBezTo>
                  <a:cubicBezTo>
                    <a:pt x="154" y="52"/>
                    <a:pt x="136" y="58"/>
                    <a:pt x="136" y="58"/>
                  </a:cubicBezTo>
                  <a:cubicBezTo>
                    <a:pt x="125" y="75"/>
                    <a:pt x="115" y="98"/>
                    <a:pt x="109" y="116"/>
                  </a:cubicBezTo>
                  <a:cubicBezTo>
                    <a:pt x="108" y="129"/>
                    <a:pt x="99" y="128"/>
                    <a:pt x="95" y="141"/>
                  </a:cubicBezTo>
                  <a:cubicBezTo>
                    <a:pt x="89" y="148"/>
                    <a:pt x="79" y="144"/>
                    <a:pt x="71" y="150"/>
                  </a:cubicBezTo>
                  <a:cubicBezTo>
                    <a:pt x="63" y="156"/>
                    <a:pt x="54" y="164"/>
                    <a:pt x="47" y="177"/>
                  </a:cubicBezTo>
                  <a:cubicBezTo>
                    <a:pt x="47" y="177"/>
                    <a:pt x="32" y="220"/>
                    <a:pt x="28" y="226"/>
                  </a:cubicBezTo>
                  <a:cubicBezTo>
                    <a:pt x="23" y="233"/>
                    <a:pt x="0" y="253"/>
                    <a:pt x="10" y="252"/>
                  </a:cubicBezTo>
                  <a:cubicBezTo>
                    <a:pt x="7" y="267"/>
                    <a:pt x="25" y="303"/>
                    <a:pt x="25" y="319"/>
                  </a:cubicBezTo>
                  <a:cubicBezTo>
                    <a:pt x="25" y="335"/>
                    <a:pt x="13" y="333"/>
                    <a:pt x="11" y="346"/>
                  </a:cubicBezTo>
                  <a:cubicBezTo>
                    <a:pt x="9" y="359"/>
                    <a:pt x="5" y="378"/>
                    <a:pt x="13" y="396"/>
                  </a:cubicBezTo>
                  <a:cubicBezTo>
                    <a:pt x="34" y="426"/>
                    <a:pt x="44" y="436"/>
                    <a:pt x="58" y="453"/>
                  </a:cubicBezTo>
                  <a:cubicBezTo>
                    <a:pt x="72" y="470"/>
                    <a:pt x="88" y="489"/>
                    <a:pt x="97" y="499"/>
                  </a:cubicBezTo>
                  <a:cubicBezTo>
                    <a:pt x="105" y="504"/>
                    <a:pt x="115" y="513"/>
                    <a:pt x="115" y="513"/>
                  </a:cubicBezTo>
                  <a:cubicBezTo>
                    <a:pt x="123" y="516"/>
                    <a:pt x="136" y="531"/>
                    <a:pt x="148" y="531"/>
                  </a:cubicBezTo>
                  <a:cubicBezTo>
                    <a:pt x="160" y="531"/>
                    <a:pt x="176" y="514"/>
                    <a:pt x="188" y="514"/>
                  </a:cubicBezTo>
                  <a:cubicBezTo>
                    <a:pt x="200" y="514"/>
                    <a:pt x="213" y="530"/>
                    <a:pt x="221" y="531"/>
                  </a:cubicBezTo>
                  <a:cubicBezTo>
                    <a:pt x="229" y="532"/>
                    <a:pt x="229" y="524"/>
                    <a:pt x="238" y="519"/>
                  </a:cubicBezTo>
                  <a:cubicBezTo>
                    <a:pt x="251" y="510"/>
                    <a:pt x="260" y="507"/>
                    <a:pt x="275" y="502"/>
                  </a:cubicBezTo>
                  <a:cubicBezTo>
                    <a:pt x="291" y="504"/>
                    <a:pt x="308" y="486"/>
                    <a:pt x="321" y="496"/>
                  </a:cubicBezTo>
                  <a:cubicBezTo>
                    <a:pt x="330" y="503"/>
                    <a:pt x="332" y="533"/>
                    <a:pt x="343" y="537"/>
                  </a:cubicBezTo>
                  <a:cubicBezTo>
                    <a:pt x="354" y="541"/>
                    <a:pt x="362" y="530"/>
                    <a:pt x="374" y="531"/>
                  </a:cubicBezTo>
                  <a:cubicBezTo>
                    <a:pt x="381" y="533"/>
                    <a:pt x="395" y="542"/>
                    <a:pt x="397" y="549"/>
                  </a:cubicBezTo>
                  <a:cubicBezTo>
                    <a:pt x="399" y="556"/>
                    <a:pt x="391" y="563"/>
                    <a:pt x="388" y="574"/>
                  </a:cubicBezTo>
                  <a:cubicBezTo>
                    <a:pt x="385" y="585"/>
                    <a:pt x="377" y="604"/>
                    <a:pt x="379" y="618"/>
                  </a:cubicBezTo>
                  <a:cubicBezTo>
                    <a:pt x="384" y="644"/>
                    <a:pt x="383" y="630"/>
                    <a:pt x="403" y="657"/>
                  </a:cubicBezTo>
                  <a:cubicBezTo>
                    <a:pt x="410" y="669"/>
                    <a:pt x="423" y="673"/>
                    <a:pt x="427" y="681"/>
                  </a:cubicBezTo>
                  <a:cubicBezTo>
                    <a:pt x="431" y="689"/>
                    <a:pt x="423" y="696"/>
                    <a:pt x="425" y="704"/>
                  </a:cubicBezTo>
                  <a:cubicBezTo>
                    <a:pt x="428" y="712"/>
                    <a:pt x="440" y="722"/>
                    <a:pt x="442" y="730"/>
                  </a:cubicBezTo>
                  <a:cubicBezTo>
                    <a:pt x="444" y="738"/>
                    <a:pt x="434" y="744"/>
                    <a:pt x="436" y="753"/>
                  </a:cubicBezTo>
                  <a:cubicBezTo>
                    <a:pt x="436" y="768"/>
                    <a:pt x="456" y="774"/>
                    <a:pt x="454" y="787"/>
                  </a:cubicBezTo>
                  <a:cubicBezTo>
                    <a:pt x="452" y="800"/>
                    <a:pt x="431" y="820"/>
                    <a:pt x="425" y="832"/>
                  </a:cubicBezTo>
                  <a:cubicBezTo>
                    <a:pt x="424" y="840"/>
                    <a:pt x="417" y="856"/>
                    <a:pt x="417" y="856"/>
                  </a:cubicBezTo>
                  <a:cubicBezTo>
                    <a:pt x="420" y="894"/>
                    <a:pt x="418" y="915"/>
                    <a:pt x="449" y="936"/>
                  </a:cubicBezTo>
                  <a:cubicBezTo>
                    <a:pt x="455" y="955"/>
                    <a:pt x="459" y="951"/>
                    <a:pt x="463" y="970"/>
                  </a:cubicBezTo>
                  <a:cubicBezTo>
                    <a:pt x="464" y="979"/>
                    <a:pt x="453" y="975"/>
                    <a:pt x="455" y="988"/>
                  </a:cubicBezTo>
                  <a:cubicBezTo>
                    <a:pt x="457" y="1001"/>
                    <a:pt x="466" y="1034"/>
                    <a:pt x="473" y="1051"/>
                  </a:cubicBezTo>
                  <a:cubicBezTo>
                    <a:pt x="482" y="1067"/>
                    <a:pt x="490" y="1072"/>
                    <a:pt x="497" y="1092"/>
                  </a:cubicBezTo>
                  <a:cubicBezTo>
                    <a:pt x="498" y="1096"/>
                    <a:pt x="501" y="1104"/>
                    <a:pt x="501" y="1104"/>
                  </a:cubicBezTo>
                  <a:cubicBezTo>
                    <a:pt x="502" y="1109"/>
                    <a:pt x="512" y="1117"/>
                    <a:pt x="514" y="1123"/>
                  </a:cubicBezTo>
                  <a:cubicBezTo>
                    <a:pt x="516" y="1129"/>
                    <a:pt x="509" y="1135"/>
                    <a:pt x="511" y="1143"/>
                  </a:cubicBezTo>
                  <a:cubicBezTo>
                    <a:pt x="513" y="1151"/>
                    <a:pt x="522" y="1169"/>
                    <a:pt x="529" y="1172"/>
                  </a:cubicBezTo>
                  <a:cubicBezTo>
                    <a:pt x="538" y="1183"/>
                    <a:pt x="538" y="1164"/>
                    <a:pt x="551" y="1162"/>
                  </a:cubicBezTo>
                  <a:cubicBezTo>
                    <a:pt x="564" y="1160"/>
                    <a:pt x="591" y="1164"/>
                    <a:pt x="607" y="1161"/>
                  </a:cubicBezTo>
                  <a:cubicBezTo>
                    <a:pt x="615" y="1157"/>
                    <a:pt x="636" y="1149"/>
                    <a:pt x="646" y="1146"/>
                  </a:cubicBezTo>
                  <a:cubicBezTo>
                    <a:pt x="665" y="1133"/>
                    <a:pt x="668" y="1120"/>
                    <a:pt x="688" y="1101"/>
                  </a:cubicBezTo>
                  <a:cubicBezTo>
                    <a:pt x="698" y="1089"/>
                    <a:pt x="717" y="1057"/>
                    <a:pt x="722" y="1044"/>
                  </a:cubicBezTo>
                  <a:cubicBezTo>
                    <a:pt x="727" y="1031"/>
                    <a:pt x="713" y="1030"/>
                    <a:pt x="718" y="1023"/>
                  </a:cubicBezTo>
                  <a:cubicBezTo>
                    <a:pt x="725" y="1006"/>
                    <a:pt x="747" y="1012"/>
                    <a:pt x="754" y="1003"/>
                  </a:cubicBezTo>
                  <a:cubicBezTo>
                    <a:pt x="761" y="994"/>
                    <a:pt x="760" y="977"/>
                    <a:pt x="758" y="966"/>
                  </a:cubicBezTo>
                  <a:cubicBezTo>
                    <a:pt x="756" y="955"/>
                    <a:pt x="740" y="946"/>
                    <a:pt x="740" y="939"/>
                  </a:cubicBezTo>
                  <a:cubicBezTo>
                    <a:pt x="740" y="932"/>
                    <a:pt x="751" y="928"/>
                    <a:pt x="758" y="921"/>
                  </a:cubicBezTo>
                  <a:cubicBezTo>
                    <a:pt x="762" y="907"/>
                    <a:pt x="774" y="905"/>
                    <a:pt x="784" y="894"/>
                  </a:cubicBezTo>
                  <a:cubicBezTo>
                    <a:pt x="792" y="886"/>
                    <a:pt x="805" y="882"/>
                    <a:pt x="805" y="882"/>
                  </a:cubicBezTo>
                  <a:cubicBezTo>
                    <a:pt x="810" y="877"/>
                    <a:pt x="815" y="870"/>
                    <a:pt x="820" y="864"/>
                  </a:cubicBezTo>
                  <a:cubicBezTo>
                    <a:pt x="825" y="858"/>
                    <a:pt x="831" y="858"/>
                    <a:pt x="832" y="844"/>
                  </a:cubicBezTo>
                  <a:cubicBezTo>
                    <a:pt x="833" y="830"/>
                    <a:pt x="829" y="796"/>
                    <a:pt x="826" y="780"/>
                  </a:cubicBezTo>
                  <a:cubicBezTo>
                    <a:pt x="823" y="764"/>
                    <a:pt x="812" y="760"/>
                    <a:pt x="811" y="750"/>
                  </a:cubicBezTo>
                  <a:cubicBezTo>
                    <a:pt x="810" y="740"/>
                    <a:pt x="819" y="728"/>
                    <a:pt x="818" y="721"/>
                  </a:cubicBezTo>
                  <a:cubicBezTo>
                    <a:pt x="817" y="714"/>
                    <a:pt x="802" y="714"/>
                    <a:pt x="802" y="706"/>
                  </a:cubicBezTo>
                  <a:cubicBezTo>
                    <a:pt x="803" y="675"/>
                    <a:pt x="810" y="683"/>
                    <a:pt x="815" y="672"/>
                  </a:cubicBezTo>
                  <a:cubicBezTo>
                    <a:pt x="820" y="661"/>
                    <a:pt x="827" y="654"/>
                    <a:pt x="835" y="642"/>
                  </a:cubicBezTo>
                  <a:cubicBezTo>
                    <a:pt x="846" y="626"/>
                    <a:pt x="860" y="616"/>
                    <a:pt x="866" y="597"/>
                  </a:cubicBezTo>
                  <a:cubicBezTo>
                    <a:pt x="875" y="584"/>
                    <a:pt x="888" y="578"/>
                    <a:pt x="899" y="568"/>
                  </a:cubicBezTo>
                  <a:cubicBezTo>
                    <a:pt x="910" y="558"/>
                    <a:pt x="926" y="546"/>
                    <a:pt x="934" y="537"/>
                  </a:cubicBezTo>
                  <a:cubicBezTo>
                    <a:pt x="944" y="524"/>
                    <a:pt x="943" y="522"/>
                    <a:pt x="947" y="513"/>
                  </a:cubicBezTo>
                  <a:cubicBezTo>
                    <a:pt x="951" y="504"/>
                    <a:pt x="955" y="492"/>
                    <a:pt x="959" y="483"/>
                  </a:cubicBezTo>
                  <a:cubicBezTo>
                    <a:pt x="963" y="480"/>
                    <a:pt x="973" y="459"/>
                    <a:pt x="973" y="459"/>
                  </a:cubicBezTo>
                  <a:cubicBezTo>
                    <a:pt x="976" y="453"/>
                    <a:pt x="985" y="435"/>
                    <a:pt x="986" y="426"/>
                  </a:cubicBezTo>
                  <a:cubicBezTo>
                    <a:pt x="987" y="417"/>
                    <a:pt x="983" y="406"/>
                    <a:pt x="979" y="406"/>
                  </a:cubicBezTo>
                  <a:cubicBezTo>
                    <a:pt x="975" y="406"/>
                    <a:pt x="969" y="422"/>
                    <a:pt x="964" y="424"/>
                  </a:cubicBezTo>
                  <a:cubicBezTo>
                    <a:pt x="959" y="426"/>
                    <a:pt x="955" y="417"/>
                    <a:pt x="947" y="418"/>
                  </a:cubicBezTo>
                  <a:cubicBezTo>
                    <a:pt x="939" y="419"/>
                    <a:pt x="927" y="426"/>
                    <a:pt x="917" y="429"/>
                  </a:cubicBezTo>
                  <a:cubicBezTo>
                    <a:pt x="907" y="432"/>
                    <a:pt x="893" y="437"/>
                    <a:pt x="887" y="435"/>
                  </a:cubicBezTo>
                  <a:cubicBezTo>
                    <a:pt x="881" y="433"/>
                    <a:pt x="881" y="420"/>
                    <a:pt x="880" y="417"/>
                  </a:cubicBezTo>
                  <a:cubicBezTo>
                    <a:pt x="879" y="414"/>
                    <a:pt x="886" y="423"/>
                    <a:pt x="883" y="418"/>
                  </a:cubicBezTo>
                  <a:cubicBezTo>
                    <a:pt x="863" y="407"/>
                    <a:pt x="867" y="396"/>
                    <a:pt x="860" y="388"/>
                  </a:cubicBezTo>
                  <a:cubicBezTo>
                    <a:pt x="853" y="380"/>
                    <a:pt x="850" y="379"/>
                    <a:pt x="842" y="372"/>
                  </a:cubicBezTo>
                  <a:cubicBezTo>
                    <a:pt x="836" y="359"/>
                    <a:pt x="817" y="352"/>
                    <a:pt x="812" y="343"/>
                  </a:cubicBezTo>
                  <a:cubicBezTo>
                    <a:pt x="807" y="334"/>
                    <a:pt x="817" y="321"/>
                    <a:pt x="814" y="315"/>
                  </a:cubicBezTo>
                  <a:cubicBezTo>
                    <a:pt x="811" y="309"/>
                    <a:pt x="799" y="309"/>
                    <a:pt x="793" y="304"/>
                  </a:cubicBezTo>
                  <a:cubicBezTo>
                    <a:pt x="785" y="296"/>
                    <a:pt x="779" y="286"/>
                    <a:pt x="779" y="286"/>
                  </a:cubicBezTo>
                  <a:cubicBezTo>
                    <a:pt x="775" y="277"/>
                    <a:pt x="784" y="267"/>
                    <a:pt x="779" y="253"/>
                  </a:cubicBezTo>
                  <a:cubicBezTo>
                    <a:pt x="774" y="239"/>
                    <a:pt x="762" y="224"/>
                    <a:pt x="751" y="202"/>
                  </a:cubicBezTo>
                  <a:cubicBezTo>
                    <a:pt x="752" y="174"/>
                    <a:pt x="710" y="148"/>
                    <a:pt x="713" y="120"/>
                  </a:cubicBezTo>
                  <a:cubicBezTo>
                    <a:pt x="714" y="115"/>
                    <a:pt x="722" y="113"/>
                    <a:pt x="721" y="108"/>
                  </a:cubicBezTo>
                  <a:cubicBezTo>
                    <a:pt x="719" y="100"/>
                    <a:pt x="696" y="88"/>
                    <a:pt x="694" y="88"/>
                  </a:cubicBezTo>
                  <a:cubicBezTo>
                    <a:pt x="684" y="85"/>
                    <a:pt x="680" y="96"/>
                    <a:pt x="668" y="97"/>
                  </a:cubicBezTo>
                  <a:cubicBezTo>
                    <a:pt x="658" y="97"/>
                    <a:pt x="641" y="89"/>
                    <a:pt x="632" y="87"/>
                  </a:cubicBezTo>
                  <a:cubicBezTo>
                    <a:pt x="623" y="85"/>
                    <a:pt x="622" y="87"/>
                    <a:pt x="614" y="85"/>
                  </a:cubicBezTo>
                  <a:cubicBezTo>
                    <a:pt x="596" y="82"/>
                    <a:pt x="592" y="75"/>
                    <a:pt x="583" y="72"/>
                  </a:cubicBezTo>
                  <a:cubicBezTo>
                    <a:pt x="574" y="69"/>
                    <a:pt x="568" y="64"/>
                    <a:pt x="561" y="64"/>
                  </a:cubicBezTo>
                  <a:cubicBezTo>
                    <a:pt x="547" y="61"/>
                    <a:pt x="546" y="71"/>
                    <a:pt x="542" y="75"/>
                  </a:cubicBezTo>
                  <a:cubicBezTo>
                    <a:pt x="540" y="77"/>
                    <a:pt x="541" y="82"/>
                    <a:pt x="539" y="88"/>
                  </a:cubicBezTo>
                  <a:cubicBezTo>
                    <a:pt x="537" y="94"/>
                    <a:pt x="535" y="108"/>
                    <a:pt x="530" y="109"/>
                  </a:cubicBezTo>
                  <a:cubicBezTo>
                    <a:pt x="525" y="110"/>
                    <a:pt x="514" y="99"/>
                    <a:pt x="508" y="96"/>
                  </a:cubicBezTo>
                  <a:cubicBezTo>
                    <a:pt x="502" y="93"/>
                    <a:pt x="500" y="98"/>
                    <a:pt x="491" y="93"/>
                  </a:cubicBezTo>
                  <a:cubicBezTo>
                    <a:pt x="477" y="94"/>
                    <a:pt x="468" y="69"/>
                    <a:pt x="454" y="64"/>
                  </a:cubicBezTo>
                  <a:cubicBezTo>
                    <a:pt x="440" y="59"/>
                    <a:pt x="416" y="66"/>
                    <a:pt x="409" y="61"/>
                  </a:cubicBezTo>
                  <a:cubicBezTo>
                    <a:pt x="390" y="51"/>
                    <a:pt x="411" y="41"/>
                    <a:pt x="410" y="31"/>
                  </a:cubicBezTo>
                  <a:cubicBezTo>
                    <a:pt x="409" y="21"/>
                    <a:pt x="403" y="9"/>
                    <a:pt x="401" y="3"/>
                  </a:cubicBezTo>
                  <a:close/>
                </a:path>
              </a:pathLst>
            </a:custGeom>
            <a:solidFill>
              <a:srgbClr val="C0C0C0"/>
            </a:solidFill>
            <a:ln w="3175">
              <a:solidFill>
                <a:schemeClr val="bg1"/>
              </a:solidFill>
              <a:round/>
              <a:headEnd/>
              <a:tailEnd/>
            </a:ln>
          </p:spPr>
          <p:txBody>
            <a:bodyPr/>
            <a:lstStyle/>
            <a:p>
              <a:endParaRPr lang="zh-CN" altLang="en-US"/>
            </a:p>
          </p:txBody>
        </p:sp>
        <p:sp>
          <p:nvSpPr>
            <p:cNvPr id="10264" name="Freeform 67"/>
            <p:cNvSpPr>
              <a:spLocks/>
            </p:cNvSpPr>
            <p:nvPr/>
          </p:nvSpPr>
          <p:spPr bwMode="auto">
            <a:xfrm>
              <a:off x="2309" y="3091"/>
              <a:ext cx="594" cy="466"/>
            </a:xfrm>
            <a:custGeom>
              <a:avLst/>
              <a:gdLst>
                <a:gd name="T0" fmla="*/ 327 w 594"/>
                <a:gd name="T1" fmla="*/ 30 h 466"/>
                <a:gd name="T2" fmla="*/ 294 w 594"/>
                <a:gd name="T3" fmla="*/ 33 h 466"/>
                <a:gd name="T4" fmla="*/ 272 w 594"/>
                <a:gd name="T5" fmla="*/ 27 h 466"/>
                <a:gd name="T6" fmla="*/ 258 w 594"/>
                <a:gd name="T7" fmla="*/ 5 h 466"/>
                <a:gd name="T8" fmla="*/ 249 w 594"/>
                <a:gd name="T9" fmla="*/ 44 h 466"/>
                <a:gd name="T10" fmla="*/ 213 w 594"/>
                <a:gd name="T11" fmla="*/ 51 h 466"/>
                <a:gd name="T12" fmla="*/ 173 w 594"/>
                <a:gd name="T13" fmla="*/ 93 h 466"/>
                <a:gd name="T14" fmla="*/ 150 w 594"/>
                <a:gd name="T15" fmla="*/ 102 h 466"/>
                <a:gd name="T16" fmla="*/ 143 w 594"/>
                <a:gd name="T17" fmla="*/ 129 h 466"/>
                <a:gd name="T18" fmla="*/ 89 w 594"/>
                <a:gd name="T19" fmla="*/ 161 h 466"/>
                <a:gd name="T20" fmla="*/ 48 w 594"/>
                <a:gd name="T21" fmla="*/ 179 h 466"/>
                <a:gd name="T22" fmla="*/ 33 w 594"/>
                <a:gd name="T23" fmla="*/ 258 h 466"/>
                <a:gd name="T24" fmla="*/ 38 w 594"/>
                <a:gd name="T25" fmla="*/ 302 h 466"/>
                <a:gd name="T26" fmla="*/ 56 w 594"/>
                <a:gd name="T27" fmla="*/ 359 h 466"/>
                <a:gd name="T28" fmla="*/ 72 w 594"/>
                <a:gd name="T29" fmla="*/ 406 h 466"/>
                <a:gd name="T30" fmla="*/ 155 w 594"/>
                <a:gd name="T31" fmla="*/ 392 h 466"/>
                <a:gd name="T32" fmla="*/ 179 w 594"/>
                <a:gd name="T33" fmla="*/ 369 h 466"/>
                <a:gd name="T34" fmla="*/ 222 w 594"/>
                <a:gd name="T35" fmla="*/ 362 h 466"/>
                <a:gd name="T36" fmla="*/ 270 w 594"/>
                <a:gd name="T37" fmla="*/ 344 h 466"/>
                <a:gd name="T38" fmla="*/ 326 w 594"/>
                <a:gd name="T39" fmla="*/ 398 h 466"/>
                <a:gd name="T40" fmla="*/ 350 w 594"/>
                <a:gd name="T41" fmla="*/ 387 h 466"/>
                <a:gd name="T42" fmla="*/ 372 w 594"/>
                <a:gd name="T43" fmla="*/ 369 h 466"/>
                <a:gd name="T44" fmla="*/ 348 w 594"/>
                <a:gd name="T45" fmla="*/ 413 h 466"/>
                <a:gd name="T46" fmla="*/ 368 w 594"/>
                <a:gd name="T47" fmla="*/ 417 h 466"/>
                <a:gd name="T48" fmla="*/ 378 w 594"/>
                <a:gd name="T49" fmla="*/ 414 h 466"/>
                <a:gd name="T50" fmla="*/ 407 w 594"/>
                <a:gd name="T51" fmla="*/ 455 h 466"/>
                <a:gd name="T52" fmla="*/ 464 w 594"/>
                <a:gd name="T53" fmla="*/ 449 h 466"/>
                <a:gd name="T54" fmla="*/ 507 w 594"/>
                <a:gd name="T55" fmla="*/ 447 h 466"/>
                <a:gd name="T56" fmla="*/ 545 w 594"/>
                <a:gd name="T57" fmla="*/ 440 h 466"/>
                <a:gd name="T58" fmla="*/ 552 w 594"/>
                <a:gd name="T59" fmla="*/ 394 h 466"/>
                <a:gd name="T60" fmla="*/ 575 w 594"/>
                <a:gd name="T61" fmla="*/ 356 h 466"/>
                <a:gd name="T62" fmla="*/ 588 w 594"/>
                <a:gd name="T63" fmla="*/ 306 h 466"/>
                <a:gd name="T64" fmla="*/ 585 w 594"/>
                <a:gd name="T65" fmla="*/ 249 h 466"/>
                <a:gd name="T66" fmla="*/ 546 w 594"/>
                <a:gd name="T67" fmla="*/ 197 h 466"/>
                <a:gd name="T68" fmla="*/ 524 w 594"/>
                <a:gd name="T69" fmla="*/ 174 h 466"/>
                <a:gd name="T70" fmla="*/ 479 w 594"/>
                <a:gd name="T71" fmla="*/ 107 h 466"/>
                <a:gd name="T72" fmla="*/ 450 w 594"/>
                <a:gd name="T73" fmla="*/ 62 h 466"/>
                <a:gd name="T74" fmla="*/ 404 w 594"/>
                <a:gd name="T75" fmla="*/ 118 h 466"/>
                <a:gd name="T76" fmla="*/ 368 w 594"/>
                <a:gd name="T77" fmla="*/ 99 h 466"/>
                <a:gd name="T78" fmla="*/ 336 w 594"/>
                <a:gd name="T79" fmla="*/ 68 h 4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4"/>
                <a:gd name="T121" fmla="*/ 0 h 466"/>
                <a:gd name="T122" fmla="*/ 594 w 594"/>
                <a:gd name="T123" fmla="*/ 466 h 4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4" h="466">
                  <a:moveTo>
                    <a:pt x="353" y="30"/>
                  </a:moveTo>
                  <a:cubicBezTo>
                    <a:pt x="352" y="25"/>
                    <a:pt x="337" y="27"/>
                    <a:pt x="327" y="30"/>
                  </a:cubicBezTo>
                  <a:cubicBezTo>
                    <a:pt x="318" y="26"/>
                    <a:pt x="301" y="9"/>
                    <a:pt x="296" y="9"/>
                  </a:cubicBezTo>
                  <a:cubicBezTo>
                    <a:pt x="291" y="9"/>
                    <a:pt x="296" y="30"/>
                    <a:pt x="294" y="33"/>
                  </a:cubicBezTo>
                  <a:cubicBezTo>
                    <a:pt x="291" y="40"/>
                    <a:pt x="289" y="21"/>
                    <a:pt x="281" y="29"/>
                  </a:cubicBezTo>
                  <a:cubicBezTo>
                    <a:pt x="277" y="28"/>
                    <a:pt x="273" y="30"/>
                    <a:pt x="272" y="27"/>
                  </a:cubicBezTo>
                  <a:cubicBezTo>
                    <a:pt x="271" y="24"/>
                    <a:pt x="278" y="13"/>
                    <a:pt x="276" y="9"/>
                  </a:cubicBezTo>
                  <a:cubicBezTo>
                    <a:pt x="274" y="5"/>
                    <a:pt x="260" y="0"/>
                    <a:pt x="258" y="5"/>
                  </a:cubicBezTo>
                  <a:cubicBezTo>
                    <a:pt x="256" y="10"/>
                    <a:pt x="267" y="32"/>
                    <a:pt x="266" y="38"/>
                  </a:cubicBezTo>
                  <a:cubicBezTo>
                    <a:pt x="265" y="44"/>
                    <a:pt x="252" y="38"/>
                    <a:pt x="249" y="44"/>
                  </a:cubicBezTo>
                  <a:cubicBezTo>
                    <a:pt x="246" y="50"/>
                    <a:pt x="251" y="74"/>
                    <a:pt x="245" y="75"/>
                  </a:cubicBezTo>
                  <a:cubicBezTo>
                    <a:pt x="240" y="80"/>
                    <a:pt x="219" y="50"/>
                    <a:pt x="213" y="51"/>
                  </a:cubicBezTo>
                  <a:cubicBezTo>
                    <a:pt x="204" y="50"/>
                    <a:pt x="196" y="61"/>
                    <a:pt x="189" y="68"/>
                  </a:cubicBezTo>
                  <a:cubicBezTo>
                    <a:pt x="182" y="78"/>
                    <a:pt x="182" y="85"/>
                    <a:pt x="173" y="93"/>
                  </a:cubicBezTo>
                  <a:cubicBezTo>
                    <a:pt x="169" y="100"/>
                    <a:pt x="171" y="118"/>
                    <a:pt x="167" y="120"/>
                  </a:cubicBezTo>
                  <a:cubicBezTo>
                    <a:pt x="163" y="122"/>
                    <a:pt x="154" y="103"/>
                    <a:pt x="150" y="102"/>
                  </a:cubicBezTo>
                  <a:cubicBezTo>
                    <a:pt x="146" y="101"/>
                    <a:pt x="141" y="107"/>
                    <a:pt x="140" y="111"/>
                  </a:cubicBezTo>
                  <a:cubicBezTo>
                    <a:pt x="139" y="115"/>
                    <a:pt x="145" y="123"/>
                    <a:pt x="143" y="129"/>
                  </a:cubicBezTo>
                  <a:cubicBezTo>
                    <a:pt x="133" y="132"/>
                    <a:pt x="134" y="144"/>
                    <a:pt x="126" y="150"/>
                  </a:cubicBezTo>
                  <a:cubicBezTo>
                    <a:pt x="117" y="155"/>
                    <a:pt x="100" y="159"/>
                    <a:pt x="89" y="161"/>
                  </a:cubicBezTo>
                  <a:cubicBezTo>
                    <a:pt x="79" y="164"/>
                    <a:pt x="67" y="161"/>
                    <a:pt x="60" y="164"/>
                  </a:cubicBezTo>
                  <a:cubicBezTo>
                    <a:pt x="53" y="167"/>
                    <a:pt x="53" y="174"/>
                    <a:pt x="48" y="179"/>
                  </a:cubicBezTo>
                  <a:cubicBezTo>
                    <a:pt x="43" y="184"/>
                    <a:pt x="31" y="179"/>
                    <a:pt x="29" y="192"/>
                  </a:cubicBezTo>
                  <a:cubicBezTo>
                    <a:pt x="0" y="212"/>
                    <a:pt x="15" y="231"/>
                    <a:pt x="33" y="258"/>
                  </a:cubicBezTo>
                  <a:cubicBezTo>
                    <a:pt x="38" y="266"/>
                    <a:pt x="18" y="266"/>
                    <a:pt x="18" y="266"/>
                  </a:cubicBezTo>
                  <a:cubicBezTo>
                    <a:pt x="18" y="274"/>
                    <a:pt x="34" y="292"/>
                    <a:pt x="38" y="302"/>
                  </a:cubicBezTo>
                  <a:cubicBezTo>
                    <a:pt x="42" y="312"/>
                    <a:pt x="38" y="317"/>
                    <a:pt x="41" y="326"/>
                  </a:cubicBezTo>
                  <a:cubicBezTo>
                    <a:pt x="44" y="335"/>
                    <a:pt x="56" y="349"/>
                    <a:pt x="56" y="359"/>
                  </a:cubicBezTo>
                  <a:cubicBezTo>
                    <a:pt x="56" y="369"/>
                    <a:pt x="38" y="378"/>
                    <a:pt x="41" y="386"/>
                  </a:cubicBezTo>
                  <a:cubicBezTo>
                    <a:pt x="44" y="394"/>
                    <a:pt x="59" y="406"/>
                    <a:pt x="72" y="406"/>
                  </a:cubicBezTo>
                  <a:cubicBezTo>
                    <a:pt x="86" y="405"/>
                    <a:pt x="102" y="389"/>
                    <a:pt x="117" y="384"/>
                  </a:cubicBezTo>
                  <a:cubicBezTo>
                    <a:pt x="131" y="382"/>
                    <a:pt x="146" y="392"/>
                    <a:pt x="155" y="392"/>
                  </a:cubicBezTo>
                  <a:cubicBezTo>
                    <a:pt x="164" y="392"/>
                    <a:pt x="167" y="388"/>
                    <a:pt x="171" y="384"/>
                  </a:cubicBezTo>
                  <a:cubicBezTo>
                    <a:pt x="175" y="380"/>
                    <a:pt x="174" y="374"/>
                    <a:pt x="179" y="369"/>
                  </a:cubicBezTo>
                  <a:cubicBezTo>
                    <a:pt x="184" y="366"/>
                    <a:pt x="185" y="356"/>
                    <a:pt x="201" y="356"/>
                  </a:cubicBezTo>
                  <a:cubicBezTo>
                    <a:pt x="208" y="355"/>
                    <a:pt x="216" y="363"/>
                    <a:pt x="222" y="362"/>
                  </a:cubicBezTo>
                  <a:cubicBezTo>
                    <a:pt x="228" y="361"/>
                    <a:pt x="228" y="351"/>
                    <a:pt x="236" y="348"/>
                  </a:cubicBezTo>
                  <a:cubicBezTo>
                    <a:pt x="244" y="345"/>
                    <a:pt x="256" y="340"/>
                    <a:pt x="270" y="344"/>
                  </a:cubicBezTo>
                  <a:cubicBezTo>
                    <a:pt x="311" y="356"/>
                    <a:pt x="295" y="356"/>
                    <a:pt x="318" y="374"/>
                  </a:cubicBezTo>
                  <a:cubicBezTo>
                    <a:pt x="328" y="381"/>
                    <a:pt x="323" y="394"/>
                    <a:pt x="326" y="398"/>
                  </a:cubicBezTo>
                  <a:cubicBezTo>
                    <a:pt x="330" y="402"/>
                    <a:pt x="338" y="400"/>
                    <a:pt x="342" y="398"/>
                  </a:cubicBezTo>
                  <a:cubicBezTo>
                    <a:pt x="345" y="396"/>
                    <a:pt x="346" y="393"/>
                    <a:pt x="350" y="387"/>
                  </a:cubicBezTo>
                  <a:cubicBezTo>
                    <a:pt x="354" y="381"/>
                    <a:pt x="362" y="365"/>
                    <a:pt x="366" y="362"/>
                  </a:cubicBezTo>
                  <a:cubicBezTo>
                    <a:pt x="370" y="359"/>
                    <a:pt x="373" y="364"/>
                    <a:pt x="372" y="369"/>
                  </a:cubicBezTo>
                  <a:cubicBezTo>
                    <a:pt x="371" y="374"/>
                    <a:pt x="366" y="386"/>
                    <a:pt x="362" y="393"/>
                  </a:cubicBezTo>
                  <a:cubicBezTo>
                    <a:pt x="358" y="400"/>
                    <a:pt x="349" y="408"/>
                    <a:pt x="348" y="413"/>
                  </a:cubicBezTo>
                  <a:cubicBezTo>
                    <a:pt x="347" y="418"/>
                    <a:pt x="354" y="424"/>
                    <a:pt x="357" y="425"/>
                  </a:cubicBezTo>
                  <a:cubicBezTo>
                    <a:pt x="360" y="426"/>
                    <a:pt x="366" y="422"/>
                    <a:pt x="368" y="417"/>
                  </a:cubicBezTo>
                  <a:cubicBezTo>
                    <a:pt x="370" y="412"/>
                    <a:pt x="369" y="394"/>
                    <a:pt x="371" y="393"/>
                  </a:cubicBezTo>
                  <a:cubicBezTo>
                    <a:pt x="373" y="392"/>
                    <a:pt x="374" y="407"/>
                    <a:pt x="378" y="414"/>
                  </a:cubicBezTo>
                  <a:cubicBezTo>
                    <a:pt x="382" y="426"/>
                    <a:pt x="390" y="414"/>
                    <a:pt x="393" y="435"/>
                  </a:cubicBezTo>
                  <a:cubicBezTo>
                    <a:pt x="397" y="443"/>
                    <a:pt x="400" y="450"/>
                    <a:pt x="407" y="455"/>
                  </a:cubicBezTo>
                  <a:cubicBezTo>
                    <a:pt x="418" y="461"/>
                    <a:pt x="438" y="466"/>
                    <a:pt x="447" y="465"/>
                  </a:cubicBezTo>
                  <a:cubicBezTo>
                    <a:pt x="456" y="464"/>
                    <a:pt x="457" y="449"/>
                    <a:pt x="464" y="449"/>
                  </a:cubicBezTo>
                  <a:cubicBezTo>
                    <a:pt x="471" y="449"/>
                    <a:pt x="482" y="465"/>
                    <a:pt x="489" y="465"/>
                  </a:cubicBezTo>
                  <a:cubicBezTo>
                    <a:pt x="496" y="465"/>
                    <a:pt x="500" y="450"/>
                    <a:pt x="507" y="447"/>
                  </a:cubicBezTo>
                  <a:cubicBezTo>
                    <a:pt x="514" y="444"/>
                    <a:pt x="527" y="450"/>
                    <a:pt x="533" y="449"/>
                  </a:cubicBezTo>
                  <a:cubicBezTo>
                    <a:pt x="538" y="447"/>
                    <a:pt x="544" y="445"/>
                    <a:pt x="545" y="440"/>
                  </a:cubicBezTo>
                  <a:cubicBezTo>
                    <a:pt x="546" y="435"/>
                    <a:pt x="541" y="427"/>
                    <a:pt x="542" y="419"/>
                  </a:cubicBezTo>
                  <a:cubicBezTo>
                    <a:pt x="543" y="411"/>
                    <a:pt x="549" y="402"/>
                    <a:pt x="552" y="394"/>
                  </a:cubicBezTo>
                  <a:cubicBezTo>
                    <a:pt x="555" y="386"/>
                    <a:pt x="556" y="374"/>
                    <a:pt x="560" y="368"/>
                  </a:cubicBezTo>
                  <a:cubicBezTo>
                    <a:pt x="564" y="362"/>
                    <a:pt x="571" y="361"/>
                    <a:pt x="575" y="356"/>
                  </a:cubicBezTo>
                  <a:cubicBezTo>
                    <a:pt x="578" y="350"/>
                    <a:pt x="585" y="343"/>
                    <a:pt x="587" y="335"/>
                  </a:cubicBezTo>
                  <a:cubicBezTo>
                    <a:pt x="589" y="327"/>
                    <a:pt x="587" y="312"/>
                    <a:pt x="588" y="306"/>
                  </a:cubicBezTo>
                  <a:cubicBezTo>
                    <a:pt x="588" y="299"/>
                    <a:pt x="594" y="304"/>
                    <a:pt x="593" y="296"/>
                  </a:cubicBezTo>
                  <a:cubicBezTo>
                    <a:pt x="593" y="287"/>
                    <a:pt x="590" y="260"/>
                    <a:pt x="585" y="249"/>
                  </a:cubicBezTo>
                  <a:cubicBezTo>
                    <a:pt x="578" y="242"/>
                    <a:pt x="563" y="228"/>
                    <a:pt x="563" y="228"/>
                  </a:cubicBezTo>
                  <a:cubicBezTo>
                    <a:pt x="556" y="222"/>
                    <a:pt x="556" y="204"/>
                    <a:pt x="546" y="197"/>
                  </a:cubicBezTo>
                  <a:cubicBezTo>
                    <a:pt x="542" y="192"/>
                    <a:pt x="541" y="204"/>
                    <a:pt x="537" y="200"/>
                  </a:cubicBezTo>
                  <a:cubicBezTo>
                    <a:pt x="533" y="196"/>
                    <a:pt x="532" y="184"/>
                    <a:pt x="524" y="174"/>
                  </a:cubicBezTo>
                  <a:cubicBezTo>
                    <a:pt x="505" y="146"/>
                    <a:pt x="521" y="156"/>
                    <a:pt x="491" y="143"/>
                  </a:cubicBezTo>
                  <a:cubicBezTo>
                    <a:pt x="482" y="129"/>
                    <a:pt x="491" y="119"/>
                    <a:pt x="479" y="107"/>
                  </a:cubicBezTo>
                  <a:cubicBezTo>
                    <a:pt x="475" y="97"/>
                    <a:pt x="479" y="76"/>
                    <a:pt x="474" y="69"/>
                  </a:cubicBezTo>
                  <a:cubicBezTo>
                    <a:pt x="469" y="62"/>
                    <a:pt x="456" y="72"/>
                    <a:pt x="450" y="62"/>
                  </a:cubicBezTo>
                  <a:cubicBezTo>
                    <a:pt x="444" y="52"/>
                    <a:pt x="446" y="0"/>
                    <a:pt x="438" y="9"/>
                  </a:cubicBezTo>
                  <a:cubicBezTo>
                    <a:pt x="404" y="20"/>
                    <a:pt x="433" y="89"/>
                    <a:pt x="404" y="118"/>
                  </a:cubicBezTo>
                  <a:cubicBezTo>
                    <a:pt x="394" y="134"/>
                    <a:pt x="392" y="104"/>
                    <a:pt x="383" y="98"/>
                  </a:cubicBezTo>
                  <a:cubicBezTo>
                    <a:pt x="377" y="95"/>
                    <a:pt x="374" y="102"/>
                    <a:pt x="368" y="99"/>
                  </a:cubicBezTo>
                  <a:cubicBezTo>
                    <a:pt x="362" y="96"/>
                    <a:pt x="353" y="87"/>
                    <a:pt x="348" y="82"/>
                  </a:cubicBezTo>
                  <a:cubicBezTo>
                    <a:pt x="346" y="79"/>
                    <a:pt x="334" y="74"/>
                    <a:pt x="336" y="68"/>
                  </a:cubicBezTo>
                  <a:cubicBezTo>
                    <a:pt x="340" y="55"/>
                    <a:pt x="366" y="17"/>
                    <a:pt x="353" y="30"/>
                  </a:cubicBezTo>
                  <a:close/>
                </a:path>
              </a:pathLst>
            </a:custGeom>
            <a:solidFill>
              <a:srgbClr val="C0C0C0"/>
            </a:solidFill>
            <a:ln w="3175">
              <a:solidFill>
                <a:schemeClr val="bg1"/>
              </a:solidFill>
              <a:round/>
              <a:headEnd/>
              <a:tailEnd/>
            </a:ln>
          </p:spPr>
          <p:txBody>
            <a:bodyPr/>
            <a:lstStyle/>
            <a:p>
              <a:endParaRPr lang="zh-CN" altLang="en-US"/>
            </a:p>
          </p:txBody>
        </p:sp>
        <p:sp>
          <p:nvSpPr>
            <p:cNvPr id="10265" name="Freeform 68"/>
            <p:cNvSpPr>
              <a:spLocks/>
            </p:cNvSpPr>
            <p:nvPr/>
          </p:nvSpPr>
          <p:spPr bwMode="auto">
            <a:xfrm>
              <a:off x="3436" y="1709"/>
              <a:ext cx="1922" cy="2120"/>
            </a:xfrm>
            <a:custGeom>
              <a:avLst/>
              <a:gdLst>
                <a:gd name="T0" fmla="*/ 11 w 1922"/>
                <a:gd name="T1" fmla="*/ 144 h 2120"/>
                <a:gd name="T2" fmla="*/ 43 w 1922"/>
                <a:gd name="T3" fmla="*/ 250 h 2120"/>
                <a:gd name="T4" fmla="*/ 145 w 1922"/>
                <a:gd name="T5" fmla="*/ 276 h 2120"/>
                <a:gd name="T6" fmla="*/ 149 w 1922"/>
                <a:gd name="T7" fmla="*/ 312 h 2120"/>
                <a:gd name="T8" fmla="*/ 213 w 1922"/>
                <a:gd name="T9" fmla="*/ 254 h 2120"/>
                <a:gd name="T10" fmla="*/ 399 w 1922"/>
                <a:gd name="T11" fmla="*/ 252 h 2120"/>
                <a:gd name="T12" fmla="*/ 539 w 1922"/>
                <a:gd name="T13" fmla="*/ 336 h 2120"/>
                <a:gd name="T14" fmla="*/ 635 w 1922"/>
                <a:gd name="T15" fmla="*/ 550 h 2120"/>
                <a:gd name="T16" fmla="*/ 763 w 1922"/>
                <a:gd name="T17" fmla="*/ 750 h 2120"/>
                <a:gd name="T18" fmla="*/ 791 w 1922"/>
                <a:gd name="T19" fmla="*/ 742 h 2120"/>
                <a:gd name="T20" fmla="*/ 889 w 1922"/>
                <a:gd name="T21" fmla="*/ 844 h 2120"/>
                <a:gd name="T22" fmla="*/ 1061 w 1922"/>
                <a:gd name="T23" fmla="*/ 958 h 2120"/>
                <a:gd name="T24" fmla="*/ 1273 w 1922"/>
                <a:gd name="T25" fmla="*/ 1082 h 2120"/>
                <a:gd name="T26" fmla="*/ 1301 w 1922"/>
                <a:gd name="T27" fmla="*/ 1406 h 2120"/>
                <a:gd name="T28" fmla="*/ 1375 w 1922"/>
                <a:gd name="T29" fmla="*/ 1676 h 2120"/>
                <a:gd name="T30" fmla="*/ 1341 w 1922"/>
                <a:gd name="T31" fmla="*/ 1884 h 2120"/>
                <a:gd name="T32" fmla="*/ 1319 w 1922"/>
                <a:gd name="T33" fmla="*/ 1994 h 2120"/>
                <a:gd name="T34" fmla="*/ 1439 w 1922"/>
                <a:gd name="T35" fmla="*/ 2024 h 2120"/>
                <a:gd name="T36" fmla="*/ 1477 w 1922"/>
                <a:gd name="T37" fmla="*/ 1902 h 2120"/>
                <a:gd name="T38" fmla="*/ 1575 w 1922"/>
                <a:gd name="T39" fmla="*/ 1778 h 2120"/>
                <a:gd name="T40" fmla="*/ 1773 w 1922"/>
                <a:gd name="T41" fmla="*/ 1592 h 2120"/>
                <a:gd name="T42" fmla="*/ 1895 w 1922"/>
                <a:gd name="T43" fmla="*/ 1304 h 2120"/>
                <a:gd name="T44" fmla="*/ 1729 w 1922"/>
                <a:gd name="T45" fmla="*/ 1220 h 2120"/>
                <a:gd name="T46" fmla="*/ 1584 w 1922"/>
                <a:gd name="T47" fmla="*/ 1119 h 2120"/>
                <a:gd name="T48" fmla="*/ 1497 w 1922"/>
                <a:gd name="T49" fmla="*/ 1034 h 2120"/>
                <a:gd name="T50" fmla="*/ 1339 w 1922"/>
                <a:gd name="T51" fmla="*/ 1032 h 2120"/>
                <a:gd name="T52" fmla="*/ 1215 w 1922"/>
                <a:gd name="T53" fmla="*/ 978 h 2120"/>
                <a:gd name="T54" fmla="*/ 1097 w 1922"/>
                <a:gd name="T55" fmla="*/ 912 h 2120"/>
                <a:gd name="T56" fmla="*/ 1083 w 1922"/>
                <a:gd name="T57" fmla="*/ 728 h 2120"/>
                <a:gd name="T58" fmla="*/ 1227 w 1922"/>
                <a:gd name="T59" fmla="*/ 782 h 2120"/>
                <a:gd name="T60" fmla="*/ 1305 w 1922"/>
                <a:gd name="T61" fmla="*/ 604 h 2120"/>
                <a:gd name="T62" fmla="*/ 1435 w 1922"/>
                <a:gd name="T63" fmla="*/ 496 h 2120"/>
                <a:gd name="T64" fmla="*/ 1545 w 1922"/>
                <a:gd name="T65" fmla="*/ 454 h 2120"/>
                <a:gd name="T66" fmla="*/ 1429 w 1922"/>
                <a:gd name="T67" fmla="*/ 418 h 2120"/>
                <a:gd name="T68" fmla="*/ 1631 w 1922"/>
                <a:gd name="T69" fmla="*/ 450 h 2120"/>
                <a:gd name="T70" fmla="*/ 1607 w 1922"/>
                <a:gd name="T71" fmla="*/ 346 h 2120"/>
                <a:gd name="T72" fmla="*/ 1419 w 1922"/>
                <a:gd name="T73" fmla="*/ 254 h 2120"/>
                <a:gd name="T74" fmla="*/ 1296 w 1922"/>
                <a:gd name="T75" fmla="*/ 256 h 2120"/>
                <a:gd name="T76" fmla="*/ 1237 w 1922"/>
                <a:gd name="T77" fmla="*/ 360 h 2120"/>
                <a:gd name="T78" fmla="*/ 1061 w 1922"/>
                <a:gd name="T79" fmla="*/ 260 h 2120"/>
                <a:gd name="T80" fmla="*/ 1205 w 1922"/>
                <a:gd name="T81" fmla="*/ 184 h 2120"/>
                <a:gd name="T82" fmla="*/ 1161 w 1922"/>
                <a:gd name="T83" fmla="*/ 162 h 2120"/>
                <a:gd name="T84" fmla="*/ 1237 w 1922"/>
                <a:gd name="T85" fmla="*/ 84 h 2120"/>
                <a:gd name="T86" fmla="*/ 1353 w 1922"/>
                <a:gd name="T87" fmla="*/ 100 h 2120"/>
                <a:gd name="T88" fmla="*/ 1403 w 1922"/>
                <a:gd name="T89" fmla="*/ 204 h 2120"/>
                <a:gd name="T90" fmla="*/ 1495 w 1922"/>
                <a:gd name="T91" fmla="*/ 158 h 2120"/>
                <a:gd name="T92" fmla="*/ 1395 w 1922"/>
                <a:gd name="T93" fmla="*/ 98 h 2120"/>
                <a:gd name="T94" fmla="*/ 1227 w 1922"/>
                <a:gd name="T95" fmla="*/ 24 h 2120"/>
                <a:gd name="T96" fmla="*/ 1145 w 1922"/>
                <a:gd name="T97" fmla="*/ 74 h 2120"/>
                <a:gd name="T98" fmla="*/ 1105 w 1922"/>
                <a:gd name="T99" fmla="*/ 24 h 2120"/>
                <a:gd name="T100" fmla="*/ 1043 w 1922"/>
                <a:gd name="T101" fmla="*/ 130 h 2120"/>
                <a:gd name="T102" fmla="*/ 925 w 1922"/>
                <a:gd name="T103" fmla="*/ 112 h 2120"/>
                <a:gd name="T104" fmla="*/ 873 w 1922"/>
                <a:gd name="T105" fmla="*/ 12 h 2120"/>
                <a:gd name="T106" fmla="*/ 739 w 1922"/>
                <a:gd name="T107" fmla="*/ 12 h 2120"/>
                <a:gd name="T108" fmla="*/ 693 w 1922"/>
                <a:gd name="T109" fmla="*/ 54 h 2120"/>
                <a:gd name="T110" fmla="*/ 565 w 1922"/>
                <a:gd name="T111" fmla="*/ 78 h 2120"/>
                <a:gd name="T112" fmla="*/ 193 w 1922"/>
                <a:gd name="T113" fmla="*/ 54 h 21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22"/>
                <a:gd name="T172" fmla="*/ 0 h 2120"/>
                <a:gd name="T173" fmla="*/ 1922 w 1922"/>
                <a:gd name="T174" fmla="*/ 2120 h 21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22" h="2120">
                  <a:moveTo>
                    <a:pt x="33" y="92"/>
                  </a:moveTo>
                  <a:cubicBezTo>
                    <a:pt x="28" y="96"/>
                    <a:pt x="33" y="104"/>
                    <a:pt x="35" y="112"/>
                  </a:cubicBezTo>
                  <a:cubicBezTo>
                    <a:pt x="40" y="117"/>
                    <a:pt x="55" y="117"/>
                    <a:pt x="65" y="120"/>
                  </a:cubicBezTo>
                  <a:cubicBezTo>
                    <a:pt x="69" y="122"/>
                    <a:pt x="107" y="123"/>
                    <a:pt x="95" y="130"/>
                  </a:cubicBezTo>
                  <a:cubicBezTo>
                    <a:pt x="98" y="133"/>
                    <a:pt x="92" y="139"/>
                    <a:pt x="85" y="140"/>
                  </a:cubicBezTo>
                  <a:cubicBezTo>
                    <a:pt x="78" y="141"/>
                    <a:pt x="65" y="133"/>
                    <a:pt x="53" y="134"/>
                  </a:cubicBezTo>
                  <a:cubicBezTo>
                    <a:pt x="41" y="135"/>
                    <a:pt x="14" y="137"/>
                    <a:pt x="11" y="144"/>
                  </a:cubicBezTo>
                  <a:cubicBezTo>
                    <a:pt x="0" y="150"/>
                    <a:pt x="40" y="170"/>
                    <a:pt x="35" y="178"/>
                  </a:cubicBezTo>
                  <a:cubicBezTo>
                    <a:pt x="52" y="181"/>
                    <a:pt x="101" y="163"/>
                    <a:pt x="111" y="164"/>
                  </a:cubicBezTo>
                  <a:cubicBezTo>
                    <a:pt x="121" y="165"/>
                    <a:pt x="107" y="177"/>
                    <a:pt x="95" y="182"/>
                  </a:cubicBezTo>
                  <a:cubicBezTo>
                    <a:pt x="83" y="187"/>
                    <a:pt x="48" y="190"/>
                    <a:pt x="37" y="196"/>
                  </a:cubicBezTo>
                  <a:cubicBezTo>
                    <a:pt x="55" y="190"/>
                    <a:pt x="14" y="207"/>
                    <a:pt x="29" y="218"/>
                  </a:cubicBezTo>
                  <a:cubicBezTo>
                    <a:pt x="38" y="232"/>
                    <a:pt x="9" y="229"/>
                    <a:pt x="21" y="242"/>
                  </a:cubicBezTo>
                  <a:cubicBezTo>
                    <a:pt x="23" y="246"/>
                    <a:pt x="17" y="254"/>
                    <a:pt x="43" y="250"/>
                  </a:cubicBezTo>
                  <a:cubicBezTo>
                    <a:pt x="47" y="248"/>
                    <a:pt x="42" y="233"/>
                    <a:pt x="47" y="232"/>
                  </a:cubicBezTo>
                  <a:cubicBezTo>
                    <a:pt x="52" y="231"/>
                    <a:pt x="63" y="243"/>
                    <a:pt x="71" y="244"/>
                  </a:cubicBezTo>
                  <a:cubicBezTo>
                    <a:pt x="79" y="245"/>
                    <a:pt x="88" y="237"/>
                    <a:pt x="93" y="240"/>
                  </a:cubicBezTo>
                  <a:cubicBezTo>
                    <a:pt x="98" y="243"/>
                    <a:pt x="92" y="262"/>
                    <a:pt x="99" y="264"/>
                  </a:cubicBezTo>
                  <a:cubicBezTo>
                    <a:pt x="106" y="266"/>
                    <a:pt x="125" y="255"/>
                    <a:pt x="133" y="254"/>
                  </a:cubicBezTo>
                  <a:cubicBezTo>
                    <a:pt x="141" y="253"/>
                    <a:pt x="145" y="256"/>
                    <a:pt x="147" y="260"/>
                  </a:cubicBezTo>
                  <a:cubicBezTo>
                    <a:pt x="149" y="264"/>
                    <a:pt x="150" y="270"/>
                    <a:pt x="145" y="276"/>
                  </a:cubicBezTo>
                  <a:cubicBezTo>
                    <a:pt x="140" y="282"/>
                    <a:pt x="127" y="293"/>
                    <a:pt x="117" y="298"/>
                  </a:cubicBezTo>
                  <a:cubicBezTo>
                    <a:pt x="107" y="303"/>
                    <a:pt x="93" y="300"/>
                    <a:pt x="83" y="304"/>
                  </a:cubicBezTo>
                  <a:cubicBezTo>
                    <a:pt x="73" y="308"/>
                    <a:pt x="59" y="315"/>
                    <a:pt x="57" y="320"/>
                  </a:cubicBezTo>
                  <a:cubicBezTo>
                    <a:pt x="55" y="325"/>
                    <a:pt x="65" y="332"/>
                    <a:pt x="71" y="332"/>
                  </a:cubicBezTo>
                  <a:cubicBezTo>
                    <a:pt x="77" y="332"/>
                    <a:pt x="85" y="322"/>
                    <a:pt x="93" y="320"/>
                  </a:cubicBezTo>
                  <a:cubicBezTo>
                    <a:pt x="101" y="318"/>
                    <a:pt x="108" y="323"/>
                    <a:pt x="117" y="322"/>
                  </a:cubicBezTo>
                  <a:cubicBezTo>
                    <a:pt x="126" y="321"/>
                    <a:pt x="143" y="316"/>
                    <a:pt x="149" y="312"/>
                  </a:cubicBezTo>
                  <a:cubicBezTo>
                    <a:pt x="155" y="308"/>
                    <a:pt x="144" y="301"/>
                    <a:pt x="151" y="296"/>
                  </a:cubicBezTo>
                  <a:cubicBezTo>
                    <a:pt x="158" y="291"/>
                    <a:pt x="180" y="284"/>
                    <a:pt x="189" y="280"/>
                  </a:cubicBezTo>
                  <a:cubicBezTo>
                    <a:pt x="198" y="276"/>
                    <a:pt x="202" y="271"/>
                    <a:pt x="205" y="274"/>
                  </a:cubicBezTo>
                  <a:cubicBezTo>
                    <a:pt x="208" y="277"/>
                    <a:pt x="201" y="298"/>
                    <a:pt x="207" y="298"/>
                  </a:cubicBezTo>
                  <a:cubicBezTo>
                    <a:pt x="213" y="298"/>
                    <a:pt x="237" y="277"/>
                    <a:pt x="239" y="272"/>
                  </a:cubicBezTo>
                  <a:cubicBezTo>
                    <a:pt x="241" y="267"/>
                    <a:pt x="223" y="273"/>
                    <a:pt x="219" y="270"/>
                  </a:cubicBezTo>
                  <a:cubicBezTo>
                    <a:pt x="215" y="267"/>
                    <a:pt x="211" y="258"/>
                    <a:pt x="213" y="254"/>
                  </a:cubicBezTo>
                  <a:cubicBezTo>
                    <a:pt x="222" y="250"/>
                    <a:pt x="224" y="251"/>
                    <a:pt x="233" y="248"/>
                  </a:cubicBezTo>
                  <a:cubicBezTo>
                    <a:pt x="245" y="245"/>
                    <a:pt x="253" y="254"/>
                    <a:pt x="253" y="254"/>
                  </a:cubicBezTo>
                  <a:cubicBezTo>
                    <a:pt x="259" y="250"/>
                    <a:pt x="288" y="248"/>
                    <a:pt x="293" y="240"/>
                  </a:cubicBezTo>
                  <a:cubicBezTo>
                    <a:pt x="301" y="235"/>
                    <a:pt x="296" y="223"/>
                    <a:pt x="303" y="224"/>
                  </a:cubicBezTo>
                  <a:cubicBezTo>
                    <a:pt x="321" y="228"/>
                    <a:pt x="314" y="243"/>
                    <a:pt x="333" y="244"/>
                  </a:cubicBezTo>
                  <a:cubicBezTo>
                    <a:pt x="344" y="247"/>
                    <a:pt x="352" y="247"/>
                    <a:pt x="367" y="246"/>
                  </a:cubicBezTo>
                  <a:cubicBezTo>
                    <a:pt x="378" y="247"/>
                    <a:pt x="388" y="250"/>
                    <a:pt x="399" y="252"/>
                  </a:cubicBezTo>
                  <a:cubicBezTo>
                    <a:pt x="410" y="254"/>
                    <a:pt x="419" y="253"/>
                    <a:pt x="431" y="258"/>
                  </a:cubicBezTo>
                  <a:cubicBezTo>
                    <a:pt x="447" y="261"/>
                    <a:pt x="456" y="276"/>
                    <a:pt x="471" y="284"/>
                  </a:cubicBezTo>
                  <a:cubicBezTo>
                    <a:pt x="479" y="289"/>
                    <a:pt x="503" y="314"/>
                    <a:pt x="503" y="314"/>
                  </a:cubicBezTo>
                  <a:cubicBezTo>
                    <a:pt x="513" y="322"/>
                    <a:pt x="492" y="341"/>
                    <a:pt x="501" y="346"/>
                  </a:cubicBezTo>
                  <a:cubicBezTo>
                    <a:pt x="506" y="356"/>
                    <a:pt x="526" y="373"/>
                    <a:pt x="531" y="372"/>
                  </a:cubicBezTo>
                  <a:cubicBezTo>
                    <a:pt x="536" y="371"/>
                    <a:pt x="528" y="346"/>
                    <a:pt x="529" y="340"/>
                  </a:cubicBezTo>
                  <a:cubicBezTo>
                    <a:pt x="530" y="334"/>
                    <a:pt x="535" y="334"/>
                    <a:pt x="539" y="336"/>
                  </a:cubicBezTo>
                  <a:cubicBezTo>
                    <a:pt x="543" y="338"/>
                    <a:pt x="548" y="343"/>
                    <a:pt x="555" y="354"/>
                  </a:cubicBezTo>
                  <a:cubicBezTo>
                    <a:pt x="577" y="364"/>
                    <a:pt x="567" y="384"/>
                    <a:pt x="581" y="404"/>
                  </a:cubicBezTo>
                  <a:cubicBezTo>
                    <a:pt x="591" y="417"/>
                    <a:pt x="613" y="414"/>
                    <a:pt x="623" y="428"/>
                  </a:cubicBezTo>
                  <a:cubicBezTo>
                    <a:pt x="629" y="438"/>
                    <a:pt x="626" y="440"/>
                    <a:pt x="633" y="474"/>
                  </a:cubicBezTo>
                  <a:cubicBezTo>
                    <a:pt x="635" y="488"/>
                    <a:pt x="634" y="504"/>
                    <a:pt x="633" y="512"/>
                  </a:cubicBezTo>
                  <a:cubicBezTo>
                    <a:pt x="632" y="520"/>
                    <a:pt x="625" y="516"/>
                    <a:pt x="625" y="522"/>
                  </a:cubicBezTo>
                  <a:cubicBezTo>
                    <a:pt x="625" y="528"/>
                    <a:pt x="635" y="542"/>
                    <a:pt x="635" y="550"/>
                  </a:cubicBezTo>
                  <a:cubicBezTo>
                    <a:pt x="635" y="558"/>
                    <a:pt x="621" y="557"/>
                    <a:pt x="625" y="568"/>
                  </a:cubicBezTo>
                  <a:cubicBezTo>
                    <a:pt x="629" y="579"/>
                    <a:pt x="651" y="599"/>
                    <a:pt x="661" y="614"/>
                  </a:cubicBezTo>
                  <a:cubicBezTo>
                    <a:pt x="671" y="628"/>
                    <a:pt x="678" y="648"/>
                    <a:pt x="685" y="656"/>
                  </a:cubicBezTo>
                  <a:cubicBezTo>
                    <a:pt x="692" y="664"/>
                    <a:pt x="694" y="657"/>
                    <a:pt x="702" y="661"/>
                  </a:cubicBezTo>
                  <a:cubicBezTo>
                    <a:pt x="706" y="669"/>
                    <a:pt x="728" y="673"/>
                    <a:pt x="733" y="680"/>
                  </a:cubicBezTo>
                  <a:cubicBezTo>
                    <a:pt x="738" y="688"/>
                    <a:pt x="751" y="736"/>
                    <a:pt x="751" y="736"/>
                  </a:cubicBezTo>
                  <a:cubicBezTo>
                    <a:pt x="755" y="749"/>
                    <a:pt x="762" y="744"/>
                    <a:pt x="763" y="750"/>
                  </a:cubicBezTo>
                  <a:cubicBezTo>
                    <a:pt x="764" y="756"/>
                    <a:pt x="755" y="765"/>
                    <a:pt x="757" y="772"/>
                  </a:cubicBezTo>
                  <a:cubicBezTo>
                    <a:pt x="759" y="779"/>
                    <a:pt x="771" y="786"/>
                    <a:pt x="777" y="790"/>
                  </a:cubicBezTo>
                  <a:cubicBezTo>
                    <a:pt x="783" y="794"/>
                    <a:pt x="787" y="788"/>
                    <a:pt x="793" y="794"/>
                  </a:cubicBezTo>
                  <a:cubicBezTo>
                    <a:pt x="804" y="808"/>
                    <a:pt x="805" y="819"/>
                    <a:pt x="813" y="828"/>
                  </a:cubicBezTo>
                  <a:cubicBezTo>
                    <a:pt x="821" y="837"/>
                    <a:pt x="842" y="852"/>
                    <a:pt x="843" y="846"/>
                  </a:cubicBezTo>
                  <a:cubicBezTo>
                    <a:pt x="845" y="832"/>
                    <a:pt x="826" y="820"/>
                    <a:pt x="817" y="794"/>
                  </a:cubicBezTo>
                  <a:cubicBezTo>
                    <a:pt x="806" y="776"/>
                    <a:pt x="798" y="755"/>
                    <a:pt x="791" y="742"/>
                  </a:cubicBezTo>
                  <a:cubicBezTo>
                    <a:pt x="784" y="729"/>
                    <a:pt x="777" y="724"/>
                    <a:pt x="775" y="718"/>
                  </a:cubicBezTo>
                  <a:cubicBezTo>
                    <a:pt x="781" y="721"/>
                    <a:pt x="775" y="705"/>
                    <a:pt x="779" y="706"/>
                  </a:cubicBezTo>
                  <a:cubicBezTo>
                    <a:pt x="783" y="707"/>
                    <a:pt x="793" y="717"/>
                    <a:pt x="797" y="724"/>
                  </a:cubicBezTo>
                  <a:cubicBezTo>
                    <a:pt x="801" y="731"/>
                    <a:pt x="799" y="741"/>
                    <a:pt x="805" y="750"/>
                  </a:cubicBezTo>
                  <a:cubicBezTo>
                    <a:pt x="811" y="759"/>
                    <a:pt x="822" y="767"/>
                    <a:pt x="831" y="776"/>
                  </a:cubicBezTo>
                  <a:cubicBezTo>
                    <a:pt x="840" y="789"/>
                    <a:pt x="856" y="791"/>
                    <a:pt x="861" y="806"/>
                  </a:cubicBezTo>
                  <a:cubicBezTo>
                    <a:pt x="872" y="836"/>
                    <a:pt x="875" y="824"/>
                    <a:pt x="889" y="844"/>
                  </a:cubicBezTo>
                  <a:cubicBezTo>
                    <a:pt x="892" y="857"/>
                    <a:pt x="901" y="859"/>
                    <a:pt x="899" y="870"/>
                  </a:cubicBezTo>
                  <a:cubicBezTo>
                    <a:pt x="899" y="879"/>
                    <a:pt x="886" y="887"/>
                    <a:pt x="891" y="896"/>
                  </a:cubicBezTo>
                  <a:cubicBezTo>
                    <a:pt x="895" y="905"/>
                    <a:pt x="920" y="920"/>
                    <a:pt x="929" y="922"/>
                  </a:cubicBezTo>
                  <a:cubicBezTo>
                    <a:pt x="939" y="928"/>
                    <a:pt x="938" y="923"/>
                    <a:pt x="949" y="928"/>
                  </a:cubicBezTo>
                  <a:cubicBezTo>
                    <a:pt x="960" y="933"/>
                    <a:pt x="979" y="943"/>
                    <a:pt x="993" y="950"/>
                  </a:cubicBezTo>
                  <a:cubicBezTo>
                    <a:pt x="1007" y="957"/>
                    <a:pt x="1024" y="967"/>
                    <a:pt x="1035" y="968"/>
                  </a:cubicBezTo>
                  <a:cubicBezTo>
                    <a:pt x="1046" y="974"/>
                    <a:pt x="1045" y="953"/>
                    <a:pt x="1061" y="958"/>
                  </a:cubicBezTo>
                  <a:cubicBezTo>
                    <a:pt x="1071" y="962"/>
                    <a:pt x="1080" y="979"/>
                    <a:pt x="1097" y="990"/>
                  </a:cubicBezTo>
                  <a:cubicBezTo>
                    <a:pt x="1127" y="994"/>
                    <a:pt x="1133" y="1005"/>
                    <a:pt x="1162" y="1024"/>
                  </a:cubicBezTo>
                  <a:cubicBezTo>
                    <a:pt x="1166" y="1028"/>
                    <a:pt x="1175" y="1033"/>
                    <a:pt x="1175" y="1033"/>
                  </a:cubicBezTo>
                  <a:cubicBezTo>
                    <a:pt x="1178" y="1037"/>
                    <a:pt x="1182" y="1040"/>
                    <a:pt x="1183" y="1045"/>
                  </a:cubicBezTo>
                  <a:cubicBezTo>
                    <a:pt x="1186" y="1054"/>
                    <a:pt x="1197" y="1048"/>
                    <a:pt x="1201" y="1056"/>
                  </a:cubicBezTo>
                  <a:cubicBezTo>
                    <a:pt x="1202" y="1058"/>
                    <a:pt x="1226" y="1089"/>
                    <a:pt x="1229" y="1091"/>
                  </a:cubicBezTo>
                  <a:cubicBezTo>
                    <a:pt x="1258" y="1081"/>
                    <a:pt x="1252" y="1075"/>
                    <a:pt x="1273" y="1082"/>
                  </a:cubicBezTo>
                  <a:cubicBezTo>
                    <a:pt x="1304" y="1113"/>
                    <a:pt x="1310" y="1163"/>
                    <a:pt x="1271" y="1188"/>
                  </a:cubicBezTo>
                  <a:cubicBezTo>
                    <a:pt x="1265" y="1207"/>
                    <a:pt x="1249" y="1213"/>
                    <a:pt x="1243" y="1232"/>
                  </a:cubicBezTo>
                  <a:cubicBezTo>
                    <a:pt x="1238" y="1243"/>
                    <a:pt x="1251" y="1244"/>
                    <a:pt x="1253" y="1262"/>
                  </a:cubicBezTo>
                  <a:cubicBezTo>
                    <a:pt x="1252" y="1271"/>
                    <a:pt x="1236" y="1275"/>
                    <a:pt x="1237" y="1288"/>
                  </a:cubicBezTo>
                  <a:cubicBezTo>
                    <a:pt x="1238" y="1301"/>
                    <a:pt x="1252" y="1326"/>
                    <a:pt x="1258" y="1338"/>
                  </a:cubicBezTo>
                  <a:cubicBezTo>
                    <a:pt x="1263" y="1347"/>
                    <a:pt x="1275" y="1363"/>
                    <a:pt x="1275" y="1363"/>
                  </a:cubicBezTo>
                  <a:cubicBezTo>
                    <a:pt x="1279" y="1374"/>
                    <a:pt x="1298" y="1395"/>
                    <a:pt x="1301" y="1406"/>
                  </a:cubicBezTo>
                  <a:cubicBezTo>
                    <a:pt x="1307" y="1419"/>
                    <a:pt x="1308" y="1427"/>
                    <a:pt x="1311" y="1438"/>
                  </a:cubicBezTo>
                  <a:cubicBezTo>
                    <a:pt x="1315" y="1446"/>
                    <a:pt x="1313" y="1460"/>
                    <a:pt x="1321" y="1470"/>
                  </a:cubicBezTo>
                  <a:cubicBezTo>
                    <a:pt x="1332" y="1481"/>
                    <a:pt x="1363" y="1491"/>
                    <a:pt x="1375" y="1502"/>
                  </a:cubicBezTo>
                  <a:cubicBezTo>
                    <a:pt x="1382" y="1514"/>
                    <a:pt x="1386" y="1526"/>
                    <a:pt x="1391" y="1538"/>
                  </a:cubicBezTo>
                  <a:cubicBezTo>
                    <a:pt x="1394" y="1547"/>
                    <a:pt x="1393" y="1582"/>
                    <a:pt x="1393" y="1582"/>
                  </a:cubicBezTo>
                  <a:cubicBezTo>
                    <a:pt x="1393" y="1595"/>
                    <a:pt x="1395" y="1590"/>
                    <a:pt x="1389" y="1626"/>
                  </a:cubicBezTo>
                  <a:cubicBezTo>
                    <a:pt x="1386" y="1642"/>
                    <a:pt x="1376" y="1664"/>
                    <a:pt x="1375" y="1676"/>
                  </a:cubicBezTo>
                  <a:cubicBezTo>
                    <a:pt x="1374" y="1688"/>
                    <a:pt x="1382" y="1693"/>
                    <a:pt x="1381" y="1700"/>
                  </a:cubicBezTo>
                  <a:cubicBezTo>
                    <a:pt x="1380" y="1707"/>
                    <a:pt x="1371" y="1708"/>
                    <a:pt x="1371" y="1716"/>
                  </a:cubicBezTo>
                  <a:cubicBezTo>
                    <a:pt x="1371" y="1724"/>
                    <a:pt x="1380" y="1738"/>
                    <a:pt x="1379" y="1750"/>
                  </a:cubicBezTo>
                  <a:cubicBezTo>
                    <a:pt x="1378" y="1762"/>
                    <a:pt x="1371" y="1776"/>
                    <a:pt x="1365" y="1790"/>
                  </a:cubicBezTo>
                  <a:cubicBezTo>
                    <a:pt x="1360" y="1805"/>
                    <a:pt x="1347" y="1816"/>
                    <a:pt x="1343" y="1832"/>
                  </a:cubicBezTo>
                  <a:cubicBezTo>
                    <a:pt x="1338" y="1841"/>
                    <a:pt x="1354" y="1819"/>
                    <a:pt x="1353" y="1858"/>
                  </a:cubicBezTo>
                  <a:cubicBezTo>
                    <a:pt x="1353" y="1867"/>
                    <a:pt x="1345" y="1875"/>
                    <a:pt x="1341" y="1884"/>
                  </a:cubicBezTo>
                  <a:cubicBezTo>
                    <a:pt x="1337" y="1893"/>
                    <a:pt x="1331" y="1903"/>
                    <a:pt x="1331" y="1910"/>
                  </a:cubicBezTo>
                  <a:cubicBezTo>
                    <a:pt x="1331" y="1917"/>
                    <a:pt x="1340" y="1921"/>
                    <a:pt x="1339" y="1928"/>
                  </a:cubicBezTo>
                  <a:cubicBezTo>
                    <a:pt x="1338" y="1935"/>
                    <a:pt x="1330" y="1942"/>
                    <a:pt x="1327" y="1950"/>
                  </a:cubicBezTo>
                  <a:cubicBezTo>
                    <a:pt x="1324" y="1958"/>
                    <a:pt x="1317" y="1972"/>
                    <a:pt x="1321" y="1976"/>
                  </a:cubicBezTo>
                  <a:cubicBezTo>
                    <a:pt x="1325" y="1980"/>
                    <a:pt x="1345" y="1974"/>
                    <a:pt x="1349" y="1976"/>
                  </a:cubicBezTo>
                  <a:cubicBezTo>
                    <a:pt x="1353" y="1978"/>
                    <a:pt x="1348" y="1985"/>
                    <a:pt x="1343" y="1988"/>
                  </a:cubicBezTo>
                  <a:cubicBezTo>
                    <a:pt x="1338" y="1991"/>
                    <a:pt x="1320" y="1981"/>
                    <a:pt x="1319" y="1994"/>
                  </a:cubicBezTo>
                  <a:cubicBezTo>
                    <a:pt x="1318" y="2007"/>
                    <a:pt x="1326" y="2051"/>
                    <a:pt x="1334" y="2069"/>
                  </a:cubicBezTo>
                  <a:cubicBezTo>
                    <a:pt x="1334" y="2089"/>
                    <a:pt x="1353" y="2089"/>
                    <a:pt x="1369" y="2100"/>
                  </a:cubicBezTo>
                  <a:cubicBezTo>
                    <a:pt x="1391" y="2115"/>
                    <a:pt x="1434" y="2112"/>
                    <a:pt x="1459" y="2120"/>
                  </a:cubicBezTo>
                  <a:cubicBezTo>
                    <a:pt x="1469" y="2120"/>
                    <a:pt x="1467" y="2102"/>
                    <a:pt x="1461" y="2096"/>
                  </a:cubicBezTo>
                  <a:cubicBezTo>
                    <a:pt x="1455" y="2090"/>
                    <a:pt x="1432" y="2091"/>
                    <a:pt x="1425" y="2082"/>
                  </a:cubicBezTo>
                  <a:cubicBezTo>
                    <a:pt x="1418" y="2073"/>
                    <a:pt x="1415" y="2054"/>
                    <a:pt x="1417" y="2044"/>
                  </a:cubicBezTo>
                  <a:cubicBezTo>
                    <a:pt x="1419" y="2034"/>
                    <a:pt x="1431" y="2034"/>
                    <a:pt x="1439" y="2024"/>
                  </a:cubicBezTo>
                  <a:cubicBezTo>
                    <a:pt x="1442" y="2020"/>
                    <a:pt x="1463" y="1986"/>
                    <a:pt x="1463" y="1986"/>
                  </a:cubicBezTo>
                  <a:cubicBezTo>
                    <a:pt x="1455" y="1974"/>
                    <a:pt x="1445" y="1980"/>
                    <a:pt x="1445" y="1980"/>
                  </a:cubicBezTo>
                  <a:cubicBezTo>
                    <a:pt x="1443" y="1975"/>
                    <a:pt x="1439" y="1958"/>
                    <a:pt x="1445" y="1952"/>
                  </a:cubicBezTo>
                  <a:cubicBezTo>
                    <a:pt x="1448" y="1946"/>
                    <a:pt x="1460" y="1950"/>
                    <a:pt x="1465" y="1946"/>
                  </a:cubicBezTo>
                  <a:cubicBezTo>
                    <a:pt x="1471" y="1942"/>
                    <a:pt x="1466" y="1935"/>
                    <a:pt x="1477" y="1926"/>
                  </a:cubicBezTo>
                  <a:cubicBezTo>
                    <a:pt x="1480" y="1921"/>
                    <a:pt x="1485" y="1918"/>
                    <a:pt x="1485" y="1914"/>
                  </a:cubicBezTo>
                  <a:cubicBezTo>
                    <a:pt x="1485" y="1910"/>
                    <a:pt x="1479" y="1908"/>
                    <a:pt x="1477" y="1902"/>
                  </a:cubicBezTo>
                  <a:cubicBezTo>
                    <a:pt x="1475" y="1896"/>
                    <a:pt x="1470" y="1880"/>
                    <a:pt x="1475" y="1878"/>
                  </a:cubicBezTo>
                  <a:cubicBezTo>
                    <a:pt x="1480" y="1876"/>
                    <a:pt x="1497" y="1892"/>
                    <a:pt x="1505" y="1888"/>
                  </a:cubicBezTo>
                  <a:cubicBezTo>
                    <a:pt x="1513" y="1884"/>
                    <a:pt x="1511" y="1860"/>
                    <a:pt x="1521" y="1854"/>
                  </a:cubicBezTo>
                  <a:cubicBezTo>
                    <a:pt x="1526" y="1852"/>
                    <a:pt x="1559" y="1855"/>
                    <a:pt x="1563" y="1850"/>
                  </a:cubicBezTo>
                  <a:cubicBezTo>
                    <a:pt x="1571" y="1845"/>
                    <a:pt x="1588" y="1824"/>
                    <a:pt x="1591" y="1816"/>
                  </a:cubicBezTo>
                  <a:cubicBezTo>
                    <a:pt x="1594" y="1808"/>
                    <a:pt x="1583" y="1807"/>
                    <a:pt x="1580" y="1801"/>
                  </a:cubicBezTo>
                  <a:cubicBezTo>
                    <a:pt x="1580" y="1798"/>
                    <a:pt x="1565" y="1781"/>
                    <a:pt x="1575" y="1778"/>
                  </a:cubicBezTo>
                  <a:cubicBezTo>
                    <a:pt x="1580" y="1776"/>
                    <a:pt x="1602" y="1790"/>
                    <a:pt x="1613" y="1788"/>
                  </a:cubicBezTo>
                  <a:cubicBezTo>
                    <a:pt x="1624" y="1786"/>
                    <a:pt x="1633" y="1779"/>
                    <a:pt x="1643" y="1768"/>
                  </a:cubicBezTo>
                  <a:cubicBezTo>
                    <a:pt x="1651" y="1762"/>
                    <a:pt x="1663" y="1725"/>
                    <a:pt x="1671" y="1720"/>
                  </a:cubicBezTo>
                  <a:cubicBezTo>
                    <a:pt x="1675" y="1716"/>
                    <a:pt x="1697" y="1688"/>
                    <a:pt x="1697" y="1688"/>
                  </a:cubicBezTo>
                  <a:cubicBezTo>
                    <a:pt x="1708" y="1673"/>
                    <a:pt x="1700" y="1678"/>
                    <a:pt x="1713" y="1666"/>
                  </a:cubicBezTo>
                  <a:cubicBezTo>
                    <a:pt x="1715" y="1631"/>
                    <a:pt x="1702" y="1629"/>
                    <a:pt x="1737" y="1618"/>
                  </a:cubicBezTo>
                  <a:cubicBezTo>
                    <a:pt x="1748" y="1607"/>
                    <a:pt x="1761" y="1597"/>
                    <a:pt x="1773" y="1592"/>
                  </a:cubicBezTo>
                  <a:cubicBezTo>
                    <a:pt x="1785" y="1587"/>
                    <a:pt x="1800" y="1593"/>
                    <a:pt x="1810" y="1586"/>
                  </a:cubicBezTo>
                  <a:cubicBezTo>
                    <a:pt x="1818" y="1578"/>
                    <a:pt x="1823" y="1557"/>
                    <a:pt x="1831" y="1548"/>
                  </a:cubicBezTo>
                  <a:cubicBezTo>
                    <a:pt x="1835" y="1544"/>
                    <a:pt x="1839" y="1502"/>
                    <a:pt x="1839" y="1502"/>
                  </a:cubicBezTo>
                  <a:cubicBezTo>
                    <a:pt x="1843" y="1484"/>
                    <a:pt x="1842" y="1442"/>
                    <a:pt x="1847" y="1428"/>
                  </a:cubicBezTo>
                  <a:cubicBezTo>
                    <a:pt x="1851" y="1412"/>
                    <a:pt x="1859" y="1411"/>
                    <a:pt x="1865" y="1404"/>
                  </a:cubicBezTo>
                  <a:cubicBezTo>
                    <a:pt x="1871" y="1397"/>
                    <a:pt x="1878" y="1405"/>
                    <a:pt x="1883" y="1388"/>
                  </a:cubicBezTo>
                  <a:cubicBezTo>
                    <a:pt x="1893" y="1360"/>
                    <a:pt x="1922" y="1321"/>
                    <a:pt x="1895" y="1304"/>
                  </a:cubicBezTo>
                  <a:cubicBezTo>
                    <a:pt x="1891" y="1285"/>
                    <a:pt x="1876" y="1296"/>
                    <a:pt x="1865" y="1288"/>
                  </a:cubicBezTo>
                  <a:cubicBezTo>
                    <a:pt x="1854" y="1280"/>
                    <a:pt x="1838" y="1260"/>
                    <a:pt x="1829" y="1258"/>
                  </a:cubicBezTo>
                  <a:cubicBezTo>
                    <a:pt x="1820" y="1256"/>
                    <a:pt x="1815" y="1278"/>
                    <a:pt x="1809" y="1278"/>
                  </a:cubicBezTo>
                  <a:cubicBezTo>
                    <a:pt x="1802" y="1280"/>
                    <a:pt x="1799" y="1258"/>
                    <a:pt x="1791" y="1256"/>
                  </a:cubicBezTo>
                  <a:cubicBezTo>
                    <a:pt x="1783" y="1254"/>
                    <a:pt x="1764" y="1267"/>
                    <a:pt x="1760" y="1264"/>
                  </a:cubicBezTo>
                  <a:cubicBezTo>
                    <a:pt x="1752" y="1261"/>
                    <a:pt x="1780" y="1248"/>
                    <a:pt x="1767" y="1240"/>
                  </a:cubicBezTo>
                  <a:cubicBezTo>
                    <a:pt x="1762" y="1233"/>
                    <a:pt x="1738" y="1222"/>
                    <a:pt x="1729" y="1220"/>
                  </a:cubicBezTo>
                  <a:cubicBezTo>
                    <a:pt x="1720" y="1218"/>
                    <a:pt x="1720" y="1231"/>
                    <a:pt x="1713" y="1230"/>
                  </a:cubicBezTo>
                  <a:cubicBezTo>
                    <a:pt x="1706" y="1229"/>
                    <a:pt x="1689" y="1222"/>
                    <a:pt x="1685" y="1214"/>
                  </a:cubicBezTo>
                  <a:cubicBezTo>
                    <a:pt x="1678" y="1206"/>
                    <a:pt x="1692" y="1191"/>
                    <a:pt x="1687" y="1182"/>
                  </a:cubicBezTo>
                  <a:cubicBezTo>
                    <a:pt x="1683" y="1170"/>
                    <a:pt x="1671" y="1156"/>
                    <a:pt x="1663" y="1144"/>
                  </a:cubicBezTo>
                  <a:cubicBezTo>
                    <a:pt x="1651" y="1133"/>
                    <a:pt x="1648" y="1117"/>
                    <a:pt x="1637" y="1112"/>
                  </a:cubicBezTo>
                  <a:cubicBezTo>
                    <a:pt x="1629" y="1107"/>
                    <a:pt x="1626" y="1115"/>
                    <a:pt x="1617" y="1116"/>
                  </a:cubicBezTo>
                  <a:cubicBezTo>
                    <a:pt x="1613" y="1119"/>
                    <a:pt x="1589" y="1118"/>
                    <a:pt x="1584" y="1119"/>
                  </a:cubicBezTo>
                  <a:cubicBezTo>
                    <a:pt x="1573" y="1121"/>
                    <a:pt x="1587" y="1115"/>
                    <a:pt x="1581" y="1110"/>
                  </a:cubicBezTo>
                  <a:cubicBezTo>
                    <a:pt x="1575" y="1106"/>
                    <a:pt x="1581" y="1095"/>
                    <a:pt x="1569" y="1088"/>
                  </a:cubicBezTo>
                  <a:cubicBezTo>
                    <a:pt x="1561" y="1083"/>
                    <a:pt x="1540" y="1087"/>
                    <a:pt x="1533" y="1078"/>
                  </a:cubicBezTo>
                  <a:cubicBezTo>
                    <a:pt x="1526" y="1069"/>
                    <a:pt x="1532" y="1039"/>
                    <a:pt x="1529" y="1032"/>
                  </a:cubicBezTo>
                  <a:cubicBezTo>
                    <a:pt x="1526" y="1025"/>
                    <a:pt x="1516" y="1032"/>
                    <a:pt x="1513" y="1038"/>
                  </a:cubicBezTo>
                  <a:cubicBezTo>
                    <a:pt x="1510" y="1044"/>
                    <a:pt x="1512" y="1067"/>
                    <a:pt x="1509" y="1066"/>
                  </a:cubicBezTo>
                  <a:cubicBezTo>
                    <a:pt x="1505" y="1068"/>
                    <a:pt x="1503" y="1038"/>
                    <a:pt x="1497" y="1034"/>
                  </a:cubicBezTo>
                  <a:cubicBezTo>
                    <a:pt x="1491" y="1030"/>
                    <a:pt x="1477" y="1044"/>
                    <a:pt x="1471" y="1045"/>
                  </a:cubicBezTo>
                  <a:cubicBezTo>
                    <a:pt x="1467" y="1042"/>
                    <a:pt x="1459" y="1037"/>
                    <a:pt x="1459" y="1037"/>
                  </a:cubicBezTo>
                  <a:cubicBezTo>
                    <a:pt x="1453" y="1034"/>
                    <a:pt x="1443" y="1041"/>
                    <a:pt x="1435" y="1038"/>
                  </a:cubicBezTo>
                  <a:cubicBezTo>
                    <a:pt x="1427" y="1035"/>
                    <a:pt x="1420" y="1020"/>
                    <a:pt x="1411" y="1020"/>
                  </a:cubicBezTo>
                  <a:cubicBezTo>
                    <a:pt x="1402" y="1020"/>
                    <a:pt x="1387" y="1039"/>
                    <a:pt x="1383" y="1038"/>
                  </a:cubicBezTo>
                  <a:cubicBezTo>
                    <a:pt x="1379" y="1037"/>
                    <a:pt x="1396" y="1013"/>
                    <a:pt x="1389" y="1012"/>
                  </a:cubicBezTo>
                  <a:cubicBezTo>
                    <a:pt x="1365" y="1016"/>
                    <a:pt x="1361" y="1034"/>
                    <a:pt x="1339" y="1032"/>
                  </a:cubicBezTo>
                  <a:cubicBezTo>
                    <a:pt x="1323" y="1041"/>
                    <a:pt x="1327" y="1053"/>
                    <a:pt x="1321" y="1060"/>
                  </a:cubicBezTo>
                  <a:cubicBezTo>
                    <a:pt x="1315" y="1067"/>
                    <a:pt x="1313" y="1073"/>
                    <a:pt x="1305" y="1072"/>
                  </a:cubicBezTo>
                  <a:cubicBezTo>
                    <a:pt x="1297" y="1071"/>
                    <a:pt x="1283" y="1055"/>
                    <a:pt x="1273" y="1054"/>
                  </a:cubicBezTo>
                  <a:cubicBezTo>
                    <a:pt x="1263" y="1056"/>
                    <a:pt x="1265" y="1060"/>
                    <a:pt x="1243" y="1068"/>
                  </a:cubicBezTo>
                  <a:cubicBezTo>
                    <a:pt x="1234" y="1065"/>
                    <a:pt x="1221" y="1052"/>
                    <a:pt x="1215" y="1044"/>
                  </a:cubicBezTo>
                  <a:cubicBezTo>
                    <a:pt x="1209" y="1036"/>
                    <a:pt x="1209" y="1031"/>
                    <a:pt x="1209" y="1020"/>
                  </a:cubicBezTo>
                  <a:cubicBezTo>
                    <a:pt x="1209" y="1009"/>
                    <a:pt x="1216" y="988"/>
                    <a:pt x="1215" y="978"/>
                  </a:cubicBezTo>
                  <a:cubicBezTo>
                    <a:pt x="1214" y="968"/>
                    <a:pt x="1213" y="961"/>
                    <a:pt x="1201" y="958"/>
                  </a:cubicBezTo>
                  <a:cubicBezTo>
                    <a:pt x="1189" y="955"/>
                    <a:pt x="1150" y="962"/>
                    <a:pt x="1141" y="958"/>
                  </a:cubicBezTo>
                  <a:cubicBezTo>
                    <a:pt x="1136" y="959"/>
                    <a:pt x="1152" y="942"/>
                    <a:pt x="1147" y="932"/>
                  </a:cubicBezTo>
                  <a:cubicBezTo>
                    <a:pt x="1135" y="910"/>
                    <a:pt x="1158" y="899"/>
                    <a:pt x="1165" y="880"/>
                  </a:cubicBezTo>
                  <a:cubicBezTo>
                    <a:pt x="1164" y="876"/>
                    <a:pt x="1161" y="864"/>
                    <a:pt x="1157" y="862"/>
                  </a:cubicBezTo>
                  <a:cubicBezTo>
                    <a:pt x="1151" y="860"/>
                    <a:pt x="1126" y="870"/>
                    <a:pt x="1121" y="872"/>
                  </a:cubicBezTo>
                  <a:cubicBezTo>
                    <a:pt x="1107" y="877"/>
                    <a:pt x="1110" y="906"/>
                    <a:pt x="1097" y="912"/>
                  </a:cubicBezTo>
                  <a:cubicBezTo>
                    <a:pt x="1084" y="918"/>
                    <a:pt x="1057" y="918"/>
                    <a:pt x="1043" y="910"/>
                  </a:cubicBezTo>
                  <a:cubicBezTo>
                    <a:pt x="1028" y="901"/>
                    <a:pt x="1019" y="877"/>
                    <a:pt x="1011" y="864"/>
                  </a:cubicBezTo>
                  <a:cubicBezTo>
                    <a:pt x="1005" y="856"/>
                    <a:pt x="1018" y="840"/>
                    <a:pt x="1013" y="832"/>
                  </a:cubicBezTo>
                  <a:cubicBezTo>
                    <a:pt x="1010" y="827"/>
                    <a:pt x="1013" y="800"/>
                    <a:pt x="1013" y="800"/>
                  </a:cubicBezTo>
                  <a:cubicBezTo>
                    <a:pt x="1014" y="787"/>
                    <a:pt x="1008" y="773"/>
                    <a:pt x="1013" y="764"/>
                  </a:cubicBezTo>
                  <a:cubicBezTo>
                    <a:pt x="1018" y="755"/>
                    <a:pt x="1033" y="750"/>
                    <a:pt x="1045" y="744"/>
                  </a:cubicBezTo>
                  <a:cubicBezTo>
                    <a:pt x="1065" y="738"/>
                    <a:pt x="1066" y="738"/>
                    <a:pt x="1083" y="728"/>
                  </a:cubicBezTo>
                  <a:cubicBezTo>
                    <a:pt x="1096" y="726"/>
                    <a:pt x="1103" y="744"/>
                    <a:pt x="1111" y="744"/>
                  </a:cubicBezTo>
                  <a:cubicBezTo>
                    <a:pt x="1119" y="744"/>
                    <a:pt x="1123" y="730"/>
                    <a:pt x="1131" y="726"/>
                  </a:cubicBezTo>
                  <a:cubicBezTo>
                    <a:pt x="1143" y="726"/>
                    <a:pt x="1148" y="723"/>
                    <a:pt x="1159" y="718"/>
                  </a:cubicBezTo>
                  <a:cubicBezTo>
                    <a:pt x="1175" y="721"/>
                    <a:pt x="1176" y="724"/>
                    <a:pt x="1187" y="738"/>
                  </a:cubicBezTo>
                  <a:cubicBezTo>
                    <a:pt x="1194" y="745"/>
                    <a:pt x="1206" y="723"/>
                    <a:pt x="1211" y="732"/>
                  </a:cubicBezTo>
                  <a:cubicBezTo>
                    <a:pt x="1216" y="735"/>
                    <a:pt x="1224" y="744"/>
                    <a:pt x="1227" y="752"/>
                  </a:cubicBezTo>
                  <a:cubicBezTo>
                    <a:pt x="1230" y="760"/>
                    <a:pt x="1226" y="774"/>
                    <a:pt x="1227" y="782"/>
                  </a:cubicBezTo>
                  <a:cubicBezTo>
                    <a:pt x="1229" y="787"/>
                    <a:pt x="1232" y="807"/>
                    <a:pt x="1233" y="801"/>
                  </a:cubicBezTo>
                  <a:cubicBezTo>
                    <a:pt x="1237" y="799"/>
                    <a:pt x="1257" y="814"/>
                    <a:pt x="1261" y="806"/>
                  </a:cubicBezTo>
                  <a:cubicBezTo>
                    <a:pt x="1265" y="798"/>
                    <a:pt x="1261" y="769"/>
                    <a:pt x="1257" y="754"/>
                  </a:cubicBezTo>
                  <a:cubicBezTo>
                    <a:pt x="1253" y="739"/>
                    <a:pt x="1234" y="732"/>
                    <a:pt x="1237" y="718"/>
                  </a:cubicBezTo>
                  <a:cubicBezTo>
                    <a:pt x="1240" y="704"/>
                    <a:pt x="1260" y="684"/>
                    <a:pt x="1273" y="672"/>
                  </a:cubicBezTo>
                  <a:cubicBezTo>
                    <a:pt x="1282" y="658"/>
                    <a:pt x="1308" y="659"/>
                    <a:pt x="1313" y="644"/>
                  </a:cubicBezTo>
                  <a:cubicBezTo>
                    <a:pt x="1320" y="636"/>
                    <a:pt x="1305" y="613"/>
                    <a:pt x="1305" y="604"/>
                  </a:cubicBezTo>
                  <a:cubicBezTo>
                    <a:pt x="1305" y="595"/>
                    <a:pt x="1309" y="589"/>
                    <a:pt x="1313" y="588"/>
                  </a:cubicBezTo>
                  <a:cubicBezTo>
                    <a:pt x="1317" y="587"/>
                    <a:pt x="1326" y="602"/>
                    <a:pt x="1331" y="600"/>
                  </a:cubicBezTo>
                  <a:cubicBezTo>
                    <a:pt x="1336" y="598"/>
                    <a:pt x="1338" y="585"/>
                    <a:pt x="1343" y="578"/>
                  </a:cubicBezTo>
                  <a:cubicBezTo>
                    <a:pt x="1348" y="571"/>
                    <a:pt x="1354" y="563"/>
                    <a:pt x="1363" y="556"/>
                  </a:cubicBezTo>
                  <a:cubicBezTo>
                    <a:pt x="1377" y="542"/>
                    <a:pt x="1393" y="544"/>
                    <a:pt x="1399" y="538"/>
                  </a:cubicBezTo>
                  <a:cubicBezTo>
                    <a:pt x="1405" y="532"/>
                    <a:pt x="1393" y="525"/>
                    <a:pt x="1399" y="518"/>
                  </a:cubicBezTo>
                  <a:cubicBezTo>
                    <a:pt x="1405" y="503"/>
                    <a:pt x="1424" y="508"/>
                    <a:pt x="1435" y="496"/>
                  </a:cubicBezTo>
                  <a:cubicBezTo>
                    <a:pt x="1448" y="484"/>
                    <a:pt x="1455" y="480"/>
                    <a:pt x="1471" y="476"/>
                  </a:cubicBezTo>
                  <a:cubicBezTo>
                    <a:pt x="1483" y="478"/>
                    <a:pt x="1477" y="484"/>
                    <a:pt x="1475" y="490"/>
                  </a:cubicBezTo>
                  <a:cubicBezTo>
                    <a:pt x="1473" y="496"/>
                    <a:pt x="1458" y="512"/>
                    <a:pt x="1461" y="514"/>
                  </a:cubicBezTo>
                  <a:cubicBezTo>
                    <a:pt x="1464" y="516"/>
                    <a:pt x="1482" y="507"/>
                    <a:pt x="1491" y="502"/>
                  </a:cubicBezTo>
                  <a:cubicBezTo>
                    <a:pt x="1501" y="498"/>
                    <a:pt x="1507" y="492"/>
                    <a:pt x="1517" y="486"/>
                  </a:cubicBezTo>
                  <a:cubicBezTo>
                    <a:pt x="1527" y="480"/>
                    <a:pt x="1548" y="473"/>
                    <a:pt x="1553" y="468"/>
                  </a:cubicBezTo>
                  <a:cubicBezTo>
                    <a:pt x="1563" y="466"/>
                    <a:pt x="1549" y="454"/>
                    <a:pt x="1545" y="454"/>
                  </a:cubicBezTo>
                  <a:cubicBezTo>
                    <a:pt x="1541" y="454"/>
                    <a:pt x="1535" y="468"/>
                    <a:pt x="1527" y="470"/>
                  </a:cubicBezTo>
                  <a:cubicBezTo>
                    <a:pt x="1519" y="472"/>
                    <a:pt x="1505" y="472"/>
                    <a:pt x="1497" y="468"/>
                  </a:cubicBezTo>
                  <a:cubicBezTo>
                    <a:pt x="1489" y="464"/>
                    <a:pt x="1479" y="450"/>
                    <a:pt x="1479" y="444"/>
                  </a:cubicBezTo>
                  <a:cubicBezTo>
                    <a:pt x="1479" y="438"/>
                    <a:pt x="1497" y="437"/>
                    <a:pt x="1497" y="432"/>
                  </a:cubicBezTo>
                  <a:cubicBezTo>
                    <a:pt x="1471" y="429"/>
                    <a:pt x="1494" y="410"/>
                    <a:pt x="1477" y="414"/>
                  </a:cubicBezTo>
                  <a:cubicBezTo>
                    <a:pt x="1460" y="418"/>
                    <a:pt x="1405" y="453"/>
                    <a:pt x="1397" y="454"/>
                  </a:cubicBezTo>
                  <a:cubicBezTo>
                    <a:pt x="1389" y="455"/>
                    <a:pt x="1415" y="428"/>
                    <a:pt x="1429" y="418"/>
                  </a:cubicBezTo>
                  <a:cubicBezTo>
                    <a:pt x="1443" y="408"/>
                    <a:pt x="1460" y="396"/>
                    <a:pt x="1480" y="393"/>
                  </a:cubicBezTo>
                  <a:cubicBezTo>
                    <a:pt x="1487" y="386"/>
                    <a:pt x="1531" y="402"/>
                    <a:pt x="1551" y="400"/>
                  </a:cubicBezTo>
                  <a:cubicBezTo>
                    <a:pt x="1567" y="398"/>
                    <a:pt x="1568" y="381"/>
                    <a:pt x="1575" y="378"/>
                  </a:cubicBezTo>
                  <a:cubicBezTo>
                    <a:pt x="1582" y="375"/>
                    <a:pt x="1594" y="374"/>
                    <a:pt x="1591" y="384"/>
                  </a:cubicBezTo>
                  <a:cubicBezTo>
                    <a:pt x="1599" y="389"/>
                    <a:pt x="1548" y="424"/>
                    <a:pt x="1559" y="438"/>
                  </a:cubicBezTo>
                  <a:cubicBezTo>
                    <a:pt x="1561" y="448"/>
                    <a:pt x="1591" y="444"/>
                    <a:pt x="1603" y="446"/>
                  </a:cubicBezTo>
                  <a:cubicBezTo>
                    <a:pt x="1615" y="448"/>
                    <a:pt x="1623" y="448"/>
                    <a:pt x="1631" y="450"/>
                  </a:cubicBezTo>
                  <a:cubicBezTo>
                    <a:pt x="1639" y="452"/>
                    <a:pt x="1645" y="457"/>
                    <a:pt x="1649" y="456"/>
                  </a:cubicBezTo>
                  <a:cubicBezTo>
                    <a:pt x="1653" y="455"/>
                    <a:pt x="1657" y="448"/>
                    <a:pt x="1657" y="442"/>
                  </a:cubicBezTo>
                  <a:cubicBezTo>
                    <a:pt x="1657" y="436"/>
                    <a:pt x="1652" y="428"/>
                    <a:pt x="1647" y="422"/>
                  </a:cubicBezTo>
                  <a:cubicBezTo>
                    <a:pt x="1642" y="416"/>
                    <a:pt x="1634" y="411"/>
                    <a:pt x="1627" y="408"/>
                  </a:cubicBezTo>
                  <a:cubicBezTo>
                    <a:pt x="1620" y="405"/>
                    <a:pt x="1611" y="411"/>
                    <a:pt x="1607" y="406"/>
                  </a:cubicBezTo>
                  <a:cubicBezTo>
                    <a:pt x="1603" y="401"/>
                    <a:pt x="1601" y="386"/>
                    <a:pt x="1601" y="376"/>
                  </a:cubicBezTo>
                  <a:cubicBezTo>
                    <a:pt x="1601" y="366"/>
                    <a:pt x="1612" y="354"/>
                    <a:pt x="1607" y="346"/>
                  </a:cubicBezTo>
                  <a:cubicBezTo>
                    <a:pt x="1602" y="338"/>
                    <a:pt x="1580" y="332"/>
                    <a:pt x="1568" y="327"/>
                  </a:cubicBezTo>
                  <a:cubicBezTo>
                    <a:pt x="1563" y="320"/>
                    <a:pt x="1542" y="326"/>
                    <a:pt x="1535" y="318"/>
                  </a:cubicBezTo>
                  <a:cubicBezTo>
                    <a:pt x="1528" y="310"/>
                    <a:pt x="1531" y="290"/>
                    <a:pt x="1523" y="276"/>
                  </a:cubicBezTo>
                  <a:cubicBezTo>
                    <a:pt x="1512" y="260"/>
                    <a:pt x="1495" y="252"/>
                    <a:pt x="1484" y="236"/>
                  </a:cubicBezTo>
                  <a:cubicBezTo>
                    <a:pt x="1476" y="229"/>
                    <a:pt x="1476" y="237"/>
                    <a:pt x="1471" y="242"/>
                  </a:cubicBezTo>
                  <a:cubicBezTo>
                    <a:pt x="1466" y="247"/>
                    <a:pt x="1460" y="266"/>
                    <a:pt x="1451" y="268"/>
                  </a:cubicBezTo>
                  <a:cubicBezTo>
                    <a:pt x="1442" y="270"/>
                    <a:pt x="1426" y="261"/>
                    <a:pt x="1419" y="254"/>
                  </a:cubicBezTo>
                  <a:cubicBezTo>
                    <a:pt x="1408" y="258"/>
                    <a:pt x="1415" y="230"/>
                    <a:pt x="1409" y="224"/>
                  </a:cubicBezTo>
                  <a:cubicBezTo>
                    <a:pt x="1403" y="218"/>
                    <a:pt x="1391" y="222"/>
                    <a:pt x="1383" y="218"/>
                  </a:cubicBezTo>
                  <a:cubicBezTo>
                    <a:pt x="1375" y="214"/>
                    <a:pt x="1368" y="200"/>
                    <a:pt x="1361" y="198"/>
                  </a:cubicBezTo>
                  <a:cubicBezTo>
                    <a:pt x="1354" y="196"/>
                    <a:pt x="1351" y="206"/>
                    <a:pt x="1339" y="206"/>
                  </a:cubicBezTo>
                  <a:cubicBezTo>
                    <a:pt x="1314" y="197"/>
                    <a:pt x="1296" y="194"/>
                    <a:pt x="1289" y="200"/>
                  </a:cubicBezTo>
                  <a:cubicBezTo>
                    <a:pt x="1282" y="206"/>
                    <a:pt x="1294" y="231"/>
                    <a:pt x="1295" y="240"/>
                  </a:cubicBezTo>
                  <a:cubicBezTo>
                    <a:pt x="1296" y="245"/>
                    <a:pt x="1292" y="253"/>
                    <a:pt x="1296" y="256"/>
                  </a:cubicBezTo>
                  <a:cubicBezTo>
                    <a:pt x="1296" y="260"/>
                    <a:pt x="1285" y="260"/>
                    <a:pt x="1283" y="266"/>
                  </a:cubicBezTo>
                  <a:cubicBezTo>
                    <a:pt x="1286" y="274"/>
                    <a:pt x="1314" y="293"/>
                    <a:pt x="1315" y="302"/>
                  </a:cubicBezTo>
                  <a:cubicBezTo>
                    <a:pt x="1316" y="309"/>
                    <a:pt x="1298" y="317"/>
                    <a:pt x="1289" y="320"/>
                  </a:cubicBezTo>
                  <a:cubicBezTo>
                    <a:pt x="1282" y="324"/>
                    <a:pt x="1273" y="318"/>
                    <a:pt x="1273" y="324"/>
                  </a:cubicBezTo>
                  <a:cubicBezTo>
                    <a:pt x="1278" y="339"/>
                    <a:pt x="1288" y="355"/>
                    <a:pt x="1288" y="355"/>
                  </a:cubicBezTo>
                  <a:cubicBezTo>
                    <a:pt x="1288" y="362"/>
                    <a:pt x="1281" y="381"/>
                    <a:pt x="1273" y="382"/>
                  </a:cubicBezTo>
                  <a:cubicBezTo>
                    <a:pt x="1265" y="383"/>
                    <a:pt x="1245" y="370"/>
                    <a:pt x="1237" y="360"/>
                  </a:cubicBezTo>
                  <a:cubicBezTo>
                    <a:pt x="1223" y="348"/>
                    <a:pt x="1239" y="334"/>
                    <a:pt x="1225" y="324"/>
                  </a:cubicBezTo>
                  <a:cubicBezTo>
                    <a:pt x="1218" y="315"/>
                    <a:pt x="1212" y="325"/>
                    <a:pt x="1197" y="318"/>
                  </a:cubicBezTo>
                  <a:cubicBezTo>
                    <a:pt x="1187" y="315"/>
                    <a:pt x="1178" y="314"/>
                    <a:pt x="1167" y="308"/>
                  </a:cubicBezTo>
                  <a:cubicBezTo>
                    <a:pt x="1156" y="302"/>
                    <a:pt x="1145" y="288"/>
                    <a:pt x="1133" y="284"/>
                  </a:cubicBezTo>
                  <a:cubicBezTo>
                    <a:pt x="1115" y="275"/>
                    <a:pt x="1101" y="289"/>
                    <a:pt x="1093" y="286"/>
                  </a:cubicBezTo>
                  <a:cubicBezTo>
                    <a:pt x="1085" y="283"/>
                    <a:pt x="1090" y="268"/>
                    <a:pt x="1085" y="264"/>
                  </a:cubicBezTo>
                  <a:cubicBezTo>
                    <a:pt x="1080" y="260"/>
                    <a:pt x="1066" y="264"/>
                    <a:pt x="1061" y="260"/>
                  </a:cubicBezTo>
                  <a:cubicBezTo>
                    <a:pt x="1056" y="256"/>
                    <a:pt x="1053" y="249"/>
                    <a:pt x="1055" y="240"/>
                  </a:cubicBezTo>
                  <a:cubicBezTo>
                    <a:pt x="1046" y="227"/>
                    <a:pt x="1076" y="223"/>
                    <a:pt x="1071" y="208"/>
                  </a:cubicBezTo>
                  <a:cubicBezTo>
                    <a:pt x="1076" y="197"/>
                    <a:pt x="1104" y="198"/>
                    <a:pt x="1113" y="192"/>
                  </a:cubicBezTo>
                  <a:cubicBezTo>
                    <a:pt x="1122" y="186"/>
                    <a:pt x="1113" y="177"/>
                    <a:pt x="1123" y="174"/>
                  </a:cubicBezTo>
                  <a:cubicBezTo>
                    <a:pt x="1133" y="171"/>
                    <a:pt x="1162" y="169"/>
                    <a:pt x="1171" y="172"/>
                  </a:cubicBezTo>
                  <a:cubicBezTo>
                    <a:pt x="1180" y="175"/>
                    <a:pt x="1171" y="188"/>
                    <a:pt x="1177" y="190"/>
                  </a:cubicBezTo>
                  <a:cubicBezTo>
                    <a:pt x="1183" y="192"/>
                    <a:pt x="1199" y="181"/>
                    <a:pt x="1205" y="184"/>
                  </a:cubicBezTo>
                  <a:cubicBezTo>
                    <a:pt x="1211" y="187"/>
                    <a:pt x="1211" y="207"/>
                    <a:pt x="1215" y="208"/>
                  </a:cubicBezTo>
                  <a:cubicBezTo>
                    <a:pt x="1219" y="209"/>
                    <a:pt x="1221" y="192"/>
                    <a:pt x="1227" y="190"/>
                  </a:cubicBezTo>
                  <a:cubicBezTo>
                    <a:pt x="1233" y="188"/>
                    <a:pt x="1253" y="199"/>
                    <a:pt x="1253" y="194"/>
                  </a:cubicBezTo>
                  <a:cubicBezTo>
                    <a:pt x="1267" y="192"/>
                    <a:pt x="1238" y="165"/>
                    <a:pt x="1227" y="158"/>
                  </a:cubicBezTo>
                  <a:cubicBezTo>
                    <a:pt x="1219" y="152"/>
                    <a:pt x="1211" y="161"/>
                    <a:pt x="1205" y="160"/>
                  </a:cubicBezTo>
                  <a:cubicBezTo>
                    <a:pt x="1199" y="159"/>
                    <a:pt x="1196" y="150"/>
                    <a:pt x="1189" y="150"/>
                  </a:cubicBezTo>
                  <a:cubicBezTo>
                    <a:pt x="1182" y="150"/>
                    <a:pt x="1164" y="164"/>
                    <a:pt x="1161" y="162"/>
                  </a:cubicBezTo>
                  <a:cubicBezTo>
                    <a:pt x="1158" y="160"/>
                    <a:pt x="1173" y="147"/>
                    <a:pt x="1171" y="138"/>
                  </a:cubicBezTo>
                  <a:cubicBezTo>
                    <a:pt x="1169" y="129"/>
                    <a:pt x="1151" y="119"/>
                    <a:pt x="1149" y="110"/>
                  </a:cubicBezTo>
                  <a:cubicBezTo>
                    <a:pt x="1147" y="101"/>
                    <a:pt x="1153" y="87"/>
                    <a:pt x="1159" y="82"/>
                  </a:cubicBezTo>
                  <a:cubicBezTo>
                    <a:pt x="1164" y="82"/>
                    <a:pt x="1177" y="74"/>
                    <a:pt x="1183" y="82"/>
                  </a:cubicBezTo>
                  <a:cubicBezTo>
                    <a:pt x="1187" y="89"/>
                    <a:pt x="1172" y="118"/>
                    <a:pt x="1181" y="126"/>
                  </a:cubicBezTo>
                  <a:cubicBezTo>
                    <a:pt x="1190" y="134"/>
                    <a:pt x="1226" y="135"/>
                    <a:pt x="1235" y="128"/>
                  </a:cubicBezTo>
                  <a:cubicBezTo>
                    <a:pt x="1251" y="132"/>
                    <a:pt x="1232" y="92"/>
                    <a:pt x="1237" y="84"/>
                  </a:cubicBezTo>
                  <a:cubicBezTo>
                    <a:pt x="1242" y="76"/>
                    <a:pt x="1259" y="79"/>
                    <a:pt x="1267" y="80"/>
                  </a:cubicBezTo>
                  <a:cubicBezTo>
                    <a:pt x="1275" y="81"/>
                    <a:pt x="1283" y="93"/>
                    <a:pt x="1287" y="92"/>
                  </a:cubicBezTo>
                  <a:cubicBezTo>
                    <a:pt x="1291" y="91"/>
                    <a:pt x="1283" y="75"/>
                    <a:pt x="1289" y="76"/>
                  </a:cubicBezTo>
                  <a:cubicBezTo>
                    <a:pt x="1295" y="77"/>
                    <a:pt x="1319" y="93"/>
                    <a:pt x="1321" y="100"/>
                  </a:cubicBezTo>
                  <a:cubicBezTo>
                    <a:pt x="1323" y="107"/>
                    <a:pt x="1301" y="115"/>
                    <a:pt x="1301" y="120"/>
                  </a:cubicBezTo>
                  <a:cubicBezTo>
                    <a:pt x="1301" y="125"/>
                    <a:pt x="1314" y="135"/>
                    <a:pt x="1323" y="132"/>
                  </a:cubicBezTo>
                  <a:cubicBezTo>
                    <a:pt x="1332" y="129"/>
                    <a:pt x="1344" y="102"/>
                    <a:pt x="1353" y="100"/>
                  </a:cubicBezTo>
                  <a:cubicBezTo>
                    <a:pt x="1362" y="98"/>
                    <a:pt x="1376" y="111"/>
                    <a:pt x="1375" y="118"/>
                  </a:cubicBezTo>
                  <a:cubicBezTo>
                    <a:pt x="1374" y="125"/>
                    <a:pt x="1356" y="137"/>
                    <a:pt x="1349" y="144"/>
                  </a:cubicBezTo>
                  <a:cubicBezTo>
                    <a:pt x="1342" y="151"/>
                    <a:pt x="1345" y="156"/>
                    <a:pt x="1335" y="158"/>
                  </a:cubicBezTo>
                  <a:cubicBezTo>
                    <a:pt x="1325" y="160"/>
                    <a:pt x="1293" y="150"/>
                    <a:pt x="1287" y="154"/>
                  </a:cubicBezTo>
                  <a:cubicBezTo>
                    <a:pt x="1281" y="158"/>
                    <a:pt x="1290" y="179"/>
                    <a:pt x="1301" y="182"/>
                  </a:cubicBezTo>
                  <a:cubicBezTo>
                    <a:pt x="1312" y="185"/>
                    <a:pt x="1336" y="168"/>
                    <a:pt x="1353" y="172"/>
                  </a:cubicBezTo>
                  <a:cubicBezTo>
                    <a:pt x="1370" y="176"/>
                    <a:pt x="1386" y="197"/>
                    <a:pt x="1403" y="204"/>
                  </a:cubicBezTo>
                  <a:cubicBezTo>
                    <a:pt x="1420" y="211"/>
                    <a:pt x="1449" y="216"/>
                    <a:pt x="1457" y="214"/>
                  </a:cubicBezTo>
                  <a:cubicBezTo>
                    <a:pt x="1465" y="212"/>
                    <a:pt x="1446" y="196"/>
                    <a:pt x="1451" y="192"/>
                  </a:cubicBezTo>
                  <a:cubicBezTo>
                    <a:pt x="1456" y="188"/>
                    <a:pt x="1490" y="197"/>
                    <a:pt x="1489" y="188"/>
                  </a:cubicBezTo>
                  <a:cubicBezTo>
                    <a:pt x="1488" y="179"/>
                    <a:pt x="1446" y="148"/>
                    <a:pt x="1443" y="140"/>
                  </a:cubicBezTo>
                  <a:cubicBezTo>
                    <a:pt x="1440" y="132"/>
                    <a:pt x="1463" y="136"/>
                    <a:pt x="1469" y="138"/>
                  </a:cubicBezTo>
                  <a:cubicBezTo>
                    <a:pt x="1475" y="140"/>
                    <a:pt x="1475" y="151"/>
                    <a:pt x="1479" y="154"/>
                  </a:cubicBezTo>
                  <a:cubicBezTo>
                    <a:pt x="1483" y="157"/>
                    <a:pt x="1489" y="159"/>
                    <a:pt x="1495" y="158"/>
                  </a:cubicBezTo>
                  <a:cubicBezTo>
                    <a:pt x="1501" y="157"/>
                    <a:pt x="1508" y="151"/>
                    <a:pt x="1513" y="146"/>
                  </a:cubicBezTo>
                  <a:cubicBezTo>
                    <a:pt x="1518" y="141"/>
                    <a:pt x="1530" y="130"/>
                    <a:pt x="1527" y="128"/>
                  </a:cubicBezTo>
                  <a:cubicBezTo>
                    <a:pt x="1524" y="126"/>
                    <a:pt x="1503" y="136"/>
                    <a:pt x="1495" y="134"/>
                  </a:cubicBezTo>
                  <a:cubicBezTo>
                    <a:pt x="1487" y="132"/>
                    <a:pt x="1485" y="117"/>
                    <a:pt x="1479" y="114"/>
                  </a:cubicBezTo>
                  <a:cubicBezTo>
                    <a:pt x="1473" y="111"/>
                    <a:pt x="1466" y="119"/>
                    <a:pt x="1457" y="116"/>
                  </a:cubicBezTo>
                  <a:cubicBezTo>
                    <a:pt x="1448" y="113"/>
                    <a:pt x="1433" y="97"/>
                    <a:pt x="1423" y="94"/>
                  </a:cubicBezTo>
                  <a:cubicBezTo>
                    <a:pt x="1413" y="91"/>
                    <a:pt x="1404" y="101"/>
                    <a:pt x="1395" y="98"/>
                  </a:cubicBezTo>
                  <a:cubicBezTo>
                    <a:pt x="1386" y="95"/>
                    <a:pt x="1376" y="81"/>
                    <a:pt x="1367" y="78"/>
                  </a:cubicBezTo>
                  <a:cubicBezTo>
                    <a:pt x="1358" y="75"/>
                    <a:pt x="1351" y="85"/>
                    <a:pt x="1341" y="82"/>
                  </a:cubicBezTo>
                  <a:cubicBezTo>
                    <a:pt x="1331" y="79"/>
                    <a:pt x="1319" y="61"/>
                    <a:pt x="1307" y="58"/>
                  </a:cubicBezTo>
                  <a:cubicBezTo>
                    <a:pt x="1295" y="55"/>
                    <a:pt x="1277" y="64"/>
                    <a:pt x="1267" y="64"/>
                  </a:cubicBezTo>
                  <a:cubicBezTo>
                    <a:pt x="1257" y="64"/>
                    <a:pt x="1249" y="64"/>
                    <a:pt x="1247" y="58"/>
                  </a:cubicBezTo>
                  <a:cubicBezTo>
                    <a:pt x="1245" y="52"/>
                    <a:pt x="1260" y="32"/>
                    <a:pt x="1257" y="26"/>
                  </a:cubicBezTo>
                  <a:cubicBezTo>
                    <a:pt x="1254" y="20"/>
                    <a:pt x="1236" y="18"/>
                    <a:pt x="1227" y="24"/>
                  </a:cubicBezTo>
                  <a:cubicBezTo>
                    <a:pt x="1218" y="30"/>
                    <a:pt x="1211" y="56"/>
                    <a:pt x="1203" y="60"/>
                  </a:cubicBezTo>
                  <a:cubicBezTo>
                    <a:pt x="1195" y="64"/>
                    <a:pt x="1183" y="57"/>
                    <a:pt x="1179" y="50"/>
                  </a:cubicBezTo>
                  <a:cubicBezTo>
                    <a:pt x="1175" y="43"/>
                    <a:pt x="1182" y="26"/>
                    <a:pt x="1179" y="20"/>
                  </a:cubicBezTo>
                  <a:cubicBezTo>
                    <a:pt x="1176" y="14"/>
                    <a:pt x="1167" y="10"/>
                    <a:pt x="1161" y="12"/>
                  </a:cubicBezTo>
                  <a:cubicBezTo>
                    <a:pt x="1155" y="14"/>
                    <a:pt x="1147" y="26"/>
                    <a:pt x="1141" y="32"/>
                  </a:cubicBezTo>
                  <a:cubicBezTo>
                    <a:pt x="1129" y="25"/>
                    <a:pt x="1122" y="41"/>
                    <a:pt x="1123" y="48"/>
                  </a:cubicBezTo>
                  <a:cubicBezTo>
                    <a:pt x="1124" y="55"/>
                    <a:pt x="1145" y="65"/>
                    <a:pt x="1145" y="74"/>
                  </a:cubicBezTo>
                  <a:cubicBezTo>
                    <a:pt x="1145" y="83"/>
                    <a:pt x="1128" y="100"/>
                    <a:pt x="1123" y="102"/>
                  </a:cubicBezTo>
                  <a:cubicBezTo>
                    <a:pt x="1117" y="106"/>
                    <a:pt x="1122" y="89"/>
                    <a:pt x="1117" y="86"/>
                  </a:cubicBezTo>
                  <a:cubicBezTo>
                    <a:pt x="1112" y="83"/>
                    <a:pt x="1097" y="89"/>
                    <a:pt x="1093" y="86"/>
                  </a:cubicBezTo>
                  <a:cubicBezTo>
                    <a:pt x="1089" y="83"/>
                    <a:pt x="1099" y="77"/>
                    <a:pt x="1095" y="70"/>
                  </a:cubicBezTo>
                  <a:cubicBezTo>
                    <a:pt x="1088" y="65"/>
                    <a:pt x="1073" y="50"/>
                    <a:pt x="1071" y="46"/>
                  </a:cubicBezTo>
                  <a:cubicBezTo>
                    <a:pt x="1069" y="42"/>
                    <a:pt x="1077" y="48"/>
                    <a:pt x="1083" y="44"/>
                  </a:cubicBezTo>
                  <a:cubicBezTo>
                    <a:pt x="1089" y="40"/>
                    <a:pt x="1107" y="28"/>
                    <a:pt x="1105" y="24"/>
                  </a:cubicBezTo>
                  <a:cubicBezTo>
                    <a:pt x="1103" y="20"/>
                    <a:pt x="1078" y="18"/>
                    <a:pt x="1069" y="18"/>
                  </a:cubicBezTo>
                  <a:cubicBezTo>
                    <a:pt x="1060" y="18"/>
                    <a:pt x="1055" y="22"/>
                    <a:pt x="1053" y="26"/>
                  </a:cubicBezTo>
                  <a:cubicBezTo>
                    <a:pt x="1051" y="30"/>
                    <a:pt x="1058" y="38"/>
                    <a:pt x="1055" y="42"/>
                  </a:cubicBezTo>
                  <a:cubicBezTo>
                    <a:pt x="1052" y="46"/>
                    <a:pt x="1037" y="43"/>
                    <a:pt x="1033" y="48"/>
                  </a:cubicBezTo>
                  <a:cubicBezTo>
                    <a:pt x="1029" y="53"/>
                    <a:pt x="1029" y="62"/>
                    <a:pt x="1033" y="70"/>
                  </a:cubicBezTo>
                  <a:cubicBezTo>
                    <a:pt x="1037" y="78"/>
                    <a:pt x="1053" y="86"/>
                    <a:pt x="1055" y="96"/>
                  </a:cubicBezTo>
                  <a:cubicBezTo>
                    <a:pt x="1057" y="106"/>
                    <a:pt x="1047" y="128"/>
                    <a:pt x="1043" y="130"/>
                  </a:cubicBezTo>
                  <a:cubicBezTo>
                    <a:pt x="1039" y="132"/>
                    <a:pt x="1034" y="113"/>
                    <a:pt x="1033" y="106"/>
                  </a:cubicBezTo>
                  <a:cubicBezTo>
                    <a:pt x="1032" y="99"/>
                    <a:pt x="1043" y="91"/>
                    <a:pt x="1039" y="86"/>
                  </a:cubicBezTo>
                  <a:cubicBezTo>
                    <a:pt x="1035" y="81"/>
                    <a:pt x="1015" y="75"/>
                    <a:pt x="1007" y="76"/>
                  </a:cubicBezTo>
                  <a:cubicBezTo>
                    <a:pt x="999" y="77"/>
                    <a:pt x="993" y="84"/>
                    <a:pt x="991" y="90"/>
                  </a:cubicBezTo>
                  <a:cubicBezTo>
                    <a:pt x="989" y="96"/>
                    <a:pt x="998" y="108"/>
                    <a:pt x="993" y="112"/>
                  </a:cubicBezTo>
                  <a:cubicBezTo>
                    <a:pt x="988" y="116"/>
                    <a:pt x="970" y="114"/>
                    <a:pt x="959" y="114"/>
                  </a:cubicBezTo>
                  <a:cubicBezTo>
                    <a:pt x="948" y="114"/>
                    <a:pt x="934" y="114"/>
                    <a:pt x="925" y="112"/>
                  </a:cubicBezTo>
                  <a:cubicBezTo>
                    <a:pt x="916" y="110"/>
                    <a:pt x="902" y="104"/>
                    <a:pt x="907" y="100"/>
                  </a:cubicBezTo>
                  <a:cubicBezTo>
                    <a:pt x="912" y="96"/>
                    <a:pt x="945" y="95"/>
                    <a:pt x="955" y="90"/>
                  </a:cubicBezTo>
                  <a:cubicBezTo>
                    <a:pt x="965" y="85"/>
                    <a:pt x="972" y="78"/>
                    <a:pt x="965" y="70"/>
                  </a:cubicBezTo>
                  <a:cubicBezTo>
                    <a:pt x="939" y="65"/>
                    <a:pt x="920" y="50"/>
                    <a:pt x="911" y="42"/>
                  </a:cubicBezTo>
                  <a:cubicBezTo>
                    <a:pt x="902" y="34"/>
                    <a:pt x="916" y="23"/>
                    <a:pt x="913" y="20"/>
                  </a:cubicBezTo>
                  <a:cubicBezTo>
                    <a:pt x="910" y="17"/>
                    <a:pt x="900" y="27"/>
                    <a:pt x="893" y="26"/>
                  </a:cubicBezTo>
                  <a:cubicBezTo>
                    <a:pt x="886" y="25"/>
                    <a:pt x="876" y="7"/>
                    <a:pt x="873" y="12"/>
                  </a:cubicBezTo>
                  <a:cubicBezTo>
                    <a:pt x="870" y="17"/>
                    <a:pt x="878" y="49"/>
                    <a:pt x="875" y="54"/>
                  </a:cubicBezTo>
                  <a:cubicBezTo>
                    <a:pt x="866" y="59"/>
                    <a:pt x="866" y="35"/>
                    <a:pt x="857" y="40"/>
                  </a:cubicBezTo>
                  <a:cubicBezTo>
                    <a:pt x="853" y="42"/>
                    <a:pt x="841" y="37"/>
                    <a:pt x="837" y="36"/>
                  </a:cubicBezTo>
                  <a:cubicBezTo>
                    <a:pt x="833" y="24"/>
                    <a:pt x="802" y="37"/>
                    <a:pt x="793" y="36"/>
                  </a:cubicBezTo>
                  <a:cubicBezTo>
                    <a:pt x="784" y="35"/>
                    <a:pt x="786" y="31"/>
                    <a:pt x="781" y="30"/>
                  </a:cubicBezTo>
                  <a:cubicBezTo>
                    <a:pt x="776" y="29"/>
                    <a:pt x="768" y="31"/>
                    <a:pt x="761" y="28"/>
                  </a:cubicBezTo>
                  <a:cubicBezTo>
                    <a:pt x="754" y="25"/>
                    <a:pt x="747" y="14"/>
                    <a:pt x="739" y="12"/>
                  </a:cubicBezTo>
                  <a:cubicBezTo>
                    <a:pt x="731" y="10"/>
                    <a:pt x="721" y="18"/>
                    <a:pt x="711" y="16"/>
                  </a:cubicBezTo>
                  <a:cubicBezTo>
                    <a:pt x="701" y="14"/>
                    <a:pt x="689" y="4"/>
                    <a:pt x="677" y="2"/>
                  </a:cubicBezTo>
                  <a:cubicBezTo>
                    <a:pt x="665" y="0"/>
                    <a:pt x="648" y="0"/>
                    <a:pt x="641" y="4"/>
                  </a:cubicBezTo>
                  <a:cubicBezTo>
                    <a:pt x="634" y="8"/>
                    <a:pt x="641" y="18"/>
                    <a:pt x="637" y="24"/>
                  </a:cubicBezTo>
                  <a:cubicBezTo>
                    <a:pt x="633" y="30"/>
                    <a:pt x="614" y="36"/>
                    <a:pt x="619" y="42"/>
                  </a:cubicBezTo>
                  <a:cubicBezTo>
                    <a:pt x="624" y="48"/>
                    <a:pt x="653" y="60"/>
                    <a:pt x="665" y="62"/>
                  </a:cubicBezTo>
                  <a:cubicBezTo>
                    <a:pt x="677" y="64"/>
                    <a:pt x="685" y="58"/>
                    <a:pt x="693" y="54"/>
                  </a:cubicBezTo>
                  <a:cubicBezTo>
                    <a:pt x="701" y="50"/>
                    <a:pt x="711" y="38"/>
                    <a:pt x="715" y="40"/>
                  </a:cubicBezTo>
                  <a:cubicBezTo>
                    <a:pt x="719" y="42"/>
                    <a:pt x="713" y="57"/>
                    <a:pt x="717" y="66"/>
                  </a:cubicBezTo>
                  <a:cubicBezTo>
                    <a:pt x="721" y="75"/>
                    <a:pt x="751" y="91"/>
                    <a:pt x="739" y="94"/>
                  </a:cubicBezTo>
                  <a:cubicBezTo>
                    <a:pt x="695" y="86"/>
                    <a:pt x="693" y="84"/>
                    <a:pt x="643" y="84"/>
                  </a:cubicBezTo>
                  <a:cubicBezTo>
                    <a:pt x="626" y="79"/>
                    <a:pt x="624" y="85"/>
                    <a:pt x="615" y="82"/>
                  </a:cubicBezTo>
                  <a:cubicBezTo>
                    <a:pt x="606" y="79"/>
                    <a:pt x="597" y="65"/>
                    <a:pt x="589" y="64"/>
                  </a:cubicBezTo>
                  <a:cubicBezTo>
                    <a:pt x="581" y="63"/>
                    <a:pt x="578" y="75"/>
                    <a:pt x="565" y="78"/>
                  </a:cubicBezTo>
                  <a:cubicBezTo>
                    <a:pt x="552" y="81"/>
                    <a:pt x="525" y="77"/>
                    <a:pt x="509" y="80"/>
                  </a:cubicBezTo>
                  <a:cubicBezTo>
                    <a:pt x="491" y="78"/>
                    <a:pt x="471" y="94"/>
                    <a:pt x="471" y="94"/>
                  </a:cubicBezTo>
                  <a:cubicBezTo>
                    <a:pt x="437" y="98"/>
                    <a:pt x="445" y="80"/>
                    <a:pt x="411" y="84"/>
                  </a:cubicBezTo>
                  <a:cubicBezTo>
                    <a:pt x="389" y="88"/>
                    <a:pt x="357" y="80"/>
                    <a:pt x="331" y="78"/>
                  </a:cubicBezTo>
                  <a:cubicBezTo>
                    <a:pt x="305" y="76"/>
                    <a:pt x="277" y="72"/>
                    <a:pt x="257" y="70"/>
                  </a:cubicBezTo>
                  <a:cubicBezTo>
                    <a:pt x="237" y="68"/>
                    <a:pt x="220" y="67"/>
                    <a:pt x="209" y="64"/>
                  </a:cubicBezTo>
                  <a:cubicBezTo>
                    <a:pt x="198" y="61"/>
                    <a:pt x="207" y="54"/>
                    <a:pt x="193" y="54"/>
                  </a:cubicBezTo>
                  <a:cubicBezTo>
                    <a:pt x="175" y="43"/>
                    <a:pt x="145" y="71"/>
                    <a:pt x="123" y="64"/>
                  </a:cubicBezTo>
                  <a:cubicBezTo>
                    <a:pt x="101" y="65"/>
                    <a:pt x="93" y="90"/>
                    <a:pt x="71" y="92"/>
                  </a:cubicBezTo>
                  <a:cubicBezTo>
                    <a:pt x="56" y="100"/>
                    <a:pt x="50" y="86"/>
                    <a:pt x="33" y="92"/>
                  </a:cubicBezTo>
                  <a:close/>
                </a:path>
              </a:pathLst>
            </a:custGeom>
            <a:solidFill>
              <a:srgbClr val="C0C0C0"/>
            </a:solidFill>
            <a:ln w="3175">
              <a:solidFill>
                <a:schemeClr val="bg1"/>
              </a:solidFill>
              <a:round/>
              <a:headEnd/>
              <a:tailEnd/>
            </a:ln>
          </p:spPr>
          <p:txBody>
            <a:bodyPr/>
            <a:lstStyle/>
            <a:p>
              <a:endParaRPr lang="zh-CN" altLang="en-US"/>
            </a:p>
          </p:txBody>
        </p:sp>
        <p:sp>
          <p:nvSpPr>
            <p:cNvPr id="10266" name="Freeform 69"/>
            <p:cNvSpPr>
              <a:spLocks/>
            </p:cNvSpPr>
            <p:nvPr/>
          </p:nvSpPr>
          <p:spPr bwMode="auto">
            <a:xfrm>
              <a:off x="567" y="1960"/>
              <a:ext cx="176" cy="153"/>
            </a:xfrm>
            <a:custGeom>
              <a:avLst/>
              <a:gdLst>
                <a:gd name="T0" fmla="*/ 116 w 176"/>
                <a:gd name="T1" fmla="*/ 47 h 153"/>
                <a:gd name="T2" fmla="*/ 132 w 176"/>
                <a:gd name="T3" fmla="*/ 63 h 153"/>
                <a:gd name="T4" fmla="*/ 150 w 176"/>
                <a:gd name="T5" fmla="*/ 83 h 153"/>
                <a:gd name="T6" fmla="*/ 176 w 176"/>
                <a:gd name="T7" fmla="*/ 103 h 153"/>
                <a:gd name="T8" fmla="*/ 128 w 176"/>
                <a:gd name="T9" fmla="*/ 137 h 153"/>
                <a:gd name="T10" fmla="*/ 116 w 176"/>
                <a:gd name="T11" fmla="*/ 145 h 153"/>
                <a:gd name="T12" fmla="*/ 104 w 176"/>
                <a:gd name="T13" fmla="*/ 141 h 153"/>
                <a:gd name="T14" fmla="*/ 88 w 176"/>
                <a:gd name="T15" fmla="*/ 153 h 153"/>
                <a:gd name="T16" fmla="*/ 78 w 176"/>
                <a:gd name="T17" fmla="*/ 135 h 153"/>
                <a:gd name="T18" fmla="*/ 72 w 176"/>
                <a:gd name="T19" fmla="*/ 119 h 153"/>
                <a:gd name="T20" fmla="*/ 90 w 176"/>
                <a:gd name="T21" fmla="*/ 105 h 153"/>
                <a:gd name="T22" fmla="*/ 106 w 176"/>
                <a:gd name="T23" fmla="*/ 93 h 153"/>
                <a:gd name="T24" fmla="*/ 102 w 176"/>
                <a:gd name="T25" fmla="*/ 79 h 153"/>
                <a:gd name="T26" fmla="*/ 84 w 176"/>
                <a:gd name="T27" fmla="*/ 73 h 153"/>
                <a:gd name="T28" fmla="*/ 78 w 176"/>
                <a:gd name="T29" fmla="*/ 71 h 153"/>
                <a:gd name="T30" fmla="*/ 76 w 176"/>
                <a:gd name="T31" fmla="*/ 55 h 153"/>
                <a:gd name="T32" fmla="*/ 66 w 176"/>
                <a:gd name="T33" fmla="*/ 63 h 153"/>
                <a:gd name="T34" fmla="*/ 64 w 176"/>
                <a:gd name="T35" fmla="*/ 101 h 153"/>
                <a:gd name="T36" fmla="*/ 38 w 176"/>
                <a:gd name="T37" fmla="*/ 121 h 153"/>
                <a:gd name="T38" fmla="*/ 12 w 176"/>
                <a:gd name="T39" fmla="*/ 129 h 153"/>
                <a:gd name="T40" fmla="*/ 0 w 176"/>
                <a:gd name="T41" fmla="*/ 121 h 153"/>
                <a:gd name="T42" fmla="*/ 10 w 176"/>
                <a:gd name="T43" fmla="*/ 105 h 153"/>
                <a:gd name="T44" fmla="*/ 28 w 176"/>
                <a:gd name="T45" fmla="*/ 73 h 153"/>
                <a:gd name="T46" fmla="*/ 58 w 176"/>
                <a:gd name="T47" fmla="*/ 61 h 153"/>
                <a:gd name="T48" fmla="*/ 60 w 176"/>
                <a:gd name="T49" fmla="*/ 41 h 153"/>
                <a:gd name="T50" fmla="*/ 44 w 176"/>
                <a:gd name="T51" fmla="*/ 31 h 153"/>
                <a:gd name="T52" fmla="*/ 42 w 176"/>
                <a:gd name="T53" fmla="*/ 13 h 153"/>
                <a:gd name="T54" fmla="*/ 54 w 176"/>
                <a:gd name="T55" fmla="*/ 9 h 153"/>
                <a:gd name="T56" fmla="*/ 70 w 176"/>
                <a:gd name="T57" fmla="*/ 21 h 153"/>
                <a:gd name="T58" fmla="*/ 84 w 176"/>
                <a:gd name="T59" fmla="*/ 5 h 153"/>
                <a:gd name="T60" fmla="*/ 96 w 176"/>
                <a:gd name="T61" fmla="*/ 1 h 153"/>
                <a:gd name="T62" fmla="*/ 110 w 176"/>
                <a:gd name="T63" fmla="*/ 3 h 153"/>
                <a:gd name="T64" fmla="*/ 96 w 176"/>
                <a:gd name="T65" fmla="*/ 17 h 153"/>
                <a:gd name="T66" fmla="*/ 112 w 176"/>
                <a:gd name="T67" fmla="*/ 23 h 153"/>
                <a:gd name="T68" fmla="*/ 118 w 176"/>
                <a:gd name="T69" fmla="*/ 35 h 153"/>
                <a:gd name="T70" fmla="*/ 116 w 176"/>
                <a:gd name="T71" fmla="*/ 47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153"/>
                <a:gd name="T110" fmla="*/ 176 w 176"/>
                <a:gd name="T111" fmla="*/ 153 h 1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153">
                  <a:moveTo>
                    <a:pt x="116" y="47"/>
                  </a:moveTo>
                  <a:cubicBezTo>
                    <a:pt x="122" y="53"/>
                    <a:pt x="125" y="58"/>
                    <a:pt x="132" y="63"/>
                  </a:cubicBezTo>
                  <a:cubicBezTo>
                    <a:pt x="134" y="70"/>
                    <a:pt x="144" y="77"/>
                    <a:pt x="150" y="83"/>
                  </a:cubicBezTo>
                  <a:cubicBezTo>
                    <a:pt x="157" y="104"/>
                    <a:pt x="147" y="100"/>
                    <a:pt x="176" y="103"/>
                  </a:cubicBezTo>
                  <a:cubicBezTo>
                    <a:pt x="168" y="133"/>
                    <a:pt x="160" y="134"/>
                    <a:pt x="128" y="137"/>
                  </a:cubicBezTo>
                  <a:cubicBezTo>
                    <a:pt x="124" y="140"/>
                    <a:pt x="120" y="142"/>
                    <a:pt x="116" y="145"/>
                  </a:cubicBezTo>
                  <a:cubicBezTo>
                    <a:pt x="112" y="147"/>
                    <a:pt x="104" y="141"/>
                    <a:pt x="104" y="141"/>
                  </a:cubicBezTo>
                  <a:cubicBezTo>
                    <a:pt x="97" y="146"/>
                    <a:pt x="93" y="146"/>
                    <a:pt x="88" y="153"/>
                  </a:cubicBezTo>
                  <a:cubicBezTo>
                    <a:pt x="72" y="151"/>
                    <a:pt x="60" y="147"/>
                    <a:pt x="78" y="135"/>
                  </a:cubicBezTo>
                  <a:cubicBezTo>
                    <a:pt x="84" y="126"/>
                    <a:pt x="80" y="124"/>
                    <a:pt x="72" y="119"/>
                  </a:cubicBezTo>
                  <a:cubicBezTo>
                    <a:pt x="78" y="109"/>
                    <a:pt x="86" y="116"/>
                    <a:pt x="90" y="105"/>
                  </a:cubicBezTo>
                  <a:cubicBezTo>
                    <a:pt x="86" y="94"/>
                    <a:pt x="96" y="95"/>
                    <a:pt x="106" y="93"/>
                  </a:cubicBezTo>
                  <a:cubicBezTo>
                    <a:pt x="105" y="88"/>
                    <a:pt x="106" y="82"/>
                    <a:pt x="102" y="79"/>
                  </a:cubicBezTo>
                  <a:cubicBezTo>
                    <a:pt x="102" y="79"/>
                    <a:pt x="87" y="74"/>
                    <a:pt x="84" y="73"/>
                  </a:cubicBezTo>
                  <a:cubicBezTo>
                    <a:pt x="82" y="72"/>
                    <a:pt x="78" y="71"/>
                    <a:pt x="78" y="71"/>
                  </a:cubicBezTo>
                  <a:cubicBezTo>
                    <a:pt x="77" y="66"/>
                    <a:pt x="79" y="59"/>
                    <a:pt x="76" y="55"/>
                  </a:cubicBezTo>
                  <a:cubicBezTo>
                    <a:pt x="74" y="52"/>
                    <a:pt x="67" y="59"/>
                    <a:pt x="66" y="63"/>
                  </a:cubicBezTo>
                  <a:cubicBezTo>
                    <a:pt x="64" y="72"/>
                    <a:pt x="69" y="91"/>
                    <a:pt x="64" y="101"/>
                  </a:cubicBezTo>
                  <a:cubicBezTo>
                    <a:pt x="59" y="111"/>
                    <a:pt x="47" y="116"/>
                    <a:pt x="38" y="121"/>
                  </a:cubicBezTo>
                  <a:cubicBezTo>
                    <a:pt x="34" y="125"/>
                    <a:pt x="17" y="132"/>
                    <a:pt x="12" y="129"/>
                  </a:cubicBezTo>
                  <a:cubicBezTo>
                    <a:pt x="8" y="126"/>
                    <a:pt x="0" y="121"/>
                    <a:pt x="0" y="121"/>
                  </a:cubicBezTo>
                  <a:cubicBezTo>
                    <a:pt x="3" y="113"/>
                    <a:pt x="1" y="108"/>
                    <a:pt x="10" y="105"/>
                  </a:cubicBezTo>
                  <a:cubicBezTo>
                    <a:pt x="6" y="85"/>
                    <a:pt x="7" y="78"/>
                    <a:pt x="28" y="73"/>
                  </a:cubicBezTo>
                  <a:cubicBezTo>
                    <a:pt x="37" y="60"/>
                    <a:pt x="41" y="63"/>
                    <a:pt x="58" y="61"/>
                  </a:cubicBezTo>
                  <a:cubicBezTo>
                    <a:pt x="68" y="54"/>
                    <a:pt x="71" y="49"/>
                    <a:pt x="60" y="41"/>
                  </a:cubicBezTo>
                  <a:cubicBezTo>
                    <a:pt x="57" y="32"/>
                    <a:pt x="53" y="33"/>
                    <a:pt x="44" y="31"/>
                  </a:cubicBezTo>
                  <a:cubicBezTo>
                    <a:pt x="40" y="26"/>
                    <a:pt x="35" y="21"/>
                    <a:pt x="42" y="13"/>
                  </a:cubicBezTo>
                  <a:cubicBezTo>
                    <a:pt x="45" y="10"/>
                    <a:pt x="54" y="9"/>
                    <a:pt x="54" y="9"/>
                  </a:cubicBezTo>
                  <a:cubicBezTo>
                    <a:pt x="62" y="17"/>
                    <a:pt x="57" y="24"/>
                    <a:pt x="70" y="21"/>
                  </a:cubicBezTo>
                  <a:cubicBezTo>
                    <a:pt x="76" y="15"/>
                    <a:pt x="77" y="8"/>
                    <a:pt x="84" y="5"/>
                  </a:cubicBezTo>
                  <a:cubicBezTo>
                    <a:pt x="88" y="3"/>
                    <a:pt x="96" y="1"/>
                    <a:pt x="96" y="1"/>
                  </a:cubicBezTo>
                  <a:cubicBezTo>
                    <a:pt x="101" y="2"/>
                    <a:pt x="106" y="0"/>
                    <a:pt x="110" y="3"/>
                  </a:cubicBezTo>
                  <a:cubicBezTo>
                    <a:pt x="117" y="8"/>
                    <a:pt x="98" y="16"/>
                    <a:pt x="96" y="17"/>
                  </a:cubicBezTo>
                  <a:cubicBezTo>
                    <a:pt x="87" y="31"/>
                    <a:pt x="104" y="26"/>
                    <a:pt x="112" y="23"/>
                  </a:cubicBezTo>
                  <a:cubicBezTo>
                    <a:pt x="122" y="25"/>
                    <a:pt x="129" y="28"/>
                    <a:pt x="118" y="35"/>
                  </a:cubicBezTo>
                  <a:cubicBezTo>
                    <a:pt x="114" y="48"/>
                    <a:pt x="110" y="47"/>
                    <a:pt x="116" y="47"/>
                  </a:cubicBezTo>
                  <a:close/>
                </a:path>
              </a:pathLst>
            </a:custGeom>
            <a:solidFill>
              <a:srgbClr val="C0C0C0"/>
            </a:solidFill>
            <a:ln w="3175">
              <a:solidFill>
                <a:schemeClr val="bg1"/>
              </a:solidFill>
              <a:round/>
              <a:headEnd/>
              <a:tailEnd/>
            </a:ln>
          </p:spPr>
          <p:txBody>
            <a:bodyPr/>
            <a:lstStyle/>
            <a:p>
              <a:endParaRPr lang="zh-CN" altLang="en-US"/>
            </a:p>
          </p:txBody>
        </p:sp>
        <p:sp>
          <p:nvSpPr>
            <p:cNvPr id="10267" name="Freeform 70"/>
            <p:cNvSpPr>
              <a:spLocks/>
            </p:cNvSpPr>
            <p:nvPr/>
          </p:nvSpPr>
          <p:spPr bwMode="auto">
            <a:xfrm>
              <a:off x="1325" y="3119"/>
              <a:ext cx="110" cy="220"/>
            </a:xfrm>
            <a:custGeom>
              <a:avLst/>
              <a:gdLst>
                <a:gd name="T0" fmla="*/ 92 w 110"/>
                <a:gd name="T1" fmla="*/ 0 h 220"/>
                <a:gd name="T2" fmla="*/ 106 w 110"/>
                <a:gd name="T3" fmla="*/ 36 h 220"/>
                <a:gd name="T4" fmla="*/ 110 w 110"/>
                <a:gd name="T5" fmla="*/ 60 h 220"/>
                <a:gd name="T6" fmla="*/ 104 w 110"/>
                <a:gd name="T7" fmla="*/ 78 h 220"/>
                <a:gd name="T8" fmla="*/ 80 w 110"/>
                <a:gd name="T9" fmla="*/ 130 h 220"/>
                <a:gd name="T10" fmla="*/ 74 w 110"/>
                <a:gd name="T11" fmla="*/ 174 h 220"/>
                <a:gd name="T12" fmla="*/ 42 w 110"/>
                <a:gd name="T13" fmla="*/ 218 h 220"/>
                <a:gd name="T14" fmla="*/ 4 w 110"/>
                <a:gd name="T15" fmla="*/ 202 h 220"/>
                <a:gd name="T16" fmla="*/ 18 w 110"/>
                <a:gd name="T17" fmla="*/ 128 h 220"/>
                <a:gd name="T18" fmla="*/ 20 w 110"/>
                <a:gd name="T19" fmla="*/ 96 h 220"/>
                <a:gd name="T20" fmla="*/ 22 w 110"/>
                <a:gd name="T21" fmla="*/ 66 h 220"/>
                <a:gd name="T22" fmla="*/ 54 w 110"/>
                <a:gd name="T23" fmla="*/ 56 h 220"/>
                <a:gd name="T24" fmla="*/ 76 w 110"/>
                <a:gd name="T25" fmla="*/ 4 h 220"/>
                <a:gd name="T26" fmla="*/ 92 w 110"/>
                <a:gd name="T27" fmla="*/ 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220"/>
                <a:gd name="T44" fmla="*/ 110 w 110"/>
                <a:gd name="T45" fmla="*/ 220 h 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220">
                  <a:moveTo>
                    <a:pt x="92" y="0"/>
                  </a:moveTo>
                  <a:cubicBezTo>
                    <a:pt x="110" y="6"/>
                    <a:pt x="103" y="23"/>
                    <a:pt x="106" y="36"/>
                  </a:cubicBezTo>
                  <a:cubicBezTo>
                    <a:pt x="107" y="41"/>
                    <a:pt x="110" y="60"/>
                    <a:pt x="110" y="60"/>
                  </a:cubicBezTo>
                  <a:cubicBezTo>
                    <a:pt x="108" y="66"/>
                    <a:pt x="104" y="78"/>
                    <a:pt x="104" y="78"/>
                  </a:cubicBezTo>
                  <a:cubicBezTo>
                    <a:pt x="101" y="90"/>
                    <a:pt x="85" y="114"/>
                    <a:pt x="80" y="130"/>
                  </a:cubicBezTo>
                  <a:cubicBezTo>
                    <a:pt x="75" y="146"/>
                    <a:pt x="80" y="159"/>
                    <a:pt x="74" y="174"/>
                  </a:cubicBezTo>
                  <a:cubicBezTo>
                    <a:pt x="67" y="191"/>
                    <a:pt x="62" y="211"/>
                    <a:pt x="42" y="218"/>
                  </a:cubicBezTo>
                  <a:cubicBezTo>
                    <a:pt x="25" y="215"/>
                    <a:pt x="10" y="220"/>
                    <a:pt x="4" y="202"/>
                  </a:cubicBezTo>
                  <a:cubicBezTo>
                    <a:pt x="6" y="155"/>
                    <a:pt x="0" y="155"/>
                    <a:pt x="18" y="128"/>
                  </a:cubicBezTo>
                  <a:cubicBezTo>
                    <a:pt x="19" y="110"/>
                    <a:pt x="19" y="106"/>
                    <a:pt x="20" y="96"/>
                  </a:cubicBezTo>
                  <a:cubicBezTo>
                    <a:pt x="21" y="86"/>
                    <a:pt x="16" y="73"/>
                    <a:pt x="22" y="66"/>
                  </a:cubicBezTo>
                  <a:cubicBezTo>
                    <a:pt x="33" y="55"/>
                    <a:pt x="37" y="58"/>
                    <a:pt x="54" y="56"/>
                  </a:cubicBezTo>
                  <a:cubicBezTo>
                    <a:pt x="64" y="42"/>
                    <a:pt x="63" y="17"/>
                    <a:pt x="76" y="4"/>
                  </a:cubicBezTo>
                  <a:cubicBezTo>
                    <a:pt x="80" y="0"/>
                    <a:pt x="87" y="1"/>
                    <a:pt x="92" y="0"/>
                  </a:cubicBezTo>
                  <a:close/>
                </a:path>
              </a:pathLst>
            </a:custGeom>
            <a:solidFill>
              <a:srgbClr val="C0C0C0"/>
            </a:solidFill>
            <a:ln w="3175">
              <a:solidFill>
                <a:schemeClr val="bg1"/>
              </a:solidFill>
              <a:round/>
              <a:headEnd/>
              <a:tailEnd/>
            </a:ln>
          </p:spPr>
          <p:txBody>
            <a:bodyPr/>
            <a:lstStyle/>
            <a:p>
              <a:endParaRPr lang="zh-CN" altLang="en-US"/>
            </a:p>
          </p:txBody>
        </p:sp>
        <p:sp>
          <p:nvSpPr>
            <p:cNvPr id="10268" name="Freeform 71"/>
            <p:cNvSpPr>
              <a:spLocks/>
            </p:cNvSpPr>
            <p:nvPr/>
          </p:nvSpPr>
          <p:spPr bwMode="auto">
            <a:xfrm>
              <a:off x="2060" y="2829"/>
              <a:ext cx="461" cy="275"/>
            </a:xfrm>
            <a:custGeom>
              <a:avLst/>
              <a:gdLst>
                <a:gd name="T0" fmla="*/ 25 w 461"/>
                <a:gd name="T1" fmla="*/ 2 h 275"/>
                <a:gd name="T2" fmla="*/ 3 w 461"/>
                <a:gd name="T3" fmla="*/ 4 h 275"/>
                <a:gd name="T4" fmla="*/ 5 w 461"/>
                <a:gd name="T5" fmla="*/ 16 h 275"/>
                <a:gd name="T6" fmla="*/ 35 w 461"/>
                <a:gd name="T7" fmla="*/ 32 h 275"/>
                <a:gd name="T8" fmla="*/ 45 w 461"/>
                <a:gd name="T9" fmla="*/ 52 h 275"/>
                <a:gd name="T10" fmla="*/ 59 w 461"/>
                <a:gd name="T11" fmla="*/ 76 h 275"/>
                <a:gd name="T12" fmla="*/ 75 w 461"/>
                <a:gd name="T13" fmla="*/ 108 h 275"/>
                <a:gd name="T14" fmla="*/ 93 w 461"/>
                <a:gd name="T15" fmla="*/ 136 h 275"/>
                <a:gd name="T16" fmla="*/ 111 w 461"/>
                <a:gd name="T17" fmla="*/ 144 h 275"/>
                <a:gd name="T18" fmla="*/ 153 w 461"/>
                <a:gd name="T19" fmla="*/ 194 h 275"/>
                <a:gd name="T20" fmla="*/ 159 w 461"/>
                <a:gd name="T21" fmla="*/ 210 h 275"/>
                <a:gd name="T22" fmla="*/ 171 w 461"/>
                <a:gd name="T23" fmla="*/ 216 h 275"/>
                <a:gd name="T24" fmla="*/ 235 w 461"/>
                <a:gd name="T25" fmla="*/ 226 h 275"/>
                <a:gd name="T26" fmla="*/ 293 w 461"/>
                <a:gd name="T27" fmla="*/ 234 h 275"/>
                <a:gd name="T28" fmla="*/ 339 w 461"/>
                <a:gd name="T29" fmla="*/ 246 h 275"/>
                <a:gd name="T30" fmla="*/ 353 w 461"/>
                <a:gd name="T31" fmla="*/ 250 h 275"/>
                <a:gd name="T32" fmla="*/ 361 w 461"/>
                <a:gd name="T33" fmla="*/ 268 h 275"/>
                <a:gd name="T34" fmla="*/ 371 w 461"/>
                <a:gd name="T35" fmla="*/ 254 h 275"/>
                <a:gd name="T36" fmla="*/ 403 w 461"/>
                <a:gd name="T37" fmla="*/ 242 h 275"/>
                <a:gd name="T38" fmla="*/ 407 w 461"/>
                <a:gd name="T39" fmla="*/ 258 h 275"/>
                <a:gd name="T40" fmla="*/ 417 w 461"/>
                <a:gd name="T41" fmla="*/ 256 h 275"/>
                <a:gd name="T42" fmla="*/ 461 w 461"/>
                <a:gd name="T43" fmla="*/ 240 h 275"/>
                <a:gd name="T44" fmla="*/ 449 w 461"/>
                <a:gd name="T45" fmla="*/ 218 h 275"/>
                <a:gd name="T46" fmla="*/ 429 w 461"/>
                <a:gd name="T47" fmla="*/ 234 h 275"/>
                <a:gd name="T48" fmla="*/ 423 w 461"/>
                <a:gd name="T49" fmla="*/ 226 h 275"/>
                <a:gd name="T50" fmla="*/ 405 w 461"/>
                <a:gd name="T51" fmla="*/ 218 h 275"/>
                <a:gd name="T52" fmla="*/ 381 w 461"/>
                <a:gd name="T53" fmla="*/ 234 h 275"/>
                <a:gd name="T54" fmla="*/ 357 w 461"/>
                <a:gd name="T55" fmla="*/ 226 h 275"/>
                <a:gd name="T56" fmla="*/ 357 w 461"/>
                <a:gd name="T57" fmla="*/ 240 h 275"/>
                <a:gd name="T58" fmla="*/ 335 w 461"/>
                <a:gd name="T59" fmla="*/ 222 h 275"/>
                <a:gd name="T60" fmla="*/ 263 w 461"/>
                <a:gd name="T61" fmla="*/ 212 h 275"/>
                <a:gd name="T62" fmla="*/ 245 w 461"/>
                <a:gd name="T63" fmla="*/ 198 h 275"/>
                <a:gd name="T64" fmla="*/ 225 w 461"/>
                <a:gd name="T65" fmla="*/ 194 h 275"/>
                <a:gd name="T66" fmla="*/ 203 w 461"/>
                <a:gd name="T67" fmla="*/ 200 h 275"/>
                <a:gd name="T68" fmla="*/ 169 w 461"/>
                <a:gd name="T69" fmla="*/ 182 h 275"/>
                <a:gd name="T70" fmla="*/ 157 w 461"/>
                <a:gd name="T71" fmla="*/ 168 h 275"/>
                <a:gd name="T72" fmla="*/ 183 w 461"/>
                <a:gd name="T73" fmla="*/ 150 h 275"/>
                <a:gd name="T74" fmla="*/ 197 w 461"/>
                <a:gd name="T75" fmla="*/ 148 h 275"/>
                <a:gd name="T76" fmla="*/ 195 w 461"/>
                <a:gd name="T77" fmla="*/ 134 h 275"/>
                <a:gd name="T78" fmla="*/ 183 w 461"/>
                <a:gd name="T79" fmla="*/ 130 h 275"/>
                <a:gd name="T80" fmla="*/ 169 w 461"/>
                <a:gd name="T81" fmla="*/ 132 h 275"/>
                <a:gd name="T82" fmla="*/ 145 w 461"/>
                <a:gd name="T83" fmla="*/ 124 h 275"/>
                <a:gd name="T84" fmla="*/ 133 w 461"/>
                <a:gd name="T85" fmla="*/ 110 h 275"/>
                <a:gd name="T86" fmla="*/ 105 w 461"/>
                <a:gd name="T87" fmla="*/ 70 h 275"/>
                <a:gd name="T88" fmla="*/ 83 w 461"/>
                <a:gd name="T89" fmla="*/ 56 h 275"/>
                <a:gd name="T90" fmla="*/ 67 w 461"/>
                <a:gd name="T91" fmla="*/ 36 h 275"/>
                <a:gd name="T92" fmla="*/ 61 w 461"/>
                <a:gd name="T93" fmla="*/ 32 h 275"/>
                <a:gd name="T94" fmla="*/ 25 w 461"/>
                <a:gd name="T95" fmla="*/ 2 h 2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1"/>
                <a:gd name="T145" fmla="*/ 0 h 275"/>
                <a:gd name="T146" fmla="*/ 461 w 461"/>
                <a:gd name="T147" fmla="*/ 275 h 2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1" h="275">
                  <a:moveTo>
                    <a:pt x="25" y="2"/>
                  </a:moveTo>
                  <a:cubicBezTo>
                    <a:pt x="18" y="3"/>
                    <a:pt x="9" y="0"/>
                    <a:pt x="3" y="4"/>
                  </a:cubicBezTo>
                  <a:cubicBezTo>
                    <a:pt x="0" y="6"/>
                    <a:pt x="3" y="12"/>
                    <a:pt x="5" y="16"/>
                  </a:cubicBezTo>
                  <a:cubicBezTo>
                    <a:pt x="13" y="30"/>
                    <a:pt x="21" y="30"/>
                    <a:pt x="35" y="32"/>
                  </a:cubicBezTo>
                  <a:cubicBezTo>
                    <a:pt x="40" y="50"/>
                    <a:pt x="34" y="45"/>
                    <a:pt x="45" y="52"/>
                  </a:cubicBezTo>
                  <a:cubicBezTo>
                    <a:pt x="51" y="60"/>
                    <a:pt x="56" y="67"/>
                    <a:pt x="59" y="76"/>
                  </a:cubicBezTo>
                  <a:cubicBezTo>
                    <a:pt x="61" y="89"/>
                    <a:pt x="66" y="99"/>
                    <a:pt x="75" y="108"/>
                  </a:cubicBezTo>
                  <a:cubicBezTo>
                    <a:pt x="80" y="124"/>
                    <a:pt x="81" y="126"/>
                    <a:pt x="93" y="136"/>
                  </a:cubicBezTo>
                  <a:cubicBezTo>
                    <a:pt x="98" y="140"/>
                    <a:pt x="111" y="144"/>
                    <a:pt x="111" y="144"/>
                  </a:cubicBezTo>
                  <a:cubicBezTo>
                    <a:pt x="130" y="163"/>
                    <a:pt x="125" y="185"/>
                    <a:pt x="153" y="194"/>
                  </a:cubicBezTo>
                  <a:cubicBezTo>
                    <a:pt x="156" y="199"/>
                    <a:pt x="156" y="205"/>
                    <a:pt x="159" y="210"/>
                  </a:cubicBezTo>
                  <a:cubicBezTo>
                    <a:pt x="161" y="214"/>
                    <a:pt x="167" y="214"/>
                    <a:pt x="171" y="216"/>
                  </a:cubicBezTo>
                  <a:cubicBezTo>
                    <a:pt x="184" y="235"/>
                    <a:pt x="216" y="225"/>
                    <a:pt x="235" y="226"/>
                  </a:cubicBezTo>
                  <a:cubicBezTo>
                    <a:pt x="257" y="230"/>
                    <a:pt x="268" y="233"/>
                    <a:pt x="293" y="234"/>
                  </a:cubicBezTo>
                  <a:cubicBezTo>
                    <a:pt x="309" y="250"/>
                    <a:pt x="310" y="244"/>
                    <a:pt x="339" y="246"/>
                  </a:cubicBezTo>
                  <a:cubicBezTo>
                    <a:pt x="344" y="248"/>
                    <a:pt x="350" y="246"/>
                    <a:pt x="353" y="250"/>
                  </a:cubicBezTo>
                  <a:cubicBezTo>
                    <a:pt x="369" y="275"/>
                    <a:pt x="344" y="257"/>
                    <a:pt x="361" y="268"/>
                  </a:cubicBezTo>
                  <a:cubicBezTo>
                    <a:pt x="378" y="264"/>
                    <a:pt x="362" y="270"/>
                    <a:pt x="371" y="254"/>
                  </a:cubicBezTo>
                  <a:cubicBezTo>
                    <a:pt x="372" y="253"/>
                    <a:pt x="397" y="246"/>
                    <a:pt x="403" y="242"/>
                  </a:cubicBezTo>
                  <a:cubicBezTo>
                    <a:pt x="405" y="247"/>
                    <a:pt x="402" y="255"/>
                    <a:pt x="407" y="258"/>
                  </a:cubicBezTo>
                  <a:cubicBezTo>
                    <a:pt x="410" y="260"/>
                    <a:pt x="414" y="257"/>
                    <a:pt x="417" y="256"/>
                  </a:cubicBezTo>
                  <a:cubicBezTo>
                    <a:pt x="434" y="253"/>
                    <a:pt x="445" y="244"/>
                    <a:pt x="461" y="240"/>
                  </a:cubicBezTo>
                  <a:cubicBezTo>
                    <a:pt x="458" y="230"/>
                    <a:pt x="459" y="221"/>
                    <a:pt x="449" y="218"/>
                  </a:cubicBezTo>
                  <a:cubicBezTo>
                    <a:pt x="445" y="230"/>
                    <a:pt x="441" y="231"/>
                    <a:pt x="429" y="234"/>
                  </a:cubicBezTo>
                  <a:cubicBezTo>
                    <a:pt x="417" y="242"/>
                    <a:pt x="410" y="235"/>
                    <a:pt x="423" y="226"/>
                  </a:cubicBezTo>
                  <a:cubicBezTo>
                    <a:pt x="418" y="222"/>
                    <a:pt x="405" y="218"/>
                    <a:pt x="405" y="218"/>
                  </a:cubicBezTo>
                  <a:cubicBezTo>
                    <a:pt x="394" y="221"/>
                    <a:pt x="392" y="230"/>
                    <a:pt x="381" y="234"/>
                  </a:cubicBezTo>
                  <a:cubicBezTo>
                    <a:pt x="367" y="224"/>
                    <a:pt x="382" y="223"/>
                    <a:pt x="357" y="226"/>
                  </a:cubicBezTo>
                  <a:cubicBezTo>
                    <a:pt x="360" y="234"/>
                    <a:pt x="367" y="237"/>
                    <a:pt x="357" y="240"/>
                  </a:cubicBezTo>
                  <a:cubicBezTo>
                    <a:pt x="348" y="234"/>
                    <a:pt x="344" y="228"/>
                    <a:pt x="335" y="222"/>
                  </a:cubicBezTo>
                  <a:cubicBezTo>
                    <a:pt x="308" y="225"/>
                    <a:pt x="290" y="214"/>
                    <a:pt x="263" y="212"/>
                  </a:cubicBezTo>
                  <a:cubicBezTo>
                    <a:pt x="267" y="198"/>
                    <a:pt x="258" y="200"/>
                    <a:pt x="245" y="198"/>
                  </a:cubicBezTo>
                  <a:cubicBezTo>
                    <a:pt x="237" y="193"/>
                    <a:pt x="235" y="192"/>
                    <a:pt x="225" y="194"/>
                  </a:cubicBezTo>
                  <a:cubicBezTo>
                    <a:pt x="217" y="202"/>
                    <a:pt x="215" y="202"/>
                    <a:pt x="203" y="200"/>
                  </a:cubicBezTo>
                  <a:cubicBezTo>
                    <a:pt x="191" y="183"/>
                    <a:pt x="193" y="184"/>
                    <a:pt x="169" y="182"/>
                  </a:cubicBezTo>
                  <a:cubicBezTo>
                    <a:pt x="161" y="179"/>
                    <a:pt x="160" y="176"/>
                    <a:pt x="157" y="168"/>
                  </a:cubicBezTo>
                  <a:cubicBezTo>
                    <a:pt x="159" y="148"/>
                    <a:pt x="162" y="143"/>
                    <a:pt x="183" y="150"/>
                  </a:cubicBezTo>
                  <a:cubicBezTo>
                    <a:pt x="188" y="149"/>
                    <a:pt x="194" y="152"/>
                    <a:pt x="197" y="148"/>
                  </a:cubicBezTo>
                  <a:cubicBezTo>
                    <a:pt x="200" y="144"/>
                    <a:pt x="198" y="138"/>
                    <a:pt x="195" y="134"/>
                  </a:cubicBezTo>
                  <a:cubicBezTo>
                    <a:pt x="192" y="131"/>
                    <a:pt x="183" y="130"/>
                    <a:pt x="183" y="130"/>
                  </a:cubicBezTo>
                  <a:cubicBezTo>
                    <a:pt x="174" y="133"/>
                    <a:pt x="176" y="142"/>
                    <a:pt x="169" y="132"/>
                  </a:cubicBezTo>
                  <a:cubicBezTo>
                    <a:pt x="166" y="116"/>
                    <a:pt x="159" y="119"/>
                    <a:pt x="145" y="124"/>
                  </a:cubicBezTo>
                  <a:cubicBezTo>
                    <a:pt x="140" y="117"/>
                    <a:pt x="141" y="113"/>
                    <a:pt x="133" y="110"/>
                  </a:cubicBezTo>
                  <a:cubicBezTo>
                    <a:pt x="123" y="95"/>
                    <a:pt x="127" y="77"/>
                    <a:pt x="105" y="70"/>
                  </a:cubicBezTo>
                  <a:cubicBezTo>
                    <a:pt x="101" y="59"/>
                    <a:pt x="93" y="59"/>
                    <a:pt x="83" y="56"/>
                  </a:cubicBezTo>
                  <a:cubicBezTo>
                    <a:pt x="77" y="39"/>
                    <a:pt x="83" y="46"/>
                    <a:pt x="67" y="36"/>
                  </a:cubicBezTo>
                  <a:cubicBezTo>
                    <a:pt x="65" y="35"/>
                    <a:pt x="61" y="32"/>
                    <a:pt x="61" y="32"/>
                  </a:cubicBezTo>
                  <a:cubicBezTo>
                    <a:pt x="50" y="15"/>
                    <a:pt x="47" y="2"/>
                    <a:pt x="25" y="2"/>
                  </a:cubicBezTo>
                  <a:close/>
                </a:path>
              </a:pathLst>
            </a:custGeom>
            <a:solidFill>
              <a:srgbClr val="C0C0C0"/>
            </a:solidFill>
            <a:ln w="3175">
              <a:solidFill>
                <a:schemeClr val="bg1"/>
              </a:solidFill>
              <a:round/>
              <a:headEnd/>
              <a:tailEnd/>
            </a:ln>
          </p:spPr>
          <p:txBody>
            <a:bodyPr/>
            <a:lstStyle/>
            <a:p>
              <a:endParaRPr lang="zh-CN" altLang="en-US"/>
            </a:p>
          </p:txBody>
        </p:sp>
        <p:sp>
          <p:nvSpPr>
            <p:cNvPr id="10269" name="Freeform 72"/>
            <p:cNvSpPr>
              <a:spLocks/>
            </p:cNvSpPr>
            <p:nvPr/>
          </p:nvSpPr>
          <p:spPr bwMode="auto">
            <a:xfrm>
              <a:off x="2262" y="2811"/>
              <a:ext cx="245" cy="213"/>
            </a:xfrm>
            <a:custGeom>
              <a:avLst/>
              <a:gdLst>
                <a:gd name="T0" fmla="*/ 121 w 245"/>
                <a:gd name="T1" fmla="*/ 0 h 213"/>
                <a:gd name="T2" fmla="*/ 137 w 245"/>
                <a:gd name="T3" fmla="*/ 20 h 213"/>
                <a:gd name="T4" fmla="*/ 125 w 245"/>
                <a:gd name="T5" fmla="*/ 58 h 213"/>
                <a:gd name="T6" fmla="*/ 143 w 245"/>
                <a:gd name="T7" fmla="*/ 86 h 213"/>
                <a:gd name="T8" fmla="*/ 163 w 245"/>
                <a:gd name="T9" fmla="*/ 92 h 213"/>
                <a:gd name="T10" fmla="*/ 191 w 245"/>
                <a:gd name="T11" fmla="*/ 84 h 213"/>
                <a:gd name="T12" fmla="*/ 231 w 245"/>
                <a:gd name="T13" fmla="*/ 82 h 213"/>
                <a:gd name="T14" fmla="*/ 223 w 245"/>
                <a:gd name="T15" fmla="*/ 106 h 213"/>
                <a:gd name="T16" fmla="*/ 207 w 245"/>
                <a:gd name="T17" fmla="*/ 120 h 213"/>
                <a:gd name="T18" fmla="*/ 191 w 245"/>
                <a:gd name="T19" fmla="*/ 142 h 213"/>
                <a:gd name="T20" fmla="*/ 195 w 245"/>
                <a:gd name="T21" fmla="*/ 160 h 213"/>
                <a:gd name="T22" fmla="*/ 203 w 245"/>
                <a:gd name="T23" fmla="*/ 172 h 213"/>
                <a:gd name="T24" fmla="*/ 179 w 245"/>
                <a:gd name="T25" fmla="*/ 188 h 213"/>
                <a:gd name="T26" fmla="*/ 173 w 245"/>
                <a:gd name="T27" fmla="*/ 168 h 213"/>
                <a:gd name="T28" fmla="*/ 163 w 245"/>
                <a:gd name="T29" fmla="*/ 208 h 213"/>
                <a:gd name="T30" fmla="*/ 137 w 245"/>
                <a:gd name="T31" fmla="*/ 166 h 213"/>
                <a:gd name="T32" fmla="*/ 135 w 245"/>
                <a:gd name="T33" fmla="*/ 150 h 213"/>
                <a:gd name="T34" fmla="*/ 147 w 245"/>
                <a:gd name="T35" fmla="*/ 146 h 213"/>
                <a:gd name="T36" fmla="*/ 167 w 245"/>
                <a:gd name="T37" fmla="*/ 126 h 213"/>
                <a:gd name="T38" fmla="*/ 179 w 245"/>
                <a:gd name="T39" fmla="*/ 130 h 213"/>
                <a:gd name="T40" fmla="*/ 191 w 245"/>
                <a:gd name="T41" fmla="*/ 122 h 213"/>
                <a:gd name="T42" fmla="*/ 205 w 245"/>
                <a:gd name="T43" fmla="*/ 110 h 213"/>
                <a:gd name="T44" fmla="*/ 177 w 245"/>
                <a:gd name="T45" fmla="*/ 108 h 213"/>
                <a:gd name="T46" fmla="*/ 159 w 245"/>
                <a:gd name="T47" fmla="*/ 110 h 213"/>
                <a:gd name="T48" fmla="*/ 133 w 245"/>
                <a:gd name="T49" fmla="*/ 102 h 213"/>
                <a:gd name="T50" fmla="*/ 123 w 245"/>
                <a:gd name="T51" fmla="*/ 112 h 213"/>
                <a:gd name="T52" fmla="*/ 107 w 245"/>
                <a:gd name="T53" fmla="*/ 134 h 213"/>
                <a:gd name="T54" fmla="*/ 85 w 245"/>
                <a:gd name="T55" fmla="*/ 184 h 213"/>
                <a:gd name="T56" fmla="*/ 69 w 245"/>
                <a:gd name="T57" fmla="*/ 172 h 213"/>
                <a:gd name="T58" fmla="*/ 23 w 245"/>
                <a:gd name="T59" fmla="*/ 160 h 213"/>
                <a:gd name="T60" fmla="*/ 21 w 245"/>
                <a:gd name="T61" fmla="*/ 140 h 213"/>
                <a:gd name="T62" fmla="*/ 3 w 245"/>
                <a:gd name="T63" fmla="*/ 116 h 213"/>
                <a:gd name="T64" fmla="*/ 31 w 245"/>
                <a:gd name="T65" fmla="*/ 82 h 213"/>
                <a:gd name="T66" fmla="*/ 43 w 245"/>
                <a:gd name="T67" fmla="*/ 68 h 213"/>
                <a:gd name="T68" fmla="*/ 65 w 245"/>
                <a:gd name="T69" fmla="*/ 42 h 213"/>
                <a:gd name="T70" fmla="*/ 91 w 245"/>
                <a:gd name="T71" fmla="*/ 32 h 213"/>
                <a:gd name="T72" fmla="*/ 121 w 245"/>
                <a:gd name="T73" fmla="*/ 0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213"/>
                <a:gd name="T113" fmla="*/ 245 w 245"/>
                <a:gd name="T114" fmla="*/ 213 h 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213">
                  <a:moveTo>
                    <a:pt x="121" y="0"/>
                  </a:moveTo>
                  <a:cubicBezTo>
                    <a:pt x="130" y="3"/>
                    <a:pt x="130" y="13"/>
                    <a:pt x="137" y="20"/>
                  </a:cubicBezTo>
                  <a:cubicBezTo>
                    <a:pt x="143" y="38"/>
                    <a:pt x="130" y="43"/>
                    <a:pt x="125" y="58"/>
                  </a:cubicBezTo>
                  <a:cubicBezTo>
                    <a:pt x="130" y="73"/>
                    <a:pt x="130" y="77"/>
                    <a:pt x="143" y="86"/>
                  </a:cubicBezTo>
                  <a:cubicBezTo>
                    <a:pt x="149" y="95"/>
                    <a:pt x="152" y="94"/>
                    <a:pt x="163" y="92"/>
                  </a:cubicBezTo>
                  <a:cubicBezTo>
                    <a:pt x="168" y="77"/>
                    <a:pt x="176" y="82"/>
                    <a:pt x="191" y="84"/>
                  </a:cubicBezTo>
                  <a:cubicBezTo>
                    <a:pt x="201" y="100"/>
                    <a:pt x="218" y="86"/>
                    <a:pt x="231" y="82"/>
                  </a:cubicBezTo>
                  <a:cubicBezTo>
                    <a:pt x="245" y="92"/>
                    <a:pt x="237" y="103"/>
                    <a:pt x="223" y="106"/>
                  </a:cubicBezTo>
                  <a:cubicBezTo>
                    <a:pt x="217" y="115"/>
                    <a:pt x="210" y="110"/>
                    <a:pt x="207" y="120"/>
                  </a:cubicBezTo>
                  <a:cubicBezTo>
                    <a:pt x="204" y="142"/>
                    <a:pt x="205" y="133"/>
                    <a:pt x="191" y="142"/>
                  </a:cubicBezTo>
                  <a:cubicBezTo>
                    <a:pt x="185" y="152"/>
                    <a:pt x="189" y="152"/>
                    <a:pt x="195" y="160"/>
                  </a:cubicBezTo>
                  <a:cubicBezTo>
                    <a:pt x="198" y="164"/>
                    <a:pt x="203" y="172"/>
                    <a:pt x="203" y="172"/>
                  </a:cubicBezTo>
                  <a:cubicBezTo>
                    <a:pt x="200" y="213"/>
                    <a:pt x="200" y="209"/>
                    <a:pt x="179" y="188"/>
                  </a:cubicBezTo>
                  <a:cubicBezTo>
                    <a:pt x="177" y="181"/>
                    <a:pt x="175" y="175"/>
                    <a:pt x="173" y="168"/>
                  </a:cubicBezTo>
                  <a:cubicBezTo>
                    <a:pt x="158" y="173"/>
                    <a:pt x="164" y="195"/>
                    <a:pt x="163" y="208"/>
                  </a:cubicBezTo>
                  <a:cubicBezTo>
                    <a:pt x="121" y="203"/>
                    <a:pt x="169" y="187"/>
                    <a:pt x="137" y="166"/>
                  </a:cubicBezTo>
                  <a:cubicBezTo>
                    <a:pt x="134" y="161"/>
                    <a:pt x="129" y="156"/>
                    <a:pt x="135" y="150"/>
                  </a:cubicBezTo>
                  <a:cubicBezTo>
                    <a:pt x="138" y="147"/>
                    <a:pt x="147" y="146"/>
                    <a:pt x="147" y="146"/>
                  </a:cubicBezTo>
                  <a:cubicBezTo>
                    <a:pt x="158" y="130"/>
                    <a:pt x="143" y="123"/>
                    <a:pt x="167" y="126"/>
                  </a:cubicBezTo>
                  <a:cubicBezTo>
                    <a:pt x="173" y="132"/>
                    <a:pt x="172" y="134"/>
                    <a:pt x="179" y="130"/>
                  </a:cubicBezTo>
                  <a:cubicBezTo>
                    <a:pt x="183" y="128"/>
                    <a:pt x="191" y="122"/>
                    <a:pt x="191" y="122"/>
                  </a:cubicBezTo>
                  <a:cubicBezTo>
                    <a:pt x="194" y="114"/>
                    <a:pt x="198" y="115"/>
                    <a:pt x="205" y="110"/>
                  </a:cubicBezTo>
                  <a:cubicBezTo>
                    <a:pt x="188" y="104"/>
                    <a:pt x="197" y="105"/>
                    <a:pt x="177" y="108"/>
                  </a:cubicBezTo>
                  <a:cubicBezTo>
                    <a:pt x="170" y="110"/>
                    <a:pt x="166" y="108"/>
                    <a:pt x="159" y="110"/>
                  </a:cubicBezTo>
                  <a:cubicBezTo>
                    <a:pt x="151" y="98"/>
                    <a:pt x="149" y="100"/>
                    <a:pt x="133" y="102"/>
                  </a:cubicBezTo>
                  <a:cubicBezTo>
                    <a:pt x="130" y="106"/>
                    <a:pt x="125" y="108"/>
                    <a:pt x="123" y="112"/>
                  </a:cubicBezTo>
                  <a:cubicBezTo>
                    <a:pt x="115" y="133"/>
                    <a:pt x="126" y="129"/>
                    <a:pt x="107" y="134"/>
                  </a:cubicBezTo>
                  <a:cubicBezTo>
                    <a:pt x="94" y="154"/>
                    <a:pt x="111" y="175"/>
                    <a:pt x="85" y="184"/>
                  </a:cubicBezTo>
                  <a:cubicBezTo>
                    <a:pt x="77" y="181"/>
                    <a:pt x="76" y="176"/>
                    <a:pt x="69" y="172"/>
                  </a:cubicBezTo>
                  <a:cubicBezTo>
                    <a:pt x="48" y="176"/>
                    <a:pt x="43" y="163"/>
                    <a:pt x="23" y="160"/>
                  </a:cubicBezTo>
                  <a:cubicBezTo>
                    <a:pt x="22" y="153"/>
                    <a:pt x="24" y="146"/>
                    <a:pt x="21" y="140"/>
                  </a:cubicBezTo>
                  <a:cubicBezTo>
                    <a:pt x="16" y="129"/>
                    <a:pt x="7" y="128"/>
                    <a:pt x="3" y="116"/>
                  </a:cubicBezTo>
                  <a:cubicBezTo>
                    <a:pt x="5" y="82"/>
                    <a:pt x="0" y="85"/>
                    <a:pt x="31" y="82"/>
                  </a:cubicBezTo>
                  <a:cubicBezTo>
                    <a:pt x="36" y="74"/>
                    <a:pt x="32" y="64"/>
                    <a:pt x="43" y="68"/>
                  </a:cubicBezTo>
                  <a:cubicBezTo>
                    <a:pt x="58" y="63"/>
                    <a:pt x="56" y="51"/>
                    <a:pt x="65" y="42"/>
                  </a:cubicBezTo>
                  <a:cubicBezTo>
                    <a:pt x="72" y="35"/>
                    <a:pt x="82" y="34"/>
                    <a:pt x="91" y="32"/>
                  </a:cubicBezTo>
                  <a:cubicBezTo>
                    <a:pt x="113" y="17"/>
                    <a:pt x="92" y="0"/>
                    <a:pt x="121" y="0"/>
                  </a:cubicBezTo>
                  <a:close/>
                </a:path>
              </a:pathLst>
            </a:custGeom>
            <a:solidFill>
              <a:srgbClr val="C0C0C0"/>
            </a:solidFill>
            <a:ln w="3175">
              <a:solidFill>
                <a:schemeClr val="bg1"/>
              </a:solidFill>
              <a:round/>
              <a:headEnd/>
              <a:tailEnd/>
            </a:ln>
          </p:spPr>
          <p:txBody>
            <a:bodyPr/>
            <a:lstStyle/>
            <a:p>
              <a:endParaRPr lang="zh-CN" altLang="en-US"/>
            </a:p>
          </p:txBody>
        </p:sp>
        <p:sp>
          <p:nvSpPr>
            <p:cNvPr id="10270" name="Freeform 73"/>
            <p:cNvSpPr>
              <a:spLocks/>
            </p:cNvSpPr>
            <p:nvPr/>
          </p:nvSpPr>
          <p:spPr bwMode="auto">
            <a:xfrm>
              <a:off x="2503" y="2886"/>
              <a:ext cx="394" cy="220"/>
            </a:xfrm>
            <a:custGeom>
              <a:avLst/>
              <a:gdLst>
                <a:gd name="T0" fmla="*/ 46 w 394"/>
                <a:gd name="T1" fmla="*/ 17 h 220"/>
                <a:gd name="T2" fmla="*/ 34 w 394"/>
                <a:gd name="T3" fmla="*/ 51 h 220"/>
                <a:gd name="T4" fmla="*/ 64 w 394"/>
                <a:gd name="T5" fmla="*/ 69 h 220"/>
                <a:gd name="T6" fmla="*/ 72 w 394"/>
                <a:gd name="T7" fmla="*/ 61 h 220"/>
                <a:gd name="T8" fmla="*/ 80 w 394"/>
                <a:gd name="T9" fmla="*/ 37 h 220"/>
                <a:gd name="T10" fmla="*/ 124 w 394"/>
                <a:gd name="T11" fmla="*/ 57 h 220"/>
                <a:gd name="T12" fmla="*/ 180 w 394"/>
                <a:gd name="T13" fmla="*/ 61 h 220"/>
                <a:gd name="T14" fmla="*/ 258 w 394"/>
                <a:gd name="T15" fmla="*/ 91 h 220"/>
                <a:gd name="T16" fmla="*/ 296 w 394"/>
                <a:gd name="T17" fmla="*/ 119 h 220"/>
                <a:gd name="T18" fmla="*/ 348 w 394"/>
                <a:gd name="T19" fmla="*/ 117 h 220"/>
                <a:gd name="T20" fmla="*/ 352 w 394"/>
                <a:gd name="T21" fmla="*/ 81 h 220"/>
                <a:gd name="T22" fmla="*/ 364 w 394"/>
                <a:gd name="T23" fmla="*/ 77 h 220"/>
                <a:gd name="T24" fmla="*/ 394 w 394"/>
                <a:gd name="T25" fmla="*/ 109 h 220"/>
                <a:gd name="T26" fmla="*/ 358 w 394"/>
                <a:gd name="T27" fmla="*/ 145 h 220"/>
                <a:gd name="T28" fmla="*/ 314 w 394"/>
                <a:gd name="T29" fmla="*/ 143 h 220"/>
                <a:gd name="T30" fmla="*/ 320 w 394"/>
                <a:gd name="T31" fmla="*/ 159 h 220"/>
                <a:gd name="T32" fmla="*/ 352 w 394"/>
                <a:gd name="T33" fmla="*/ 189 h 220"/>
                <a:gd name="T34" fmla="*/ 320 w 394"/>
                <a:gd name="T35" fmla="*/ 209 h 220"/>
                <a:gd name="T36" fmla="*/ 280 w 394"/>
                <a:gd name="T37" fmla="*/ 169 h 220"/>
                <a:gd name="T38" fmla="*/ 250 w 394"/>
                <a:gd name="T39" fmla="*/ 185 h 220"/>
                <a:gd name="T40" fmla="*/ 194 w 394"/>
                <a:gd name="T41" fmla="*/ 169 h 220"/>
                <a:gd name="T42" fmla="*/ 162 w 394"/>
                <a:gd name="T43" fmla="*/ 159 h 220"/>
                <a:gd name="T44" fmla="*/ 176 w 394"/>
                <a:gd name="T45" fmla="*/ 137 h 220"/>
                <a:gd name="T46" fmla="*/ 132 w 394"/>
                <a:gd name="T47" fmla="*/ 129 h 220"/>
                <a:gd name="T48" fmla="*/ 114 w 394"/>
                <a:gd name="T49" fmla="*/ 129 h 220"/>
                <a:gd name="T50" fmla="*/ 128 w 394"/>
                <a:gd name="T51" fmla="*/ 107 h 220"/>
                <a:gd name="T52" fmla="*/ 92 w 394"/>
                <a:gd name="T53" fmla="*/ 97 h 220"/>
                <a:gd name="T54" fmla="*/ 100 w 394"/>
                <a:gd name="T55" fmla="*/ 81 h 220"/>
                <a:gd name="T56" fmla="*/ 64 w 394"/>
                <a:gd name="T57" fmla="*/ 107 h 220"/>
                <a:gd name="T58" fmla="*/ 30 w 394"/>
                <a:gd name="T59" fmla="*/ 101 h 220"/>
                <a:gd name="T60" fmla="*/ 24 w 394"/>
                <a:gd name="T61" fmla="*/ 103 h 220"/>
                <a:gd name="T62" fmla="*/ 4 w 394"/>
                <a:gd name="T63" fmla="*/ 105 h 220"/>
                <a:gd name="T64" fmla="*/ 24 w 394"/>
                <a:gd name="T65" fmla="*/ 73 h 220"/>
                <a:gd name="T66" fmla="*/ 16 w 394"/>
                <a:gd name="T67" fmla="*/ 7 h 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4"/>
                <a:gd name="T103" fmla="*/ 0 h 220"/>
                <a:gd name="T104" fmla="*/ 394 w 394"/>
                <a:gd name="T105" fmla="*/ 220 h 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4" h="220">
                  <a:moveTo>
                    <a:pt x="42" y="5"/>
                  </a:moveTo>
                  <a:cubicBezTo>
                    <a:pt x="44" y="8"/>
                    <a:pt x="46" y="17"/>
                    <a:pt x="46" y="17"/>
                  </a:cubicBezTo>
                  <a:cubicBezTo>
                    <a:pt x="41" y="41"/>
                    <a:pt x="47" y="16"/>
                    <a:pt x="40" y="33"/>
                  </a:cubicBezTo>
                  <a:cubicBezTo>
                    <a:pt x="37" y="39"/>
                    <a:pt x="34" y="51"/>
                    <a:pt x="34" y="51"/>
                  </a:cubicBezTo>
                  <a:cubicBezTo>
                    <a:pt x="32" y="65"/>
                    <a:pt x="27" y="72"/>
                    <a:pt x="30" y="85"/>
                  </a:cubicBezTo>
                  <a:cubicBezTo>
                    <a:pt x="71" y="83"/>
                    <a:pt x="72" y="93"/>
                    <a:pt x="64" y="69"/>
                  </a:cubicBezTo>
                  <a:cubicBezTo>
                    <a:pt x="65" y="67"/>
                    <a:pt x="65" y="64"/>
                    <a:pt x="66" y="63"/>
                  </a:cubicBezTo>
                  <a:cubicBezTo>
                    <a:pt x="67" y="62"/>
                    <a:pt x="72" y="63"/>
                    <a:pt x="72" y="61"/>
                  </a:cubicBezTo>
                  <a:cubicBezTo>
                    <a:pt x="73" y="55"/>
                    <a:pt x="66" y="43"/>
                    <a:pt x="66" y="43"/>
                  </a:cubicBezTo>
                  <a:cubicBezTo>
                    <a:pt x="69" y="33"/>
                    <a:pt x="71" y="31"/>
                    <a:pt x="80" y="37"/>
                  </a:cubicBezTo>
                  <a:cubicBezTo>
                    <a:pt x="89" y="51"/>
                    <a:pt x="90" y="43"/>
                    <a:pt x="102" y="39"/>
                  </a:cubicBezTo>
                  <a:cubicBezTo>
                    <a:pt x="113" y="43"/>
                    <a:pt x="116" y="49"/>
                    <a:pt x="124" y="57"/>
                  </a:cubicBezTo>
                  <a:cubicBezTo>
                    <a:pt x="126" y="89"/>
                    <a:pt x="120" y="93"/>
                    <a:pt x="148" y="89"/>
                  </a:cubicBezTo>
                  <a:cubicBezTo>
                    <a:pt x="160" y="81"/>
                    <a:pt x="166" y="66"/>
                    <a:pt x="180" y="61"/>
                  </a:cubicBezTo>
                  <a:cubicBezTo>
                    <a:pt x="212" y="64"/>
                    <a:pt x="203" y="75"/>
                    <a:pt x="234" y="79"/>
                  </a:cubicBezTo>
                  <a:cubicBezTo>
                    <a:pt x="242" y="82"/>
                    <a:pt x="251" y="86"/>
                    <a:pt x="258" y="91"/>
                  </a:cubicBezTo>
                  <a:cubicBezTo>
                    <a:pt x="263" y="98"/>
                    <a:pt x="271" y="103"/>
                    <a:pt x="278" y="107"/>
                  </a:cubicBezTo>
                  <a:cubicBezTo>
                    <a:pt x="284" y="111"/>
                    <a:pt x="296" y="119"/>
                    <a:pt x="296" y="119"/>
                  </a:cubicBezTo>
                  <a:cubicBezTo>
                    <a:pt x="297" y="122"/>
                    <a:pt x="295" y="128"/>
                    <a:pt x="298" y="129"/>
                  </a:cubicBezTo>
                  <a:cubicBezTo>
                    <a:pt x="299" y="129"/>
                    <a:pt x="344" y="117"/>
                    <a:pt x="348" y="117"/>
                  </a:cubicBezTo>
                  <a:cubicBezTo>
                    <a:pt x="355" y="112"/>
                    <a:pt x="354" y="108"/>
                    <a:pt x="362" y="105"/>
                  </a:cubicBezTo>
                  <a:cubicBezTo>
                    <a:pt x="361" y="101"/>
                    <a:pt x="358" y="84"/>
                    <a:pt x="352" y="81"/>
                  </a:cubicBezTo>
                  <a:cubicBezTo>
                    <a:pt x="348" y="79"/>
                    <a:pt x="340" y="77"/>
                    <a:pt x="340" y="77"/>
                  </a:cubicBezTo>
                  <a:cubicBezTo>
                    <a:pt x="344" y="62"/>
                    <a:pt x="356" y="69"/>
                    <a:pt x="364" y="77"/>
                  </a:cubicBezTo>
                  <a:cubicBezTo>
                    <a:pt x="367" y="93"/>
                    <a:pt x="374" y="86"/>
                    <a:pt x="388" y="91"/>
                  </a:cubicBezTo>
                  <a:cubicBezTo>
                    <a:pt x="382" y="109"/>
                    <a:pt x="378" y="98"/>
                    <a:pt x="394" y="109"/>
                  </a:cubicBezTo>
                  <a:cubicBezTo>
                    <a:pt x="391" y="118"/>
                    <a:pt x="387" y="121"/>
                    <a:pt x="378" y="123"/>
                  </a:cubicBezTo>
                  <a:cubicBezTo>
                    <a:pt x="371" y="133"/>
                    <a:pt x="368" y="138"/>
                    <a:pt x="358" y="145"/>
                  </a:cubicBezTo>
                  <a:cubicBezTo>
                    <a:pt x="352" y="143"/>
                    <a:pt x="340" y="139"/>
                    <a:pt x="340" y="139"/>
                  </a:cubicBezTo>
                  <a:cubicBezTo>
                    <a:pt x="331" y="140"/>
                    <a:pt x="320" y="137"/>
                    <a:pt x="314" y="143"/>
                  </a:cubicBezTo>
                  <a:cubicBezTo>
                    <a:pt x="311" y="146"/>
                    <a:pt x="306" y="155"/>
                    <a:pt x="306" y="155"/>
                  </a:cubicBezTo>
                  <a:cubicBezTo>
                    <a:pt x="311" y="157"/>
                    <a:pt x="318" y="155"/>
                    <a:pt x="320" y="159"/>
                  </a:cubicBezTo>
                  <a:cubicBezTo>
                    <a:pt x="329" y="175"/>
                    <a:pt x="317" y="175"/>
                    <a:pt x="334" y="181"/>
                  </a:cubicBezTo>
                  <a:cubicBezTo>
                    <a:pt x="340" y="190"/>
                    <a:pt x="342" y="192"/>
                    <a:pt x="352" y="189"/>
                  </a:cubicBezTo>
                  <a:cubicBezTo>
                    <a:pt x="357" y="175"/>
                    <a:pt x="356" y="192"/>
                    <a:pt x="358" y="197"/>
                  </a:cubicBezTo>
                  <a:cubicBezTo>
                    <a:pt x="354" y="220"/>
                    <a:pt x="346" y="211"/>
                    <a:pt x="320" y="209"/>
                  </a:cubicBezTo>
                  <a:cubicBezTo>
                    <a:pt x="311" y="203"/>
                    <a:pt x="307" y="194"/>
                    <a:pt x="300" y="187"/>
                  </a:cubicBezTo>
                  <a:cubicBezTo>
                    <a:pt x="297" y="177"/>
                    <a:pt x="290" y="172"/>
                    <a:pt x="280" y="169"/>
                  </a:cubicBezTo>
                  <a:cubicBezTo>
                    <a:pt x="274" y="170"/>
                    <a:pt x="268" y="169"/>
                    <a:pt x="262" y="171"/>
                  </a:cubicBezTo>
                  <a:cubicBezTo>
                    <a:pt x="255" y="174"/>
                    <a:pt x="259" y="182"/>
                    <a:pt x="250" y="185"/>
                  </a:cubicBezTo>
                  <a:cubicBezTo>
                    <a:pt x="226" y="183"/>
                    <a:pt x="230" y="182"/>
                    <a:pt x="214" y="177"/>
                  </a:cubicBezTo>
                  <a:cubicBezTo>
                    <a:pt x="206" y="169"/>
                    <a:pt x="205" y="166"/>
                    <a:pt x="194" y="169"/>
                  </a:cubicBezTo>
                  <a:cubicBezTo>
                    <a:pt x="184" y="179"/>
                    <a:pt x="168" y="180"/>
                    <a:pt x="160" y="167"/>
                  </a:cubicBezTo>
                  <a:cubicBezTo>
                    <a:pt x="161" y="164"/>
                    <a:pt x="160" y="161"/>
                    <a:pt x="162" y="159"/>
                  </a:cubicBezTo>
                  <a:cubicBezTo>
                    <a:pt x="165" y="156"/>
                    <a:pt x="174" y="155"/>
                    <a:pt x="174" y="155"/>
                  </a:cubicBezTo>
                  <a:cubicBezTo>
                    <a:pt x="183" y="146"/>
                    <a:pt x="181" y="152"/>
                    <a:pt x="176" y="137"/>
                  </a:cubicBezTo>
                  <a:cubicBezTo>
                    <a:pt x="171" y="122"/>
                    <a:pt x="158" y="119"/>
                    <a:pt x="144" y="115"/>
                  </a:cubicBezTo>
                  <a:cubicBezTo>
                    <a:pt x="132" y="117"/>
                    <a:pt x="128" y="117"/>
                    <a:pt x="132" y="129"/>
                  </a:cubicBezTo>
                  <a:cubicBezTo>
                    <a:pt x="130" y="146"/>
                    <a:pt x="132" y="149"/>
                    <a:pt x="116" y="145"/>
                  </a:cubicBezTo>
                  <a:cubicBezTo>
                    <a:pt x="109" y="138"/>
                    <a:pt x="105" y="135"/>
                    <a:pt x="114" y="129"/>
                  </a:cubicBezTo>
                  <a:cubicBezTo>
                    <a:pt x="119" y="122"/>
                    <a:pt x="117" y="116"/>
                    <a:pt x="126" y="113"/>
                  </a:cubicBezTo>
                  <a:cubicBezTo>
                    <a:pt x="127" y="111"/>
                    <a:pt x="129" y="108"/>
                    <a:pt x="128" y="107"/>
                  </a:cubicBezTo>
                  <a:cubicBezTo>
                    <a:pt x="125" y="104"/>
                    <a:pt x="116" y="103"/>
                    <a:pt x="116" y="103"/>
                  </a:cubicBezTo>
                  <a:cubicBezTo>
                    <a:pt x="106" y="106"/>
                    <a:pt x="96" y="108"/>
                    <a:pt x="92" y="97"/>
                  </a:cubicBezTo>
                  <a:cubicBezTo>
                    <a:pt x="93" y="93"/>
                    <a:pt x="92" y="89"/>
                    <a:pt x="94" y="85"/>
                  </a:cubicBezTo>
                  <a:cubicBezTo>
                    <a:pt x="95" y="83"/>
                    <a:pt x="99" y="83"/>
                    <a:pt x="100" y="81"/>
                  </a:cubicBezTo>
                  <a:cubicBezTo>
                    <a:pt x="102" y="74"/>
                    <a:pt x="86" y="65"/>
                    <a:pt x="86" y="65"/>
                  </a:cubicBezTo>
                  <a:cubicBezTo>
                    <a:pt x="52" y="71"/>
                    <a:pt x="91" y="98"/>
                    <a:pt x="64" y="107"/>
                  </a:cubicBezTo>
                  <a:cubicBezTo>
                    <a:pt x="50" y="102"/>
                    <a:pt x="58" y="96"/>
                    <a:pt x="38" y="103"/>
                  </a:cubicBezTo>
                  <a:cubicBezTo>
                    <a:pt x="35" y="102"/>
                    <a:pt x="32" y="103"/>
                    <a:pt x="30" y="101"/>
                  </a:cubicBezTo>
                  <a:cubicBezTo>
                    <a:pt x="28" y="100"/>
                    <a:pt x="28" y="94"/>
                    <a:pt x="26" y="95"/>
                  </a:cubicBezTo>
                  <a:cubicBezTo>
                    <a:pt x="23" y="96"/>
                    <a:pt x="26" y="101"/>
                    <a:pt x="24" y="103"/>
                  </a:cubicBezTo>
                  <a:cubicBezTo>
                    <a:pt x="23" y="105"/>
                    <a:pt x="20" y="106"/>
                    <a:pt x="18" y="107"/>
                  </a:cubicBezTo>
                  <a:cubicBezTo>
                    <a:pt x="13" y="106"/>
                    <a:pt x="8" y="108"/>
                    <a:pt x="4" y="105"/>
                  </a:cubicBezTo>
                  <a:cubicBezTo>
                    <a:pt x="1" y="102"/>
                    <a:pt x="0" y="93"/>
                    <a:pt x="0" y="93"/>
                  </a:cubicBezTo>
                  <a:cubicBezTo>
                    <a:pt x="3" y="73"/>
                    <a:pt x="12" y="85"/>
                    <a:pt x="24" y="73"/>
                  </a:cubicBezTo>
                  <a:cubicBezTo>
                    <a:pt x="22" y="59"/>
                    <a:pt x="20" y="57"/>
                    <a:pt x="16" y="45"/>
                  </a:cubicBezTo>
                  <a:cubicBezTo>
                    <a:pt x="19" y="31"/>
                    <a:pt x="24" y="19"/>
                    <a:pt x="16" y="7"/>
                  </a:cubicBezTo>
                  <a:cubicBezTo>
                    <a:pt x="20" y="0"/>
                    <a:pt x="37" y="3"/>
                    <a:pt x="42" y="5"/>
                  </a:cubicBezTo>
                  <a:close/>
                </a:path>
              </a:pathLst>
            </a:custGeom>
            <a:solidFill>
              <a:srgbClr val="C0C0C0"/>
            </a:solidFill>
            <a:ln w="3175">
              <a:solidFill>
                <a:schemeClr val="bg1"/>
              </a:solidFill>
              <a:round/>
              <a:headEnd/>
              <a:tailEnd/>
            </a:ln>
          </p:spPr>
          <p:txBody>
            <a:bodyPr/>
            <a:lstStyle/>
            <a:p>
              <a:endParaRPr lang="zh-CN" altLang="en-US"/>
            </a:p>
          </p:txBody>
        </p:sp>
        <p:sp>
          <p:nvSpPr>
            <p:cNvPr id="10271" name="Freeform 74"/>
            <p:cNvSpPr>
              <a:spLocks/>
            </p:cNvSpPr>
            <p:nvPr/>
          </p:nvSpPr>
          <p:spPr bwMode="auto">
            <a:xfrm>
              <a:off x="2374" y="2610"/>
              <a:ext cx="140" cy="229"/>
            </a:xfrm>
            <a:custGeom>
              <a:avLst/>
              <a:gdLst>
                <a:gd name="T0" fmla="*/ 63 w 140"/>
                <a:gd name="T1" fmla="*/ 5 h 229"/>
                <a:gd name="T2" fmla="*/ 75 w 140"/>
                <a:gd name="T3" fmla="*/ 21 h 229"/>
                <a:gd name="T4" fmla="*/ 69 w 140"/>
                <a:gd name="T5" fmla="*/ 65 h 229"/>
                <a:gd name="T6" fmla="*/ 105 w 140"/>
                <a:gd name="T7" fmla="*/ 81 h 229"/>
                <a:gd name="T8" fmla="*/ 105 w 140"/>
                <a:gd name="T9" fmla="*/ 101 h 229"/>
                <a:gd name="T10" fmla="*/ 119 w 140"/>
                <a:gd name="T11" fmla="*/ 109 h 229"/>
                <a:gd name="T12" fmla="*/ 127 w 140"/>
                <a:gd name="T13" fmla="*/ 127 h 229"/>
                <a:gd name="T14" fmla="*/ 115 w 140"/>
                <a:gd name="T15" fmla="*/ 161 h 229"/>
                <a:gd name="T16" fmla="*/ 119 w 140"/>
                <a:gd name="T17" fmla="*/ 171 h 229"/>
                <a:gd name="T18" fmla="*/ 127 w 140"/>
                <a:gd name="T19" fmla="*/ 159 h 229"/>
                <a:gd name="T20" fmla="*/ 137 w 140"/>
                <a:gd name="T21" fmla="*/ 179 h 229"/>
                <a:gd name="T22" fmla="*/ 123 w 140"/>
                <a:gd name="T23" fmla="*/ 199 h 229"/>
                <a:gd name="T24" fmla="*/ 109 w 140"/>
                <a:gd name="T25" fmla="*/ 223 h 229"/>
                <a:gd name="T26" fmla="*/ 95 w 140"/>
                <a:gd name="T27" fmla="*/ 193 h 229"/>
                <a:gd name="T28" fmla="*/ 77 w 140"/>
                <a:gd name="T29" fmla="*/ 211 h 229"/>
                <a:gd name="T30" fmla="*/ 61 w 140"/>
                <a:gd name="T31" fmla="*/ 189 h 229"/>
                <a:gd name="T32" fmla="*/ 103 w 140"/>
                <a:gd name="T33" fmla="*/ 173 h 229"/>
                <a:gd name="T34" fmla="*/ 91 w 140"/>
                <a:gd name="T35" fmla="*/ 167 h 229"/>
                <a:gd name="T36" fmla="*/ 71 w 140"/>
                <a:gd name="T37" fmla="*/ 141 h 229"/>
                <a:gd name="T38" fmla="*/ 75 w 140"/>
                <a:gd name="T39" fmla="*/ 127 h 229"/>
                <a:gd name="T40" fmla="*/ 103 w 140"/>
                <a:gd name="T41" fmla="*/ 137 h 229"/>
                <a:gd name="T42" fmla="*/ 97 w 140"/>
                <a:gd name="T43" fmla="*/ 119 h 229"/>
                <a:gd name="T44" fmla="*/ 79 w 140"/>
                <a:gd name="T45" fmla="*/ 91 h 229"/>
                <a:gd name="T46" fmla="*/ 67 w 140"/>
                <a:gd name="T47" fmla="*/ 93 h 229"/>
                <a:gd name="T48" fmla="*/ 61 w 140"/>
                <a:gd name="T49" fmla="*/ 117 h 229"/>
                <a:gd name="T50" fmla="*/ 47 w 140"/>
                <a:gd name="T51" fmla="*/ 153 h 229"/>
                <a:gd name="T52" fmla="*/ 29 w 140"/>
                <a:gd name="T53" fmla="*/ 161 h 229"/>
                <a:gd name="T54" fmla="*/ 9 w 140"/>
                <a:gd name="T55" fmla="*/ 179 h 229"/>
                <a:gd name="T56" fmla="*/ 9 w 140"/>
                <a:gd name="T57" fmla="*/ 153 h 229"/>
                <a:gd name="T58" fmla="*/ 39 w 140"/>
                <a:gd name="T59" fmla="*/ 133 h 229"/>
                <a:gd name="T60" fmla="*/ 55 w 140"/>
                <a:gd name="T61" fmla="*/ 119 h 229"/>
                <a:gd name="T62" fmla="*/ 49 w 140"/>
                <a:gd name="T63" fmla="*/ 103 h 229"/>
                <a:gd name="T64" fmla="*/ 47 w 140"/>
                <a:gd name="T65" fmla="*/ 79 h 229"/>
                <a:gd name="T66" fmla="*/ 43 w 140"/>
                <a:gd name="T67" fmla="*/ 67 h 229"/>
                <a:gd name="T68" fmla="*/ 45 w 140"/>
                <a:gd name="T69" fmla="*/ 33 h 229"/>
                <a:gd name="T70" fmla="*/ 47 w 140"/>
                <a:gd name="T71" fmla="*/ 17 h 229"/>
                <a:gd name="T72" fmla="*/ 63 w 140"/>
                <a:gd name="T73" fmla="*/ 5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29"/>
                <a:gd name="T113" fmla="*/ 140 w 140"/>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29">
                  <a:moveTo>
                    <a:pt x="63" y="5"/>
                  </a:moveTo>
                  <a:cubicBezTo>
                    <a:pt x="74" y="8"/>
                    <a:pt x="72" y="11"/>
                    <a:pt x="75" y="21"/>
                  </a:cubicBezTo>
                  <a:cubicBezTo>
                    <a:pt x="74" y="39"/>
                    <a:pt x="74" y="49"/>
                    <a:pt x="69" y="65"/>
                  </a:cubicBezTo>
                  <a:cubicBezTo>
                    <a:pt x="76" y="86"/>
                    <a:pt x="78" y="79"/>
                    <a:pt x="105" y="81"/>
                  </a:cubicBezTo>
                  <a:cubicBezTo>
                    <a:pt x="110" y="89"/>
                    <a:pt x="108" y="92"/>
                    <a:pt x="105" y="101"/>
                  </a:cubicBezTo>
                  <a:cubicBezTo>
                    <a:pt x="110" y="115"/>
                    <a:pt x="103" y="100"/>
                    <a:pt x="119" y="109"/>
                  </a:cubicBezTo>
                  <a:cubicBezTo>
                    <a:pt x="121" y="110"/>
                    <a:pt x="126" y="124"/>
                    <a:pt x="127" y="127"/>
                  </a:cubicBezTo>
                  <a:cubicBezTo>
                    <a:pt x="125" y="148"/>
                    <a:pt x="127" y="149"/>
                    <a:pt x="115" y="161"/>
                  </a:cubicBezTo>
                  <a:cubicBezTo>
                    <a:pt x="114" y="164"/>
                    <a:pt x="116" y="173"/>
                    <a:pt x="119" y="171"/>
                  </a:cubicBezTo>
                  <a:cubicBezTo>
                    <a:pt x="123" y="169"/>
                    <a:pt x="127" y="159"/>
                    <a:pt x="127" y="159"/>
                  </a:cubicBezTo>
                  <a:cubicBezTo>
                    <a:pt x="135" y="164"/>
                    <a:pt x="134" y="170"/>
                    <a:pt x="137" y="179"/>
                  </a:cubicBezTo>
                  <a:cubicBezTo>
                    <a:pt x="135" y="206"/>
                    <a:pt x="140" y="210"/>
                    <a:pt x="123" y="199"/>
                  </a:cubicBezTo>
                  <a:cubicBezTo>
                    <a:pt x="122" y="217"/>
                    <a:pt x="126" y="229"/>
                    <a:pt x="109" y="223"/>
                  </a:cubicBezTo>
                  <a:cubicBezTo>
                    <a:pt x="102" y="213"/>
                    <a:pt x="105" y="200"/>
                    <a:pt x="95" y="193"/>
                  </a:cubicBezTo>
                  <a:cubicBezTo>
                    <a:pt x="87" y="199"/>
                    <a:pt x="86" y="208"/>
                    <a:pt x="77" y="211"/>
                  </a:cubicBezTo>
                  <a:cubicBezTo>
                    <a:pt x="69" y="205"/>
                    <a:pt x="64" y="198"/>
                    <a:pt x="61" y="189"/>
                  </a:cubicBezTo>
                  <a:cubicBezTo>
                    <a:pt x="65" y="176"/>
                    <a:pt x="91" y="175"/>
                    <a:pt x="103" y="173"/>
                  </a:cubicBezTo>
                  <a:cubicBezTo>
                    <a:pt x="101" y="161"/>
                    <a:pt x="98" y="146"/>
                    <a:pt x="91" y="167"/>
                  </a:cubicBezTo>
                  <a:cubicBezTo>
                    <a:pt x="77" y="162"/>
                    <a:pt x="82" y="148"/>
                    <a:pt x="71" y="141"/>
                  </a:cubicBezTo>
                  <a:cubicBezTo>
                    <a:pt x="66" y="133"/>
                    <a:pt x="66" y="130"/>
                    <a:pt x="75" y="127"/>
                  </a:cubicBezTo>
                  <a:cubicBezTo>
                    <a:pt x="89" y="129"/>
                    <a:pt x="94" y="128"/>
                    <a:pt x="103" y="137"/>
                  </a:cubicBezTo>
                  <a:cubicBezTo>
                    <a:pt x="106" y="128"/>
                    <a:pt x="105" y="124"/>
                    <a:pt x="97" y="119"/>
                  </a:cubicBezTo>
                  <a:cubicBezTo>
                    <a:pt x="88" y="106"/>
                    <a:pt x="96" y="97"/>
                    <a:pt x="79" y="91"/>
                  </a:cubicBezTo>
                  <a:cubicBezTo>
                    <a:pt x="75" y="92"/>
                    <a:pt x="69" y="90"/>
                    <a:pt x="67" y="93"/>
                  </a:cubicBezTo>
                  <a:cubicBezTo>
                    <a:pt x="60" y="104"/>
                    <a:pt x="77" y="112"/>
                    <a:pt x="61" y="117"/>
                  </a:cubicBezTo>
                  <a:cubicBezTo>
                    <a:pt x="57" y="129"/>
                    <a:pt x="51" y="140"/>
                    <a:pt x="47" y="153"/>
                  </a:cubicBezTo>
                  <a:cubicBezTo>
                    <a:pt x="45" y="159"/>
                    <a:pt x="35" y="159"/>
                    <a:pt x="29" y="161"/>
                  </a:cubicBezTo>
                  <a:cubicBezTo>
                    <a:pt x="27" y="162"/>
                    <a:pt x="9" y="179"/>
                    <a:pt x="9" y="179"/>
                  </a:cubicBezTo>
                  <a:cubicBezTo>
                    <a:pt x="0" y="178"/>
                    <a:pt x="1" y="166"/>
                    <a:pt x="9" y="153"/>
                  </a:cubicBezTo>
                  <a:cubicBezTo>
                    <a:pt x="15" y="144"/>
                    <a:pt x="31" y="142"/>
                    <a:pt x="39" y="133"/>
                  </a:cubicBezTo>
                  <a:cubicBezTo>
                    <a:pt x="44" y="128"/>
                    <a:pt x="55" y="119"/>
                    <a:pt x="55" y="119"/>
                  </a:cubicBezTo>
                  <a:cubicBezTo>
                    <a:pt x="58" y="110"/>
                    <a:pt x="57" y="108"/>
                    <a:pt x="49" y="103"/>
                  </a:cubicBezTo>
                  <a:cubicBezTo>
                    <a:pt x="40" y="90"/>
                    <a:pt x="49" y="105"/>
                    <a:pt x="47" y="79"/>
                  </a:cubicBezTo>
                  <a:cubicBezTo>
                    <a:pt x="47" y="75"/>
                    <a:pt x="43" y="67"/>
                    <a:pt x="43" y="67"/>
                  </a:cubicBezTo>
                  <a:cubicBezTo>
                    <a:pt x="46" y="52"/>
                    <a:pt x="47" y="49"/>
                    <a:pt x="45" y="33"/>
                  </a:cubicBezTo>
                  <a:cubicBezTo>
                    <a:pt x="46" y="28"/>
                    <a:pt x="44" y="22"/>
                    <a:pt x="47" y="17"/>
                  </a:cubicBezTo>
                  <a:cubicBezTo>
                    <a:pt x="50" y="11"/>
                    <a:pt x="68" y="0"/>
                    <a:pt x="63" y="5"/>
                  </a:cubicBezTo>
                  <a:close/>
                </a:path>
              </a:pathLst>
            </a:custGeom>
            <a:solidFill>
              <a:srgbClr val="C0C0C0"/>
            </a:solidFill>
            <a:ln w="3175">
              <a:solidFill>
                <a:schemeClr val="bg1"/>
              </a:solidFill>
              <a:round/>
              <a:headEnd/>
              <a:tailEnd/>
            </a:ln>
          </p:spPr>
          <p:txBody>
            <a:bodyPr/>
            <a:lstStyle/>
            <a:p>
              <a:endParaRPr lang="zh-CN" altLang="en-US"/>
            </a:p>
          </p:txBody>
        </p:sp>
        <p:sp>
          <p:nvSpPr>
            <p:cNvPr id="10272" name="Freeform 75"/>
            <p:cNvSpPr>
              <a:spLocks/>
            </p:cNvSpPr>
            <p:nvPr/>
          </p:nvSpPr>
          <p:spPr bwMode="auto">
            <a:xfrm>
              <a:off x="2765" y="3569"/>
              <a:ext cx="66" cy="68"/>
            </a:xfrm>
            <a:custGeom>
              <a:avLst/>
              <a:gdLst>
                <a:gd name="T0" fmla="*/ 4 w 66"/>
                <a:gd name="T1" fmla="*/ 24 h 68"/>
                <a:gd name="T2" fmla="*/ 20 w 66"/>
                <a:gd name="T3" fmla="*/ 68 h 68"/>
                <a:gd name="T4" fmla="*/ 58 w 66"/>
                <a:gd name="T5" fmla="*/ 46 h 68"/>
                <a:gd name="T6" fmla="*/ 64 w 66"/>
                <a:gd name="T7" fmla="*/ 0 h 68"/>
                <a:gd name="T8" fmla="*/ 32 w 66"/>
                <a:gd name="T9" fmla="*/ 14 h 68"/>
                <a:gd name="T10" fmla="*/ 14 w 66"/>
                <a:gd name="T11" fmla="*/ 10 h 68"/>
                <a:gd name="T12" fmla="*/ 0 w 66"/>
                <a:gd name="T13" fmla="*/ 18 h 68"/>
                <a:gd name="T14" fmla="*/ 4 w 66"/>
                <a:gd name="T15" fmla="*/ 24 h 68"/>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68"/>
                <a:gd name="T26" fmla="*/ 66 w 66"/>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68">
                  <a:moveTo>
                    <a:pt x="4" y="24"/>
                  </a:moveTo>
                  <a:cubicBezTo>
                    <a:pt x="13" y="37"/>
                    <a:pt x="11" y="54"/>
                    <a:pt x="20" y="68"/>
                  </a:cubicBezTo>
                  <a:cubicBezTo>
                    <a:pt x="41" y="66"/>
                    <a:pt x="46" y="63"/>
                    <a:pt x="58" y="46"/>
                  </a:cubicBezTo>
                  <a:cubicBezTo>
                    <a:pt x="59" y="35"/>
                    <a:pt x="66" y="10"/>
                    <a:pt x="64" y="0"/>
                  </a:cubicBezTo>
                  <a:cubicBezTo>
                    <a:pt x="50" y="3"/>
                    <a:pt x="49" y="12"/>
                    <a:pt x="32" y="14"/>
                  </a:cubicBezTo>
                  <a:cubicBezTo>
                    <a:pt x="23" y="20"/>
                    <a:pt x="21" y="17"/>
                    <a:pt x="14" y="10"/>
                  </a:cubicBezTo>
                  <a:cubicBezTo>
                    <a:pt x="10" y="11"/>
                    <a:pt x="0" y="10"/>
                    <a:pt x="0" y="18"/>
                  </a:cubicBezTo>
                  <a:cubicBezTo>
                    <a:pt x="0" y="20"/>
                    <a:pt x="4" y="24"/>
                    <a:pt x="4" y="24"/>
                  </a:cubicBezTo>
                  <a:close/>
                </a:path>
              </a:pathLst>
            </a:custGeom>
            <a:solidFill>
              <a:srgbClr val="C0C0C0"/>
            </a:solidFill>
            <a:ln w="3175">
              <a:solidFill>
                <a:schemeClr val="bg1"/>
              </a:solidFill>
              <a:round/>
              <a:headEnd/>
              <a:tailEnd/>
            </a:ln>
          </p:spPr>
          <p:txBody>
            <a:bodyPr/>
            <a:lstStyle/>
            <a:p>
              <a:endParaRPr lang="zh-CN" altLang="en-US"/>
            </a:p>
          </p:txBody>
        </p:sp>
        <p:sp>
          <p:nvSpPr>
            <p:cNvPr id="10273" name="Freeform 76"/>
            <p:cNvSpPr>
              <a:spLocks/>
            </p:cNvSpPr>
            <p:nvPr/>
          </p:nvSpPr>
          <p:spPr bwMode="auto">
            <a:xfrm>
              <a:off x="3068" y="3479"/>
              <a:ext cx="187" cy="212"/>
            </a:xfrm>
            <a:custGeom>
              <a:avLst/>
              <a:gdLst>
                <a:gd name="T0" fmla="*/ 109 w 187"/>
                <a:gd name="T1" fmla="*/ 0 h 212"/>
                <a:gd name="T2" fmla="*/ 115 w 187"/>
                <a:gd name="T3" fmla="*/ 32 h 212"/>
                <a:gd name="T4" fmla="*/ 125 w 187"/>
                <a:gd name="T5" fmla="*/ 56 h 212"/>
                <a:gd name="T6" fmla="*/ 115 w 187"/>
                <a:gd name="T7" fmla="*/ 84 h 212"/>
                <a:gd name="T8" fmla="*/ 131 w 187"/>
                <a:gd name="T9" fmla="*/ 102 h 212"/>
                <a:gd name="T10" fmla="*/ 109 w 187"/>
                <a:gd name="T11" fmla="*/ 108 h 212"/>
                <a:gd name="T12" fmla="*/ 91 w 187"/>
                <a:gd name="T13" fmla="*/ 100 h 212"/>
                <a:gd name="T14" fmla="*/ 89 w 187"/>
                <a:gd name="T15" fmla="*/ 106 h 212"/>
                <a:gd name="T16" fmla="*/ 87 w 187"/>
                <a:gd name="T17" fmla="*/ 124 h 212"/>
                <a:gd name="T18" fmla="*/ 41 w 187"/>
                <a:gd name="T19" fmla="*/ 150 h 212"/>
                <a:gd name="T20" fmla="*/ 11 w 187"/>
                <a:gd name="T21" fmla="*/ 174 h 212"/>
                <a:gd name="T22" fmla="*/ 27 w 187"/>
                <a:gd name="T23" fmla="*/ 198 h 212"/>
                <a:gd name="T24" fmla="*/ 33 w 187"/>
                <a:gd name="T25" fmla="*/ 202 h 212"/>
                <a:gd name="T26" fmla="*/ 39 w 187"/>
                <a:gd name="T27" fmla="*/ 204 h 212"/>
                <a:gd name="T28" fmla="*/ 51 w 187"/>
                <a:gd name="T29" fmla="*/ 212 h 212"/>
                <a:gd name="T30" fmla="*/ 63 w 187"/>
                <a:gd name="T31" fmla="*/ 200 h 212"/>
                <a:gd name="T32" fmla="*/ 69 w 187"/>
                <a:gd name="T33" fmla="*/ 194 h 212"/>
                <a:gd name="T34" fmla="*/ 77 w 187"/>
                <a:gd name="T35" fmla="*/ 166 h 212"/>
                <a:gd name="T36" fmla="*/ 95 w 187"/>
                <a:gd name="T37" fmla="*/ 156 h 212"/>
                <a:gd name="T38" fmla="*/ 115 w 187"/>
                <a:gd name="T39" fmla="*/ 138 h 212"/>
                <a:gd name="T40" fmla="*/ 127 w 187"/>
                <a:gd name="T41" fmla="*/ 122 h 212"/>
                <a:gd name="T42" fmla="*/ 169 w 187"/>
                <a:gd name="T43" fmla="*/ 88 h 212"/>
                <a:gd name="T44" fmla="*/ 183 w 187"/>
                <a:gd name="T45" fmla="*/ 72 h 212"/>
                <a:gd name="T46" fmla="*/ 187 w 187"/>
                <a:gd name="T47" fmla="*/ 60 h 212"/>
                <a:gd name="T48" fmla="*/ 153 w 187"/>
                <a:gd name="T49" fmla="*/ 54 h 212"/>
                <a:gd name="T50" fmla="*/ 139 w 187"/>
                <a:gd name="T51" fmla="*/ 38 h 212"/>
                <a:gd name="T52" fmla="*/ 121 w 187"/>
                <a:gd name="T53" fmla="*/ 8 h 212"/>
                <a:gd name="T54" fmla="*/ 109 w 187"/>
                <a:gd name="T55" fmla="*/ 0 h 2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212"/>
                <a:gd name="T86" fmla="*/ 187 w 187"/>
                <a:gd name="T87" fmla="*/ 212 h 2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212">
                  <a:moveTo>
                    <a:pt x="109" y="0"/>
                  </a:moveTo>
                  <a:cubicBezTo>
                    <a:pt x="98" y="11"/>
                    <a:pt x="103" y="24"/>
                    <a:pt x="115" y="32"/>
                  </a:cubicBezTo>
                  <a:cubicBezTo>
                    <a:pt x="118" y="41"/>
                    <a:pt x="120" y="48"/>
                    <a:pt x="125" y="56"/>
                  </a:cubicBezTo>
                  <a:cubicBezTo>
                    <a:pt x="123" y="73"/>
                    <a:pt x="119" y="71"/>
                    <a:pt x="115" y="84"/>
                  </a:cubicBezTo>
                  <a:cubicBezTo>
                    <a:pt x="117" y="101"/>
                    <a:pt x="116" y="98"/>
                    <a:pt x="131" y="102"/>
                  </a:cubicBezTo>
                  <a:cubicBezTo>
                    <a:pt x="136" y="116"/>
                    <a:pt x="118" y="109"/>
                    <a:pt x="109" y="108"/>
                  </a:cubicBezTo>
                  <a:cubicBezTo>
                    <a:pt x="102" y="101"/>
                    <a:pt x="100" y="97"/>
                    <a:pt x="91" y="100"/>
                  </a:cubicBezTo>
                  <a:cubicBezTo>
                    <a:pt x="90" y="102"/>
                    <a:pt x="89" y="104"/>
                    <a:pt x="89" y="106"/>
                  </a:cubicBezTo>
                  <a:cubicBezTo>
                    <a:pt x="88" y="112"/>
                    <a:pt x="88" y="118"/>
                    <a:pt x="87" y="124"/>
                  </a:cubicBezTo>
                  <a:cubicBezTo>
                    <a:pt x="85" y="132"/>
                    <a:pt x="51" y="147"/>
                    <a:pt x="41" y="150"/>
                  </a:cubicBezTo>
                  <a:cubicBezTo>
                    <a:pt x="34" y="160"/>
                    <a:pt x="23" y="172"/>
                    <a:pt x="11" y="174"/>
                  </a:cubicBezTo>
                  <a:cubicBezTo>
                    <a:pt x="0" y="190"/>
                    <a:pt x="13" y="196"/>
                    <a:pt x="27" y="198"/>
                  </a:cubicBezTo>
                  <a:cubicBezTo>
                    <a:pt x="29" y="199"/>
                    <a:pt x="31" y="201"/>
                    <a:pt x="33" y="202"/>
                  </a:cubicBezTo>
                  <a:cubicBezTo>
                    <a:pt x="35" y="203"/>
                    <a:pt x="37" y="203"/>
                    <a:pt x="39" y="204"/>
                  </a:cubicBezTo>
                  <a:cubicBezTo>
                    <a:pt x="43" y="206"/>
                    <a:pt x="51" y="212"/>
                    <a:pt x="51" y="212"/>
                  </a:cubicBezTo>
                  <a:cubicBezTo>
                    <a:pt x="55" y="208"/>
                    <a:pt x="59" y="204"/>
                    <a:pt x="63" y="200"/>
                  </a:cubicBezTo>
                  <a:cubicBezTo>
                    <a:pt x="65" y="198"/>
                    <a:pt x="69" y="194"/>
                    <a:pt x="69" y="194"/>
                  </a:cubicBezTo>
                  <a:cubicBezTo>
                    <a:pt x="72" y="184"/>
                    <a:pt x="70" y="174"/>
                    <a:pt x="77" y="166"/>
                  </a:cubicBezTo>
                  <a:cubicBezTo>
                    <a:pt x="81" y="161"/>
                    <a:pt x="95" y="156"/>
                    <a:pt x="95" y="156"/>
                  </a:cubicBezTo>
                  <a:cubicBezTo>
                    <a:pt x="103" y="148"/>
                    <a:pt x="103" y="142"/>
                    <a:pt x="115" y="138"/>
                  </a:cubicBezTo>
                  <a:cubicBezTo>
                    <a:pt x="120" y="131"/>
                    <a:pt x="120" y="127"/>
                    <a:pt x="127" y="122"/>
                  </a:cubicBezTo>
                  <a:cubicBezTo>
                    <a:pt x="168" y="128"/>
                    <a:pt x="144" y="105"/>
                    <a:pt x="169" y="88"/>
                  </a:cubicBezTo>
                  <a:cubicBezTo>
                    <a:pt x="173" y="82"/>
                    <a:pt x="180" y="79"/>
                    <a:pt x="183" y="72"/>
                  </a:cubicBezTo>
                  <a:cubicBezTo>
                    <a:pt x="185" y="68"/>
                    <a:pt x="187" y="60"/>
                    <a:pt x="187" y="60"/>
                  </a:cubicBezTo>
                  <a:cubicBezTo>
                    <a:pt x="184" y="50"/>
                    <a:pt x="164" y="55"/>
                    <a:pt x="153" y="54"/>
                  </a:cubicBezTo>
                  <a:cubicBezTo>
                    <a:pt x="144" y="40"/>
                    <a:pt x="149" y="45"/>
                    <a:pt x="139" y="38"/>
                  </a:cubicBezTo>
                  <a:cubicBezTo>
                    <a:pt x="135" y="27"/>
                    <a:pt x="127" y="18"/>
                    <a:pt x="121" y="8"/>
                  </a:cubicBezTo>
                  <a:cubicBezTo>
                    <a:pt x="118" y="4"/>
                    <a:pt x="109" y="0"/>
                    <a:pt x="109" y="0"/>
                  </a:cubicBezTo>
                  <a:close/>
                </a:path>
              </a:pathLst>
            </a:custGeom>
            <a:solidFill>
              <a:srgbClr val="C0C0C0"/>
            </a:solidFill>
            <a:ln w="3175">
              <a:solidFill>
                <a:schemeClr val="bg1"/>
              </a:solidFill>
              <a:round/>
              <a:headEnd/>
              <a:tailEnd/>
            </a:ln>
          </p:spPr>
          <p:txBody>
            <a:bodyPr/>
            <a:lstStyle/>
            <a:p>
              <a:endParaRPr lang="zh-CN" altLang="en-US"/>
            </a:p>
          </p:txBody>
        </p:sp>
        <p:sp>
          <p:nvSpPr>
            <p:cNvPr id="10274" name="Freeform 77"/>
            <p:cNvSpPr>
              <a:spLocks/>
            </p:cNvSpPr>
            <p:nvPr/>
          </p:nvSpPr>
          <p:spPr bwMode="auto">
            <a:xfrm>
              <a:off x="4631" y="2545"/>
              <a:ext cx="268" cy="102"/>
            </a:xfrm>
            <a:custGeom>
              <a:avLst/>
              <a:gdLst>
                <a:gd name="T0" fmla="*/ 18 w 268"/>
                <a:gd name="T1" fmla="*/ 2 h 102"/>
                <a:gd name="T2" fmla="*/ 14 w 268"/>
                <a:gd name="T3" fmla="*/ 8 h 102"/>
                <a:gd name="T4" fmla="*/ 8 w 268"/>
                <a:gd name="T5" fmla="*/ 12 h 102"/>
                <a:gd name="T6" fmla="*/ 0 w 268"/>
                <a:gd name="T7" fmla="*/ 24 h 102"/>
                <a:gd name="T8" fmla="*/ 16 w 268"/>
                <a:gd name="T9" fmla="*/ 30 h 102"/>
                <a:gd name="T10" fmla="*/ 66 w 268"/>
                <a:gd name="T11" fmla="*/ 28 h 102"/>
                <a:gd name="T12" fmla="*/ 90 w 268"/>
                <a:gd name="T13" fmla="*/ 38 h 102"/>
                <a:gd name="T14" fmla="*/ 106 w 268"/>
                <a:gd name="T15" fmla="*/ 62 h 102"/>
                <a:gd name="T16" fmla="*/ 110 w 268"/>
                <a:gd name="T17" fmla="*/ 68 h 102"/>
                <a:gd name="T18" fmla="*/ 98 w 268"/>
                <a:gd name="T19" fmla="*/ 74 h 102"/>
                <a:gd name="T20" fmla="*/ 94 w 268"/>
                <a:gd name="T21" fmla="*/ 86 h 102"/>
                <a:gd name="T22" fmla="*/ 104 w 268"/>
                <a:gd name="T23" fmla="*/ 102 h 102"/>
                <a:gd name="T24" fmla="*/ 120 w 268"/>
                <a:gd name="T25" fmla="*/ 76 h 102"/>
                <a:gd name="T26" fmla="*/ 144 w 268"/>
                <a:gd name="T27" fmla="*/ 62 h 102"/>
                <a:gd name="T28" fmla="*/ 148 w 268"/>
                <a:gd name="T29" fmla="*/ 90 h 102"/>
                <a:gd name="T30" fmla="*/ 204 w 268"/>
                <a:gd name="T31" fmla="*/ 86 h 102"/>
                <a:gd name="T32" fmla="*/ 246 w 268"/>
                <a:gd name="T33" fmla="*/ 92 h 102"/>
                <a:gd name="T34" fmla="*/ 262 w 268"/>
                <a:gd name="T35" fmla="*/ 98 h 102"/>
                <a:gd name="T36" fmla="*/ 256 w 268"/>
                <a:gd name="T37" fmla="*/ 72 h 102"/>
                <a:gd name="T38" fmla="*/ 236 w 268"/>
                <a:gd name="T39" fmla="*/ 84 h 102"/>
                <a:gd name="T40" fmla="*/ 220 w 268"/>
                <a:gd name="T41" fmla="*/ 66 h 102"/>
                <a:gd name="T42" fmla="*/ 210 w 268"/>
                <a:gd name="T43" fmla="*/ 54 h 102"/>
                <a:gd name="T44" fmla="*/ 192 w 268"/>
                <a:gd name="T45" fmla="*/ 48 h 102"/>
                <a:gd name="T46" fmla="*/ 178 w 268"/>
                <a:gd name="T47" fmla="*/ 50 h 102"/>
                <a:gd name="T48" fmla="*/ 170 w 268"/>
                <a:gd name="T49" fmla="*/ 54 h 102"/>
                <a:gd name="T50" fmla="*/ 154 w 268"/>
                <a:gd name="T51" fmla="*/ 60 h 102"/>
                <a:gd name="T52" fmla="*/ 142 w 268"/>
                <a:gd name="T53" fmla="*/ 40 h 102"/>
                <a:gd name="T54" fmla="*/ 124 w 268"/>
                <a:gd name="T55" fmla="*/ 34 h 102"/>
                <a:gd name="T56" fmla="*/ 100 w 268"/>
                <a:gd name="T57" fmla="*/ 22 h 102"/>
                <a:gd name="T58" fmla="*/ 48 w 268"/>
                <a:gd name="T59" fmla="*/ 0 h 102"/>
                <a:gd name="T60" fmla="*/ 18 w 268"/>
                <a:gd name="T61" fmla="*/ 2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8"/>
                <a:gd name="T94" fmla="*/ 0 h 102"/>
                <a:gd name="T95" fmla="*/ 268 w 268"/>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8" h="102">
                  <a:moveTo>
                    <a:pt x="18" y="2"/>
                  </a:moveTo>
                  <a:cubicBezTo>
                    <a:pt x="17" y="4"/>
                    <a:pt x="16" y="6"/>
                    <a:pt x="14" y="8"/>
                  </a:cubicBezTo>
                  <a:cubicBezTo>
                    <a:pt x="12" y="10"/>
                    <a:pt x="10" y="10"/>
                    <a:pt x="8" y="12"/>
                  </a:cubicBezTo>
                  <a:cubicBezTo>
                    <a:pt x="5" y="16"/>
                    <a:pt x="0" y="24"/>
                    <a:pt x="0" y="24"/>
                  </a:cubicBezTo>
                  <a:cubicBezTo>
                    <a:pt x="3" y="34"/>
                    <a:pt x="7" y="32"/>
                    <a:pt x="16" y="30"/>
                  </a:cubicBezTo>
                  <a:cubicBezTo>
                    <a:pt x="31" y="20"/>
                    <a:pt x="49" y="26"/>
                    <a:pt x="66" y="28"/>
                  </a:cubicBezTo>
                  <a:cubicBezTo>
                    <a:pt x="74" y="36"/>
                    <a:pt x="78" y="36"/>
                    <a:pt x="90" y="38"/>
                  </a:cubicBezTo>
                  <a:cubicBezTo>
                    <a:pt x="93" y="47"/>
                    <a:pt x="101" y="54"/>
                    <a:pt x="106" y="62"/>
                  </a:cubicBezTo>
                  <a:cubicBezTo>
                    <a:pt x="107" y="64"/>
                    <a:pt x="110" y="68"/>
                    <a:pt x="110" y="68"/>
                  </a:cubicBezTo>
                  <a:cubicBezTo>
                    <a:pt x="106" y="70"/>
                    <a:pt x="101" y="70"/>
                    <a:pt x="98" y="74"/>
                  </a:cubicBezTo>
                  <a:cubicBezTo>
                    <a:pt x="96" y="77"/>
                    <a:pt x="94" y="86"/>
                    <a:pt x="94" y="86"/>
                  </a:cubicBezTo>
                  <a:cubicBezTo>
                    <a:pt x="99" y="100"/>
                    <a:pt x="94" y="96"/>
                    <a:pt x="104" y="102"/>
                  </a:cubicBezTo>
                  <a:cubicBezTo>
                    <a:pt x="126" y="98"/>
                    <a:pt x="109" y="93"/>
                    <a:pt x="120" y="76"/>
                  </a:cubicBezTo>
                  <a:cubicBezTo>
                    <a:pt x="123" y="56"/>
                    <a:pt x="124" y="60"/>
                    <a:pt x="144" y="62"/>
                  </a:cubicBezTo>
                  <a:cubicBezTo>
                    <a:pt x="146" y="71"/>
                    <a:pt x="139" y="87"/>
                    <a:pt x="148" y="90"/>
                  </a:cubicBezTo>
                  <a:cubicBezTo>
                    <a:pt x="166" y="95"/>
                    <a:pt x="204" y="86"/>
                    <a:pt x="204" y="86"/>
                  </a:cubicBezTo>
                  <a:cubicBezTo>
                    <a:pt x="218" y="88"/>
                    <a:pt x="232" y="90"/>
                    <a:pt x="246" y="92"/>
                  </a:cubicBezTo>
                  <a:cubicBezTo>
                    <a:pt x="251" y="100"/>
                    <a:pt x="253" y="101"/>
                    <a:pt x="262" y="98"/>
                  </a:cubicBezTo>
                  <a:cubicBezTo>
                    <a:pt x="265" y="88"/>
                    <a:pt x="268" y="76"/>
                    <a:pt x="256" y="72"/>
                  </a:cubicBezTo>
                  <a:cubicBezTo>
                    <a:pt x="239" y="75"/>
                    <a:pt x="248" y="76"/>
                    <a:pt x="236" y="84"/>
                  </a:cubicBezTo>
                  <a:cubicBezTo>
                    <a:pt x="226" y="81"/>
                    <a:pt x="229" y="72"/>
                    <a:pt x="220" y="66"/>
                  </a:cubicBezTo>
                  <a:cubicBezTo>
                    <a:pt x="218" y="62"/>
                    <a:pt x="214" y="56"/>
                    <a:pt x="210" y="54"/>
                  </a:cubicBezTo>
                  <a:cubicBezTo>
                    <a:pt x="204" y="51"/>
                    <a:pt x="192" y="48"/>
                    <a:pt x="192" y="48"/>
                  </a:cubicBezTo>
                  <a:cubicBezTo>
                    <a:pt x="187" y="49"/>
                    <a:pt x="182" y="48"/>
                    <a:pt x="178" y="50"/>
                  </a:cubicBezTo>
                  <a:cubicBezTo>
                    <a:pt x="167" y="55"/>
                    <a:pt x="186" y="59"/>
                    <a:pt x="170" y="54"/>
                  </a:cubicBezTo>
                  <a:cubicBezTo>
                    <a:pt x="161" y="57"/>
                    <a:pt x="163" y="63"/>
                    <a:pt x="154" y="60"/>
                  </a:cubicBezTo>
                  <a:cubicBezTo>
                    <a:pt x="151" y="57"/>
                    <a:pt x="142" y="40"/>
                    <a:pt x="142" y="40"/>
                  </a:cubicBezTo>
                  <a:cubicBezTo>
                    <a:pt x="142" y="40"/>
                    <a:pt x="127" y="35"/>
                    <a:pt x="124" y="34"/>
                  </a:cubicBezTo>
                  <a:cubicBezTo>
                    <a:pt x="116" y="31"/>
                    <a:pt x="100" y="22"/>
                    <a:pt x="100" y="22"/>
                  </a:cubicBezTo>
                  <a:cubicBezTo>
                    <a:pt x="87" y="2"/>
                    <a:pt x="70" y="2"/>
                    <a:pt x="48" y="0"/>
                  </a:cubicBezTo>
                  <a:cubicBezTo>
                    <a:pt x="38" y="1"/>
                    <a:pt x="18" y="2"/>
                    <a:pt x="18" y="2"/>
                  </a:cubicBezTo>
                  <a:close/>
                </a:path>
              </a:pathLst>
            </a:custGeom>
            <a:solidFill>
              <a:srgbClr val="C0C0C0"/>
            </a:solidFill>
            <a:ln w="3175">
              <a:solidFill>
                <a:schemeClr val="bg1"/>
              </a:solidFill>
              <a:round/>
              <a:headEnd/>
              <a:tailEnd/>
            </a:ln>
          </p:spPr>
          <p:txBody>
            <a:bodyPr/>
            <a:lstStyle/>
            <a:p>
              <a:endParaRPr lang="zh-CN" altLang="en-US"/>
            </a:p>
          </p:txBody>
        </p:sp>
        <p:sp>
          <p:nvSpPr>
            <p:cNvPr id="10275" name="Oval 78"/>
            <p:cNvSpPr>
              <a:spLocks noChangeArrowheads="1"/>
            </p:cNvSpPr>
            <p:nvPr/>
          </p:nvSpPr>
          <p:spPr bwMode="auto">
            <a:xfrm>
              <a:off x="2318" y="2537"/>
              <a:ext cx="23" cy="23"/>
            </a:xfrm>
            <a:prstGeom prst="ellipse">
              <a:avLst/>
            </a:prstGeom>
            <a:solidFill>
              <a:srgbClr val="C0C0C0"/>
            </a:solidFill>
            <a:ln w="3175">
              <a:noFill/>
              <a:round/>
              <a:headEnd/>
              <a:tailEnd/>
            </a:ln>
          </p:spPr>
          <p:txBody>
            <a:bodyPr wrap="none" anchor="ctr"/>
            <a:lstStyle/>
            <a:p>
              <a:endParaRPr lang="zh-CN" altLang="en-US"/>
            </a:p>
          </p:txBody>
        </p:sp>
      </p:grpSp>
      <p:grpSp>
        <p:nvGrpSpPr>
          <p:cNvPr id="9" name="Group 79"/>
          <p:cNvGrpSpPr>
            <a:grpSpLocks/>
          </p:cNvGrpSpPr>
          <p:nvPr/>
        </p:nvGrpSpPr>
        <p:grpSpPr bwMode="auto">
          <a:xfrm>
            <a:off x="3825875" y="2589213"/>
            <a:ext cx="1739900" cy="995362"/>
            <a:chOff x="126" y="98"/>
            <a:chExt cx="5458" cy="4151"/>
          </a:xfrm>
        </p:grpSpPr>
        <p:sp>
          <p:nvSpPr>
            <p:cNvPr id="10258" name="Freeform 80"/>
            <p:cNvSpPr>
              <a:spLocks/>
            </p:cNvSpPr>
            <p:nvPr/>
          </p:nvSpPr>
          <p:spPr bwMode="blackWhite">
            <a:xfrm>
              <a:off x="126" y="98"/>
              <a:ext cx="5458" cy="3926"/>
            </a:xfrm>
            <a:custGeom>
              <a:avLst/>
              <a:gdLst>
                <a:gd name="T0" fmla="*/ 2147483647 w 822"/>
                <a:gd name="T1" fmla="*/ 2147483647 h 592"/>
                <a:gd name="T2" fmla="*/ 2147483647 w 822"/>
                <a:gd name="T3" fmla="*/ 2147483647 h 592"/>
                <a:gd name="T4" fmla="*/ 2147483647 w 822"/>
                <a:gd name="T5" fmla="*/ 2147483647 h 592"/>
                <a:gd name="T6" fmla="*/ 2147483647 w 822"/>
                <a:gd name="T7" fmla="*/ 2147483647 h 592"/>
                <a:gd name="T8" fmla="*/ 2147483647 w 822"/>
                <a:gd name="T9" fmla="*/ 2147483647 h 592"/>
                <a:gd name="T10" fmla="*/ 2147483647 w 822"/>
                <a:gd name="T11" fmla="*/ 2147483647 h 592"/>
                <a:gd name="T12" fmla="*/ 2147483647 w 822"/>
                <a:gd name="T13" fmla="*/ 2147483647 h 592"/>
                <a:gd name="T14" fmla="*/ 2147483647 w 822"/>
                <a:gd name="T15" fmla="*/ 2147483647 h 592"/>
                <a:gd name="T16" fmla="*/ 2147483647 w 822"/>
                <a:gd name="T17" fmla="*/ 2147483647 h 592"/>
                <a:gd name="T18" fmla="*/ 2147483647 w 822"/>
                <a:gd name="T19" fmla="*/ 2147483647 h 592"/>
                <a:gd name="T20" fmla="*/ 2147483647 w 822"/>
                <a:gd name="T21" fmla="*/ 2147483647 h 592"/>
                <a:gd name="T22" fmla="*/ 2147483647 w 822"/>
                <a:gd name="T23" fmla="*/ 2147483647 h 592"/>
                <a:gd name="T24" fmla="*/ 2147483647 w 822"/>
                <a:gd name="T25" fmla="*/ 2147483647 h 592"/>
                <a:gd name="T26" fmla="*/ 2147483647 w 822"/>
                <a:gd name="T27" fmla="*/ 2147483647 h 592"/>
                <a:gd name="T28" fmla="*/ 2147483647 w 822"/>
                <a:gd name="T29" fmla="*/ 2147483647 h 592"/>
                <a:gd name="T30" fmla="*/ 2147483647 w 822"/>
                <a:gd name="T31" fmla="*/ 2147483647 h 592"/>
                <a:gd name="T32" fmla="*/ 2147483647 w 822"/>
                <a:gd name="T33" fmla="*/ 2147483647 h 592"/>
                <a:gd name="T34" fmla="*/ 2147483647 w 822"/>
                <a:gd name="T35" fmla="*/ 2147483647 h 592"/>
                <a:gd name="T36" fmla="*/ 2147483647 w 822"/>
                <a:gd name="T37" fmla="*/ 2147483647 h 592"/>
                <a:gd name="T38" fmla="*/ 2147483647 w 822"/>
                <a:gd name="T39" fmla="*/ 2147483647 h 592"/>
                <a:gd name="T40" fmla="*/ 2147483647 w 822"/>
                <a:gd name="T41" fmla="*/ 2147483647 h 592"/>
                <a:gd name="T42" fmla="*/ 2147483647 w 822"/>
                <a:gd name="T43" fmla="*/ 2147483647 h 592"/>
                <a:gd name="T44" fmla="*/ 2147483647 w 822"/>
                <a:gd name="T45" fmla="*/ 2147483647 h 592"/>
                <a:gd name="T46" fmla="*/ 2147483647 w 822"/>
                <a:gd name="T47" fmla="*/ 2147483647 h 592"/>
                <a:gd name="T48" fmla="*/ 2147483647 w 822"/>
                <a:gd name="T49" fmla="*/ 2147483647 h 592"/>
                <a:gd name="T50" fmla="*/ 2147483647 w 822"/>
                <a:gd name="T51" fmla="*/ 2147483647 h 592"/>
                <a:gd name="T52" fmla="*/ 2147483647 w 822"/>
                <a:gd name="T53" fmla="*/ 2147483647 h 592"/>
                <a:gd name="T54" fmla="*/ 2147483647 w 822"/>
                <a:gd name="T55" fmla="*/ 2147483647 h 592"/>
                <a:gd name="T56" fmla="*/ 2147483647 w 822"/>
                <a:gd name="T57" fmla="*/ 2147483647 h 592"/>
                <a:gd name="T58" fmla="*/ 2147483647 w 822"/>
                <a:gd name="T59" fmla="*/ 2147483647 h 592"/>
                <a:gd name="T60" fmla="*/ 2147483647 w 822"/>
                <a:gd name="T61" fmla="*/ 2147483647 h 592"/>
                <a:gd name="T62" fmla="*/ 2147483647 w 822"/>
                <a:gd name="T63" fmla="*/ 2147483647 h 592"/>
                <a:gd name="T64" fmla="*/ 2147483647 w 822"/>
                <a:gd name="T65" fmla="*/ 2147483647 h 592"/>
                <a:gd name="T66" fmla="*/ 2147483647 w 822"/>
                <a:gd name="T67" fmla="*/ 2147483647 h 592"/>
                <a:gd name="T68" fmla="*/ 2147483647 w 822"/>
                <a:gd name="T69" fmla="*/ 2147483647 h 592"/>
                <a:gd name="T70" fmla="*/ 2147483647 w 822"/>
                <a:gd name="T71" fmla="*/ 2147483647 h 592"/>
                <a:gd name="T72" fmla="*/ 2147483647 w 822"/>
                <a:gd name="T73" fmla="*/ 2147483647 h 592"/>
                <a:gd name="T74" fmla="*/ 2147483647 w 822"/>
                <a:gd name="T75" fmla="*/ 2147483647 h 592"/>
                <a:gd name="T76" fmla="*/ 2147483647 w 822"/>
                <a:gd name="T77" fmla="*/ 2147483647 h 592"/>
                <a:gd name="T78" fmla="*/ 2147483647 w 822"/>
                <a:gd name="T79" fmla="*/ 2147483647 h 592"/>
                <a:gd name="T80" fmla="*/ 2147483647 w 822"/>
                <a:gd name="T81" fmla="*/ 2147483647 h 592"/>
                <a:gd name="T82" fmla="*/ 2147483647 w 822"/>
                <a:gd name="T83" fmla="*/ 2147483647 h 592"/>
                <a:gd name="T84" fmla="*/ 2147483647 w 822"/>
                <a:gd name="T85" fmla="*/ 2147483647 h 592"/>
                <a:gd name="T86" fmla="*/ 2147483647 w 822"/>
                <a:gd name="T87" fmla="*/ 2147483647 h 592"/>
                <a:gd name="T88" fmla="*/ 2147483647 w 822"/>
                <a:gd name="T89" fmla="*/ 2147483647 h 592"/>
                <a:gd name="T90" fmla="*/ 2147483647 w 822"/>
                <a:gd name="T91" fmla="*/ 2147483647 h 592"/>
                <a:gd name="T92" fmla="*/ 2147483647 w 822"/>
                <a:gd name="T93" fmla="*/ 2147483647 h 592"/>
                <a:gd name="T94" fmla="*/ 2147483647 w 822"/>
                <a:gd name="T95" fmla="*/ 2147483647 h 592"/>
                <a:gd name="T96" fmla="*/ 2147483647 w 822"/>
                <a:gd name="T97" fmla="*/ 2147483647 h 592"/>
                <a:gd name="T98" fmla="*/ 2147483647 w 822"/>
                <a:gd name="T99" fmla="*/ 2147483647 h 592"/>
                <a:gd name="T100" fmla="*/ 2147483647 w 822"/>
                <a:gd name="T101" fmla="*/ 2147483647 h 592"/>
                <a:gd name="T102" fmla="*/ 2147483647 w 822"/>
                <a:gd name="T103" fmla="*/ 2147483647 h 592"/>
                <a:gd name="T104" fmla="*/ 2147483647 w 822"/>
                <a:gd name="T105" fmla="*/ 2147483647 h 592"/>
                <a:gd name="T106" fmla="*/ 2147483647 w 822"/>
                <a:gd name="T107" fmla="*/ 2147483647 h 592"/>
                <a:gd name="T108" fmla="*/ 2147483647 w 822"/>
                <a:gd name="T109" fmla="*/ 2147483647 h 5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2"/>
                <a:gd name="T166" fmla="*/ 0 h 592"/>
                <a:gd name="T167" fmla="*/ 822 w 822"/>
                <a:gd name="T168" fmla="*/ 592 h 5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2" h="592">
                  <a:moveTo>
                    <a:pt x="177" y="96"/>
                  </a:moveTo>
                  <a:cubicBezTo>
                    <a:pt x="175" y="99"/>
                    <a:pt x="172" y="99"/>
                    <a:pt x="171" y="102"/>
                  </a:cubicBezTo>
                  <a:cubicBezTo>
                    <a:pt x="171" y="105"/>
                    <a:pt x="171" y="107"/>
                    <a:pt x="170" y="109"/>
                  </a:cubicBezTo>
                  <a:cubicBezTo>
                    <a:pt x="170" y="110"/>
                    <a:pt x="168" y="110"/>
                    <a:pt x="167" y="111"/>
                  </a:cubicBezTo>
                  <a:cubicBezTo>
                    <a:pt x="163" y="111"/>
                    <a:pt x="162" y="112"/>
                    <a:pt x="158" y="112"/>
                  </a:cubicBezTo>
                  <a:cubicBezTo>
                    <a:pt x="155" y="122"/>
                    <a:pt x="160" y="129"/>
                    <a:pt x="162" y="139"/>
                  </a:cubicBezTo>
                  <a:cubicBezTo>
                    <a:pt x="161" y="139"/>
                    <a:pt x="151" y="144"/>
                    <a:pt x="150" y="144"/>
                  </a:cubicBezTo>
                  <a:cubicBezTo>
                    <a:pt x="147" y="144"/>
                    <a:pt x="145" y="140"/>
                    <a:pt x="145" y="140"/>
                  </a:cubicBezTo>
                  <a:cubicBezTo>
                    <a:pt x="139" y="141"/>
                    <a:pt x="141" y="141"/>
                    <a:pt x="135" y="140"/>
                  </a:cubicBezTo>
                  <a:cubicBezTo>
                    <a:pt x="133" y="139"/>
                    <a:pt x="128" y="137"/>
                    <a:pt x="128" y="137"/>
                  </a:cubicBezTo>
                  <a:cubicBezTo>
                    <a:pt x="122" y="139"/>
                    <a:pt x="126" y="142"/>
                    <a:pt x="125" y="144"/>
                  </a:cubicBezTo>
                  <a:lnTo>
                    <a:pt x="120" y="149"/>
                  </a:lnTo>
                  <a:lnTo>
                    <a:pt x="116" y="161"/>
                  </a:lnTo>
                  <a:lnTo>
                    <a:pt x="114" y="172"/>
                  </a:lnTo>
                  <a:cubicBezTo>
                    <a:pt x="126" y="183"/>
                    <a:pt x="108" y="175"/>
                    <a:pt x="85" y="182"/>
                  </a:cubicBezTo>
                  <a:cubicBezTo>
                    <a:pt x="84" y="182"/>
                    <a:pt x="83" y="186"/>
                    <a:pt x="82" y="187"/>
                  </a:cubicBezTo>
                  <a:cubicBezTo>
                    <a:pt x="85" y="191"/>
                    <a:pt x="84" y="188"/>
                    <a:pt x="87" y="190"/>
                  </a:cubicBezTo>
                  <a:cubicBezTo>
                    <a:pt x="86" y="194"/>
                    <a:pt x="85" y="194"/>
                    <a:pt x="85" y="198"/>
                  </a:cubicBezTo>
                  <a:cubicBezTo>
                    <a:pt x="85" y="200"/>
                    <a:pt x="90" y="207"/>
                    <a:pt x="90" y="208"/>
                  </a:cubicBezTo>
                  <a:cubicBezTo>
                    <a:pt x="91" y="226"/>
                    <a:pt x="90" y="221"/>
                    <a:pt x="82" y="226"/>
                  </a:cubicBezTo>
                  <a:cubicBezTo>
                    <a:pt x="82" y="228"/>
                    <a:pt x="85" y="230"/>
                    <a:pt x="85" y="231"/>
                  </a:cubicBezTo>
                  <a:cubicBezTo>
                    <a:pt x="85" y="235"/>
                    <a:pt x="83" y="237"/>
                    <a:pt x="82" y="241"/>
                  </a:cubicBezTo>
                  <a:cubicBezTo>
                    <a:pt x="81" y="244"/>
                    <a:pt x="78" y="244"/>
                    <a:pt x="74" y="246"/>
                  </a:cubicBezTo>
                  <a:cubicBezTo>
                    <a:pt x="70" y="248"/>
                    <a:pt x="63" y="249"/>
                    <a:pt x="60" y="252"/>
                  </a:cubicBezTo>
                  <a:cubicBezTo>
                    <a:pt x="56" y="253"/>
                    <a:pt x="59" y="258"/>
                    <a:pt x="56" y="259"/>
                  </a:cubicBezTo>
                  <a:cubicBezTo>
                    <a:pt x="52" y="260"/>
                    <a:pt x="41" y="257"/>
                    <a:pt x="38" y="258"/>
                  </a:cubicBezTo>
                  <a:cubicBezTo>
                    <a:pt x="33" y="259"/>
                    <a:pt x="35" y="265"/>
                    <a:pt x="33" y="267"/>
                  </a:cubicBezTo>
                  <a:cubicBezTo>
                    <a:pt x="32" y="269"/>
                    <a:pt x="29" y="272"/>
                    <a:pt x="27" y="272"/>
                  </a:cubicBezTo>
                  <a:cubicBezTo>
                    <a:pt x="26" y="272"/>
                    <a:pt x="27" y="269"/>
                    <a:pt x="24" y="269"/>
                  </a:cubicBezTo>
                  <a:cubicBezTo>
                    <a:pt x="19" y="270"/>
                    <a:pt x="17" y="268"/>
                    <a:pt x="12" y="270"/>
                  </a:cubicBezTo>
                  <a:cubicBezTo>
                    <a:pt x="11" y="270"/>
                    <a:pt x="11" y="273"/>
                    <a:pt x="10" y="273"/>
                  </a:cubicBezTo>
                  <a:cubicBezTo>
                    <a:pt x="9" y="274"/>
                    <a:pt x="7" y="274"/>
                    <a:pt x="5" y="275"/>
                  </a:cubicBezTo>
                  <a:cubicBezTo>
                    <a:pt x="4" y="279"/>
                    <a:pt x="2" y="282"/>
                    <a:pt x="0" y="287"/>
                  </a:cubicBezTo>
                  <a:cubicBezTo>
                    <a:pt x="0" y="290"/>
                    <a:pt x="3" y="289"/>
                    <a:pt x="4" y="292"/>
                  </a:cubicBezTo>
                  <a:cubicBezTo>
                    <a:pt x="5" y="294"/>
                    <a:pt x="3" y="297"/>
                    <a:pt x="4" y="299"/>
                  </a:cubicBezTo>
                  <a:cubicBezTo>
                    <a:pt x="4" y="301"/>
                    <a:pt x="3" y="302"/>
                    <a:pt x="4" y="303"/>
                  </a:cubicBezTo>
                  <a:cubicBezTo>
                    <a:pt x="4" y="304"/>
                    <a:pt x="5" y="304"/>
                    <a:pt x="6" y="304"/>
                  </a:cubicBezTo>
                  <a:cubicBezTo>
                    <a:pt x="7" y="305"/>
                    <a:pt x="8" y="301"/>
                    <a:pt x="10" y="302"/>
                  </a:cubicBezTo>
                  <a:cubicBezTo>
                    <a:pt x="13" y="303"/>
                    <a:pt x="17" y="307"/>
                    <a:pt x="18" y="310"/>
                  </a:cubicBezTo>
                  <a:cubicBezTo>
                    <a:pt x="18" y="312"/>
                    <a:pt x="21" y="315"/>
                    <a:pt x="20" y="318"/>
                  </a:cubicBezTo>
                  <a:cubicBezTo>
                    <a:pt x="19" y="319"/>
                    <a:pt x="20" y="322"/>
                    <a:pt x="20" y="323"/>
                  </a:cubicBezTo>
                  <a:cubicBezTo>
                    <a:pt x="20" y="324"/>
                    <a:pt x="13" y="326"/>
                    <a:pt x="14" y="328"/>
                  </a:cubicBezTo>
                  <a:cubicBezTo>
                    <a:pt x="15" y="329"/>
                    <a:pt x="22" y="329"/>
                    <a:pt x="24" y="329"/>
                  </a:cubicBezTo>
                  <a:cubicBezTo>
                    <a:pt x="27" y="330"/>
                    <a:pt x="28" y="331"/>
                    <a:pt x="29" y="333"/>
                  </a:cubicBezTo>
                  <a:cubicBezTo>
                    <a:pt x="31" y="346"/>
                    <a:pt x="25" y="333"/>
                    <a:pt x="32" y="344"/>
                  </a:cubicBezTo>
                  <a:cubicBezTo>
                    <a:pt x="34" y="349"/>
                    <a:pt x="36" y="348"/>
                    <a:pt x="39" y="350"/>
                  </a:cubicBezTo>
                  <a:lnTo>
                    <a:pt x="48" y="350"/>
                  </a:lnTo>
                  <a:lnTo>
                    <a:pt x="55" y="360"/>
                  </a:lnTo>
                  <a:lnTo>
                    <a:pt x="55" y="367"/>
                  </a:lnTo>
                  <a:cubicBezTo>
                    <a:pt x="56" y="372"/>
                    <a:pt x="55" y="373"/>
                    <a:pt x="58" y="377"/>
                  </a:cubicBezTo>
                  <a:cubicBezTo>
                    <a:pt x="59" y="379"/>
                    <a:pt x="61" y="379"/>
                    <a:pt x="61" y="379"/>
                  </a:cubicBezTo>
                  <a:cubicBezTo>
                    <a:pt x="62" y="381"/>
                    <a:pt x="60" y="384"/>
                    <a:pt x="61" y="386"/>
                  </a:cubicBezTo>
                  <a:cubicBezTo>
                    <a:pt x="61" y="389"/>
                    <a:pt x="66" y="393"/>
                    <a:pt x="67" y="395"/>
                  </a:cubicBezTo>
                  <a:cubicBezTo>
                    <a:pt x="68" y="398"/>
                    <a:pt x="70" y="401"/>
                    <a:pt x="68" y="403"/>
                  </a:cubicBezTo>
                  <a:cubicBezTo>
                    <a:pt x="66" y="411"/>
                    <a:pt x="65" y="405"/>
                    <a:pt x="59" y="406"/>
                  </a:cubicBezTo>
                  <a:cubicBezTo>
                    <a:pt x="57" y="406"/>
                    <a:pt x="60" y="411"/>
                    <a:pt x="59" y="412"/>
                  </a:cubicBezTo>
                  <a:cubicBezTo>
                    <a:pt x="59" y="413"/>
                    <a:pt x="62" y="410"/>
                    <a:pt x="62" y="411"/>
                  </a:cubicBezTo>
                  <a:cubicBezTo>
                    <a:pt x="63" y="413"/>
                    <a:pt x="64" y="414"/>
                    <a:pt x="65" y="415"/>
                  </a:cubicBezTo>
                  <a:cubicBezTo>
                    <a:pt x="65" y="416"/>
                    <a:pt x="60" y="422"/>
                    <a:pt x="60" y="423"/>
                  </a:cubicBezTo>
                  <a:cubicBezTo>
                    <a:pt x="62" y="426"/>
                    <a:pt x="66" y="430"/>
                    <a:pt x="68" y="430"/>
                  </a:cubicBezTo>
                  <a:lnTo>
                    <a:pt x="71" y="427"/>
                  </a:lnTo>
                  <a:cubicBezTo>
                    <a:pt x="72" y="426"/>
                    <a:pt x="69" y="425"/>
                    <a:pt x="75" y="428"/>
                  </a:cubicBezTo>
                  <a:cubicBezTo>
                    <a:pt x="78" y="430"/>
                    <a:pt x="85" y="437"/>
                    <a:pt x="90" y="440"/>
                  </a:cubicBezTo>
                  <a:cubicBezTo>
                    <a:pt x="94" y="442"/>
                    <a:pt x="99" y="441"/>
                    <a:pt x="102" y="441"/>
                  </a:cubicBezTo>
                  <a:cubicBezTo>
                    <a:pt x="105" y="442"/>
                    <a:pt x="105" y="439"/>
                    <a:pt x="108" y="440"/>
                  </a:cubicBezTo>
                  <a:cubicBezTo>
                    <a:pt x="111" y="441"/>
                    <a:pt x="118" y="447"/>
                    <a:pt x="122" y="450"/>
                  </a:cubicBezTo>
                  <a:cubicBezTo>
                    <a:pt x="126" y="454"/>
                    <a:pt x="126" y="458"/>
                    <a:pt x="127" y="459"/>
                  </a:cubicBezTo>
                  <a:cubicBezTo>
                    <a:pt x="129" y="461"/>
                    <a:pt x="130" y="460"/>
                    <a:pt x="131" y="460"/>
                  </a:cubicBezTo>
                  <a:cubicBezTo>
                    <a:pt x="132" y="460"/>
                    <a:pt x="132" y="457"/>
                    <a:pt x="133" y="456"/>
                  </a:cubicBezTo>
                  <a:cubicBezTo>
                    <a:pt x="134" y="456"/>
                    <a:pt x="136" y="455"/>
                    <a:pt x="138" y="456"/>
                  </a:cubicBezTo>
                  <a:cubicBezTo>
                    <a:pt x="140" y="457"/>
                    <a:pt x="141" y="460"/>
                    <a:pt x="142" y="461"/>
                  </a:cubicBezTo>
                  <a:cubicBezTo>
                    <a:pt x="144" y="462"/>
                    <a:pt x="145" y="463"/>
                    <a:pt x="146" y="463"/>
                  </a:cubicBezTo>
                  <a:cubicBezTo>
                    <a:pt x="147" y="463"/>
                    <a:pt x="149" y="459"/>
                    <a:pt x="150" y="461"/>
                  </a:cubicBezTo>
                  <a:cubicBezTo>
                    <a:pt x="152" y="463"/>
                    <a:pt x="151" y="470"/>
                    <a:pt x="154" y="472"/>
                  </a:cubicBezTo>
                  <a:cubicBezTo>
                    <a:pt x="155" y="474"/>
                    <a:pt x="163" y="470"/>
                    <a:pt x="165" y="470"/>
                  </a:cubicBezTo>
                  <a:cubicBezTo>
                    <a:pt x="168" y="471"/>
                    <a:pt x="169" y="474"/>
                    <a:pt x="171" y="475"/>
                  </a:cubicBezTo>
                  <a:cubicBezTo>
                    <a:pt x="172" y="475"/>
                    <a:pt x="176" y="478"/>
                    <a:pt x="177" y="479"/>
                  </a:cubicBezTo>
                  <a:cubicBezTo>
                    <a:pt x="186" y="480"/>
                    <a:pt x="186" y="479"/>
                    <a:pt x="194" y="477"/>
                  </a:cubicBezTo>
                  <a:cubicBezTo>
                    <a:pt x="200" y="478"/>
                    <a:pt x="197" y="482"/>
                    <a:pt x="202" y="483"/>
                  </a:cubicBezTo>
                  <a:cubicBezTo>
                    <a:pt x="206" y="484"/>
                    <a:pt x="205" y="475"/>
                    <a:pt x="212" y="475"/>
                  </a:cubicBezTo>
                  <a:cubicBezTo>
                    <a:pt x="219" y="474"/>
                    <a:pt x="237" y="481"/>
                    <a:pt x="243" y="481"/>
                  </a:cubicBezTo>
                  <a:cubicBezTo>
                    <a:pt x="249" y="482"/>
                    <a:pt x="246" y="479"/>
                    <a:pt x="247" y="478"/>
                  </a:cubicBezTo>
                  <a:cubicBezTo>
                    <a:pt x="248" y="477"/>
                    <a:pt x="250" y="477"/>
                    <a:pt x="253" y="475"/>
                  </a:cubicBezTo>
                  <a:cubicBezTo>
                    <a:pt x="256" y="473"/>
                    <a:pt x="263" y="468"/>
                    <a:pt x="267" y="466"/>
                  </a:cubicBezTo>
                  <a:cubicBezTo>
                    <a:pt x="269" y="465"/>
                    <a:pt x="272" y="463"/>
                    <a:pt x="272" y="463"/>
                  </a:cubicBezTo>
                  <a:cubicBezTo>
                    <a:pt x="274" y="462"/>
                    <a:pt x="277" y="457"/>
                    <a:pt x="278" y="456"/>
                  </a:cubicBezTo>
                  <a:cubicBezTo>
                    <a:pt x="281" y="455"/>
                    <a:pt x="285" y="457"/>
                    <a:pt x="287" y="457"/>
                  </a:cubicBezTo>
                  <a:cubicBezTo>
                    <a:pt x="290" y="456"/>
                    <a:pt x="291" y="458"/>
                    <a:pt x="291" y="458"/>
                  </a:cubicBezTo>
                  <a:cubicBezTo>
                    <a:pt x="292" y="458"/>
                    <a:pt x="294" y="452"/>
                    <a:pt x="295" y="454"/>
                  </a:cubicBezTo>
                  <a:cubicBezTo>
                    <a:pt x="297" y="454"/>
                    <a:pt x="299" y="456"/>
                    <a:pt x="299" y="457"/>
                  </a:cubicBezTo>
                  <a:cubicBezTo>
                    <a:pt x="299" y="458"/>
                    <a:pt x="297" y="458"/>
                    <a:pt x="298" y="459"/>
                  </a:cubicBezTo>
                  <a:cubicBezTo>
                    <a:pt x="298" y="460"/>
                    <a:pt x="301" y="461"/>
                    <a:pt x="301" y="462"/>
                  </a:cubicBezTo>
                  <a:cubicBezTo>
                    <a:pt x="301" y="463"/>
                    <a:pt x="299" y="465"/>
                    <a:pt x="299" y="466"/>
                  </a:cubicBezTo>
                  <a:cubicBezTo>
                    <a:pt x="298" y="468"/>
                    <a:pt x="299" y="469"/>
                    <a:pt x="300" y="470"/>
                  </a:cubicBezTo>
                  <a:cubicBezTo>
                    <a:pt x="301" y="471"/>
                    <a:pt x="303" y="471"/>
                    <a:pt x="304" y="471"/>
                  </a:cubicBezTo>
                  <a:cubicBezTo>
                    <a:pt x="306" y="471"/>
                    <a:pt x="311" y="471"/>
                    <a:pt x="314" y="471"/>
                  </a:cubicBezTo>
                  <a:cubicBezTo>
                    <a:pt x="318" y="471"/>
                    <a:pt x="321" y="471"/>
                    <a:pt x="323" y="472"/>
                  </a:cubicBezTo>
                  <a:cubicBezTo>
                    <a:pt x="325" y="473"/>
                    <a:pt x="325" y="476"/>
                    <a:pt x="325" y="478"/>
                  </a:cubicBezTo>
                  <a:cubicBezTo>
                    <a:pt x="325" y="480"/>
                    <a:pt x="324" y="482"/>
                    <a:pt x="324" y="483"/>
                  </a:cubicBezTo>
                  <a:cubicBezTo>
                    <a:pt x="325" y="485"/>
                    <a:pt x="325" y="485"/>
                    <a:pt x="326" y="485"/>
                  </a:cubicBezTo>
                  <a:cubicBezTo>
                    <a:pt x="327" y="486"/>
                    <a:pt x="328" y="482"/>
                    <a:pt x="329" y="486"/>
                  </a:cubicBezTo>
                  <a:lnTo>
                    <a:pt x="335" y="506"/>
                  </a:lnTo>
                  <a:cubicBezTo>
                    <a:pt x="330" y="514"/>
                    <a:pt x="321" y="518"/>
                    <a:pt x="317" y="527"/>
                  </a:cubicBezTo>
                  <a:cubicBezTo>
                    <a:pt x="318" y="526"/>
                    <a:pt x="320" y="529"/>
                    <a:pt x="321" y="530"/>
                  </a:cubicBezTo>
                  <a:cubicBezTo>
                    <a:pt x="322" y="531"/>
                    <a:pt x="320" y="533"/>
                    <a:pt x="321" y="534"/>
                  </a:cubicBezTo>
                  <a:cubicBezTo>
                    <a:pt x="320" y="535"/>
                    <a:pt x="318" y="535"/>
                    <a:pt x="318" y="536"/>
                  </a:cubicBezTo>
                  <a:cubicBezTo>
                    <a:pt x="318" y="537"/>
                    <a:pt x="319" y="539"/>
                    <a:pt x="321" y="539"/>
                  </a:cubicBezTo>
                  <a:cubicBezTo>
                    <a:pt x="322" y="538"/>
                    <a:pt x="332" y="533"/>
                    <a:pt x="333" y="533"/>
                  </a:cubicBezTo>
                  <a:cubicBezTo>
                    <a:pt x="334" y="532"/>
                    <a:pt x="335" y="532"/>
                    <a:pt x="337" y="533"/>
                  </a:cubicBezTo>
                  <a:cubicBezTo>
                    <a:pt x="338" y="533"/>
                    <a:pt x="335" y="537"/>
                    <a:pt x="335" y="538"/>
                  </a:cubicBezTo>
                  <a:cubicBezTo>
                    <a:pt x="336" y="540"/>
                    <a:pt x="336" y="544"/>
                    <a:pt x="337" y="545"/>
                  </a:cubicBezTo>
                  <a:cubicBezTo>
                    <a:pt x="338" y="549"/>
                    <a:pt x="338" y="549"/>
                    <a:pt x="342" y="550"/>
                  </a:cubicBezTo>
                  <a:cubicBezTo>
                    <a:pt x="342" y="552"/>
                    <a:pt x="344" y="549"/>
                    <a:pt x="344" y="552"/>
                  </a:cubicBezTo>
                  <a:cubicBezTo>
                    <a:pt x="344" y="552"/>
                    <a:pt x="342" y="552"/>
                    <a:pt x="342" y="554"/>
                  </a:cubicBezTo>
                  <a:cubicBezTo>
                    <a:pt x="342" y="556"/>
                    <a:pt x="341" y="563"/>
                    <a:pt x="342" y="564"/>
                  </a:cubicBezTo>
                  <a:cubicBezTo>
                    <a:pt x="343" y="566"/>
                    <a:pt x="346" y="563"/>
                    <a:pt x="348" y="565"/>
                  </a:cubicBezTo>
                  <a:cubicBezTo>
                    <a:pt x="350" y="566"/>
                    <a:pt x="350" y="573"/>
                    <a:pt x="353" y="574"/>
                  </a:cubicBezTo>
                  <a:cubicBezTo>
                    <a:pt x="355" y="576"/>
                    <a:pt x="361" y="573"/>
                    <a:pt x="363" y="573"/>
                  </a:cubicBezTo>
                  <a:cubicBezTo>
                    <a:pt x="366" y="574"/>
                    <a:pt x="365" y="575"/>
                    <a:pt x="367" y="576"/>
                  </a:cubicBezTo>
                  <a:cubicBezTo>
                    <a:pt x="369" y="577"/>
                    <a:pt x="371" y="578"/>
                    <a:pt x="374" y="578"/>
                  </a:cubicBezTo>
                  <a:cubicBezTo>
                    <a:pt x="375" y="579"/>
                    <a:pt x="377" y="579"/>
                    <a:pt x="377" y="579"/>
                  </a:cubicBezTo>
                  <a:cubicBezTo>
                    <a:pt x="374" y="575"/>
                    <a:pt x="375" y="578"/>
                    <a:pt x="375" y="574"/>
                  </a:cubicBezTo>
                  <a:cubicBezTo>
                    <a:pt x="375" y="572"/>
                    <a:pt x="371" y="572"/>
                    <a:pt x="373" y="570"/>
                  </a:cubicBezTo>
                  <a:cubicBezTo>
                    <a:pt x="373" y="568"/>
                    <a:pt x="373" y="564"/>
                    <a:pt x="375" y="563"/>
                  </a:cubicBezTo>
                  <a:cubicBezTo>
                    <a:pt x="376" y="562"/>
                    <a:pt x="380" y="563"/>
                    <a:pt x="382" y="562"/>
                  </a:cubicBezTo>
                  <a:cubicBezTo>
                    <a:pt x="383" y="561"/>
                    <a:pt x="383" y="556"/>
                    <a:pt x="386" y="557"/>
                  </a:cubicBezTo>
                  <a:cubicBezTo>
                    <a:pt x="389" y="558"/>
                    <a:pt x="394" y="560"/>
                    <a:pt x="394" y="560"/>
                  </a:cubicBezTo>
                  <a:cubicBezTo>
                    <a:pt x="395" y="560"/>
                    <a:pt x="396" y="557"/>
                    <a:pt x="397" y="557"/>
                  </a:cubicBezTo>
                  <a:cubicBezTo>
                    <a:pt x="398" y="557"/>
                    <a:pt x="399" y="556"/>
                    <a:pt x="400" y="557"/>
                  </a:cubicBezTo>
                  <a:cubicBezTo>
                    <a:pt x="401" y="557"/>
                    <a:pt x="402" y="561"/>
                    <a:pt x="403" y="562"/>
                  </a:cubicBezTo>
                  <a:cubicBezTo>
                    <a:pt x="404" y="561"/>
                    <a:pt x="403" y="559"/>
                    <a:pt x="404" y="558"/>
                  </a:cubicBezTo>
                  <a:cubicBezTo>
                    <a:pt x="405" y="557"/>
                    <a:pt x="404" y="554"/>
                    <a:pt x="405" y="554"/>
                  </a:cubicBezTo>
                  <a:cubicBezTo>
                    <a:pt x="407" y="554"/>
                    <a:pt x="412" y="556"/>
                    <a:pt x="414" y="556"/>
                  </a:cubicBezTo>
                  <a:cubicBezTo>
                    <a:pt x="416" y="556"/>
                    <a:pt x="413" y="552"/>
                    <a:pt x="415" y="551"/>
                  </a:cubicBezTo>
                  <a:cubicBezTo>
                    <a:pt x="416" y="549"/>
                    <a:pt x="421" y="548"/>
                    <a:pt x="422" y="547"/>
                  </a:cubicBezTo>
                  <a:cubicBezTo>
                    <a:pt x="424" y="547"/>
                    <a:pt x="425" y="548"/>
                    <a:pt x="426" y="549"/>
                  </a:cubicBezTo>
                  <a:cubicBezTo>
                    <a:pt x="427" y="549"/>
                    <a:pt x="428" y="552"/>
                    <a:pt x="429" y="553"/>
                  </a:cubicBezTo>
                  <a:cubicBezTo>
                    <a:pt x="430" y="553"/>
                    <a:pt x="430" y="553"/>
                    <a:pt x="432" y="553"/>
                  </a:cubicBezTo>
                  <a:cubicBezTo>
                    <a:pt x="433" y="554"/>
                    <a:pt x="436" y="553"/>
                    <a:pt x="437" y="554"/>
                  </a:cubicBezTo>
                  <a:cubicBezTo>
                    <a:pt x="442" y="558"/>
                    <a:pt x="439" y="560"/>
                    <a:pt x="441" y="560"/>
                  </a:cubicBezTo>
                  <a:cubicBezTo>
                    <a:pt x="442" y="564"/>
                    <a:pt x="440" y="568"/>
                    <a:pt x="443" y="570"/>
                  </a:cubicBezTo>
                  <a:cubicBezTo>
                    <a:pt x="447" y="573"/>
                    <a:pt x="447" y="573"/>
                    <a:pt x="451" y="574"/>
                  </a:cubicBezTo>
                  <a:cubicBezTo>
                    <a:pt x="453" y="574"/>
                    <a:pt x="451" y="575"/>
                    <a:pt x="455" y="575"/>
                  </a:cubicBezTo>
                  <a:cubicBezTo>
                    <a:pt x="456" y="575"/>
                    <a:pt x="459" y="574"/>
                    <a:pt x="460" y="574"/>
                  </a:cubicBezTo>
                  <a:cubicBezTo>
                    <a:pt x="461" y="574"/>
                    <a:pt x="461" y="575"/>
                    <a:pt x="462" y="575"/>
                  </a:cubicBezTo>
                  <a:cubicBezTo>
                    <a:pt x="463" y="575"/>
                    <a:pt x="464" y="573"/>
                    <a:pt x="466" y="573"/>
                  </a:cubicBezTo>
                  <a:cubicBezTo>
                    <a:pt x="468" y="573"/>
                    <a:pt x="474" y="574"/>
                    <a:pt x="476" y="575"/>
                  </a:cubicBezTo>
                  <a:cubicBezTo>
                    <a:pt x="477" y="576"/>
                    <a:pt x="478" y="577"/>
                    <a:pt x="479" y="578"/>
                  </a:cubicBezTo>
                  <a:cubicBezTo>
                    <a:pt x="480" y="582"/>
                    <a:pt x="478" y="587"/>
                    <a:pt x="479" y="590"/>
                  </a:cubicBezTo>
                  <a:cubicBezTo>
                    <a:pt x="480" y="592"/>
                    <a:pt x="486" y="591"/>
                    <a:pt x="487" y="592"/>
                  </a:cubicBezTo>
                  <a:cubicBezTo>
                    <a:pt x="498" y="589"/>
                    <a:pt x="487" y="587"/>
                    <a:pt x="490" y="580"/>
                  </a:cubicBezTo>
                  <a:cubicBezTo>
                    <a:pt x="492" y="578"/>
                    <a:pt x="497" y="579"/>
                    <a:pt x="500" y="579"/>
                  </a:cubicBezTo>
                  <a:cubicBezTo>
                    <a:pt x="502" y="579"/>
                    <a:pt x="500" y="583"/>
                    <a:pt x="505" y="582"/>
                  </a:cubicBezTo>
                  <a:cubicBezTo>
                    <a:pt x="509" y="571"/>
                    <a:pt x="515" y="575"/>
                    <a:pt x="528" y="574"/>
                  </a:cubicBezTo>
                  <a:cubicBezTo>
                    <a:pt x="532" y="571"/>
                    <a:pt x="532" y="567"/>
                    <a:pt x="532" y="565"/>
                  </a:cubicBezTo>
                  <a:cubicBezTo>
                    <a:pt x="533" y="562"/>
                    <a:pt x="531" y="559"/>
                    <a:pt x="532" y="558"/>
                  </a:cubicBezTo>
                  <a:cubicBezTo>
                    <a:pt x="532" y="557"/>
                    <a:pt x="534" y="557"/>
                    <a:pt x="535" y="557"/>
                  </a:cubicBezTo>
                  <a:cubicBezTo>
                    <a:pt x="567" y="554"/>
                    <a:pt x="555" y="560"/>
                    <a:pt x="567" y="554"/>
                  </a:cubicBezTo>
                  <a:cubicBezTo>
                    <a:pt x="577" y="551"/>
                    <a:pt x="589" y="541"/>
                    <a:pt x="594" y="536"/>
                  </a:cubicBezTo>
                  <a:cubicBezTo>
                    <a:pt x="598" y="531"/>
                    <a:pt x="592" y="528"/>
                    <a:pt x="594" y="525"/>
                  </a:cubicBezTo>
                  <a:cubicBezTo>
                    <a:pt x="598" y="524"/>
                    <a:pt x="602" y="525"/>
                    <a:pt x="605" y="523"/>
                  </a:cubicBezTo>
                  <a:cubicBezTo>
                    <a:pt x="606" y="522"/>
                    <a:pt x="605" y="520"/>
                    <a:pt x="606" y="519"/>
                  </a:cubicBezTo>
                  <a:cubicBezTo>
                    <a:pt x="607" y="518"/>
                    <a:pt x="609" y="519"/>
                    <a:pt x="610" y="518"/>
                  </a:cubicBezTo>
                  <a:cubicBezTo>
                    <a:pt x="615" y="510"/>
                    <a:pt x="611" y="502"/>
                    <a:pt x="615" y="496"/>
                  </a:cubicBezTo>
                  <a:cubicBezTo>
                    <a:pt x="616" y="494"/>
                    <a:pt x="620" y="496"/>
                    <a:pt x="623" y="495"/>
                  </a:cubicBezTo>
                  <a:cubicBezTo>
                    <a:pt x="625" y="491"/>
                    <a:pt x="624" y="486"/>
                    <a:pt x="626" y="482"/>
                  </a:cubicBezTo>
                  <a:cubicBezTo>
                    <a:pt x="627" y="479"/>
                    <a:pt x="630" y="478"/>
                    <a:pt x="632" y="477"/>
                  </a:cubicBezTo>
                  <a:cubicBezTo>
                    <a:pt x="633" y="475"/>
                    <a:pt x="633" y="472"/>
                    <a:pt x="634" y="472"/>
                  </a:cubicBezTo>
                  <a:cubicBezTo>
                    <a:pt x="635" y="471"/>
                    <a:pt x="638" y="477"/>
                    <a:pt x="639" y="475"/>
                  </a:cubicBezTo>
                  <a:cubicBezTo>
                    <a:pt x="648" y="469"/>
                    <a:pt x="637" y="469"/>
                    <a:pt x="641" y="458"/>
                  </a:cubicBezTo>
                  <a:cubicBezTo>
                    <a:pt x="642" y="455"/>
                    <a:pt x="641" y="463"/>
                    <a:pt x="645" y="456"/>
                  </a:cubicBezTo>
                  <a:cubicBezTo>
                    <a:pt x="645" y="451"/>
                    <a:pt x="643" y="452"/>
                    <a:pt x="640" y="448"/>
                  </a:cubicBezTo>
                  <a:cubicBezTo>
                    <a:pt x="649" y="445"/>
                    <a:pt x="647" y="448"/>
                    <a:pt x="649" y="442"/>
                  </a:cubicBezTo>
                  <a:cubicBezTo>
                    <a:pt x="649" y="441"/>
                    <a:pt x="647" y="442"/>
                    <a:pt x="643" y="442"/>
                  </a:cubicBezTo>
                  <a:cubicBezTo>
                    <a:pt x="641" y="441"/>
                    <a:pt x="640" y="439"/>
                    <a:pt x="638" y="439"/>
                  </a:cubicBezTo>
                  <a:cubicBezTo>
                    <a:pt x="636" y="438"/>
                    <a:pt x="632" y="440"/>
                    <a:pt x="630" y="440"/>
                  </a:cubicBezTo>
                  <a:cubicBezTo>
                    <a:pt x="628" y="440"/>
                    <a:pt x="626" y="440"/>
                    <a:pt x="627" y="439"/>
                  </a:cubicBezTo>
                  <a:cubicBezTo>
                    <a:pt x="625" y="437"/>
                    <a:pt x="634" y="434"/>
                    <a:pt x="636" y="433"/>
                  </a:cubicBezTo>
                  <a:cubicBezTo>
                    <a:pt x="639" y="432"/>
                    <a:pt x="642" y="434"/>
                    <a:pt x="642" y="433"/>
                  </a:cubicBezTo>
                  <a:cubicBezTo>
                    <a:pt x="644" y="427"/>
                    <a:pt x="645" y="425"/>
                    <a:pt x="639" y="423"/>
                  </a:cubicBezTo>
                  <a:cubicBezTo>
                    <a:pt x="638" y="422"/>
                    <a:pt x="637" y="420"/>
                    <a:pt x="635" y="419"/>
                  </a:cubicBezTo>
                  <a:cubicBezTo>
                    <a:pt x="632" y="417"/>
                    <a:pt x="620" y="416"/>
                    <a:pt x="627" y="412"/>
                  </a:cubicBezTo>
                  <a:cubicBezTo>
                    <a:pt x="632" y="413"/>
                    <a:pt x="637" y="416"/>
                    <a:pt x="641" y="413"/>
                  </a:cubicBezTo>
                  <a:cubicBezTo>
                    <a:pt x="644" y="413"/>
                    <a:pt x="648" y="418"/>
                    <a:pt x="646" y="415"/>
                  </a:cubicBezTo>
                  <a:cubicBezTo>
                    <a:pt x="644" y="412"/>
                    <a:pt x="636" y="403"/>
                    <a:pt x="630" y="395"/>
                  </a:cubicBezTo>
                  <a:cubicBezTo>
                    <a:pt x="627" y="383"/>
                    <a:pt x="624" y="376"/>
                    <a:pt x="614" y="369"/>
                  </a:cubicBezTo>
                  <a:cubicBezTo>
                    <a:pt x="611" y="365"/>
                    <a:pt x="608" y="361"/>
                    <a:pt x="613" y="356"/>
                  </a:cubicBezTo>
                  <a:cubicBezTo>
                    <a:pt x="615" y="354"/>
                    <a:pt x="617" y="352"/>
                    <a:pt x="617" y="352"/>
                  </a:cubicBezTo>
                  <a:cubicBezTo>
                    <a:pt x="619" y="351"/>
                    <a:pt x="623" y="349"/>
                    <a:pt x="624" y="348"/>
                  </a:cubicBezTo>
                  <a:cubicBezTo>
                    <a:pt x="625" y="346"/>
                    <a:pt x="623" y="342"/>
                    <a:pt x="623" y="341"/>
                  </a:cubicBezTo>
                  <a:cubicBezTo>
                    <a:pt x="625" y="339"/>
                    <a:pt x="625" y="343"/>
                    <a:pt x="627" y="342"/>
                  </a:cubicBezTo>
                  <a:cubicBezTo>
                    <a:pt x="629" y="341"/>
                    <a:pt x="632" y="337"/>
                    <a:pt x="634" y="335"/>
                  </a:cubicBezTo>
                  <a:cubicBezTo>
                    <a:pt x="637" y="333"/>
                    <a:pt x="636" y="333"/>
                    <a:pt x="639" y="332"/>
                  </a:cubicBezTo>
                  <a:cubicBezTo>
                    <a:pt x="643" y="331"/>
                    <a:pt x="651" y="331"/>
                    <a:pt x="653" y="329"/>
                  </a:cubicBezTo>
                  <a:cubicBezTo>
                    <a:pt x="656" y="327"/>
                    <a:pt x="656" y="324"/>
                    <a:pt x="655" y="322"/>
                  </a:cubicBezTo>
                  <a:cubicBezTo>
                    <a:pt x="654" y="321"/>
                    <a:pt x="650" y="321"/>
                    <a:pt x="648" y="321"/>
                  </a:cubicBezTo>
                  <a:cubicBezTo>
                    <a:pt x="646" y="321"/>
                    <a:pt x="645" y="322"/>
                    <a:pt x="642" y="322"/>
                  </a:cubicBezTo>
                  <a:cubicBezTo>
                    <a:pt x="640" y="321"/>
                    <a:pt x="637" y="316"/>
                    <a:pt x="633" y="316"/>
                  </a:cubicBezTo>
                  <a:cubicBezTo>
                    <a:pt x="629" y="315"/>
                    <a:pt x="625" y="318"/>
                    <a:pt x="622" y="320"/>
                  </a:cubicBezTo>
                  <a:cubicBezTo>
                    <a:pt x="619" y="323"/>
                    <a:pt x="620" y="329"/>
                    <a:pt x="617" y="330"/>
                  </a:cubicBezTo>
                  <a:cubicBezTo>
                    <a:pt x="613" y="329"/>
                    <a:pt x="610" y="327"/>
                    <a:pt x="606" y="325"/>
                  </a:cubicBezTo>
                  <a:cubicBezTo>
                    <a:pt x="605" y="323"/>
                    <a:pt x="602" y="314"/>
                    <a:pt x="600" y="313"/>
                  </a:cubicBezTo>
                  <a:cubicBezTo>
                    <a:pt x="597" y="311"/>
                    <a:pt x="593" y="316"/>
                    <a:pt x="593" y="316"/>
                  </a:cubicBezTo>
                  <a:cubicBezTo>
                    <a:pt x="591" y="312"/>
                    <a:pt x="591" y="309"/>
                    <a:pt x="589" y="305"/>
                  </a:cubicBezTo>
                  <a:cubicBezTo>
                    <a:pt x="588" y="302"/>
                    <a:pt x="590" y="298"/>
                    <a:pt x="590" y="298"/>
                  </a:cubicBezTo>
                  <a:cubicBezTo>
                    <a:pt x="591" y="296"/>
                    <a:pt x="591" y="291"/>
                    <a:pt x="593" y="290"/>
                  </a:cubicBezTo>
                  <a:cubicBezTo>
                    <a:pt x="595" y="289"/>
                    <a:pt x="601" y="291"/>
                    <a:pt x="603" y="291"/>
                  </a:cubicBezTo>
                  <a:cubicBezTo>
                    <a:pt x="605" y="290"/>
                    <a:pt x="603" y="290"/>
                    <a:pt x="605" y="288"/>
                  </a:cubicBezTo>
                  <a:cubicBezTo>
                    <a:pt x="609" y="285"/>
                    <a:pt x="612" y="282"/>
                    <a:pt x="615" y="278"/>
                  </a:cubicBezTo>
                  <a:cubicBezTo>
                    <a:pt x="617" y="275"/>
                    <a:pt x="617" y="276"/>
                    <a:pt x="621" y="273"/>
                  </a:cubicBezTo>
                  <a:cubicBezTo>
                    <a:pt x="624" y="271"/>
                    <a:pt x="634" y="266"/>
                    <a:pt x="636" y="264"/>
                  </a:cubicBezTo>
                  <a:cubicBezTo>
                    <a:pt x="639" y="262"/>
                    <a:pt x="635" y="261"/>
                    <a:pt x="636" y="261"/>
                  </a:cubicBezTo>
                  <a:cubicBezTo>
                    <a:pt x="638" y="262"/>
                    <a:pt x="647" y="263"/>
                    <a:pt x="647" y="266"/>
                  </a:cubicBezTo>
                  <a:cubicBezTo>
                    <a:pt x="650" y="273"/>
                    <a:pt x="645" y="276"/>
                    <a:pt x="641" y="282"/>
                  </a:cubicBezTo>
                  <a:cubicBezTo>
                    <a:pt x="640" y="286"/>
                    <a:pt x="643" y="288"/>
                    <a:pt x="642" y="290"/>
                  </a:cubicBezTo>
                  <a:cubicBezTo>
                    <a:pt x="642" y="293"/>
                    <a:pt x="637" y="295"/>
                    <a:pt x="637" y="296"/>
                  </a:cubicBezTo>
                  <a:cubicBezTo>
                    <a:pt x="638" y="298"/>
                    <a:pt x="643" y="297"/>
                    <a:pt x="645" y="296"/>
                  </a:cubicBezTo>
                  <a:cubicBezTo>
                    <a:pt x="647" y="296"/>
                    <a:pt x="651" y="288"/>
                    <a:pt x="651" y="288"/>
                  </a:cubicBezTo>
                  <a:cubicBezTo>
                    <a:pt x="652" y="285"/>
                    <a:pt x="653" y="287"/>
                    <a:pt x="655" y="284"/>
                  </a:cubicBezTo>
                  <a:cubicBezTo>
                    <a:pt x="655" y="283"/>
                    <a:pt x="664" y="282"/>
                    <a:pt x="665" y="282"/>
                  </a:cubicBezTo>
                  <a:cubicBezTo>
                    <a:pt x="667" y="280"/>
                    <a:pt x="671" y="280"/>
                    <a:pt x="674" y="279"/>
                  </a:cubicBezTo>
                  <a:cubicBezTo>
                    <a:pt x="678" y="277"/>
                    <a:pt x="691" y="267"/>
                    <a:pt x="691" y="267"/>
                  </a:cubicBezTo>
                  <a:cubicBezTo>
                    <a:pt x="696" y="264"/>
                    <a:pt x="695" y="263"/>
                    <a:pt x="699" y="259"/>
                  </a:cubicBezTo>
                  <a:cubicBezTo>
                    <a:pt x="702" y="252"/>
                    <a:pt x="699" y="258"/>
                    <a:pt x="704" y="253"/>
                  </a:cubicBezTo>
                  <a:cubicBezTo>
                    <a:pt x="708" y="249"/>
                    <a:pt x="708" y="246"/>
                    <a:pt x="714" y="244"/>
                  </a:cubicBezTo>
                  <a:cubicBezTo>
                    <a:pt x="715" y="243"/>
                    <a:pt x="716" y="241"/>
                    <a:pt x="717" y="241"/>
                  </a:cubicBezTo>
                  <a:cubicBezTo>
                    <a:pt x="720" y="241"/>
                    <a:pt x="721" y="246"/>
                    <a:pt x="722" y="248"/>
                  </a:cubicBezTo>
                  <a:cubicBezTo>
                    <a:pt x="728" y="248"/>
                    <a:pt x="729" y="250"/>
                    <a:pt x="734" y="249"/>
                  </a:cubicBezTo>
                  <a:cubicBezTo>
                    <a:pt x="735" y="248"/>
                    <a:pt x="736" y="245"/>
                    <a:pt x="736" y="243"/>
                  </a:cubicBezTo>
                  <a:cubicBezTo>
                    <a:pt x="737" y="242"/>
                    <a:pt x="740" y="242"/>
                    <a:pt x="741" y="242"/>
                  </a:cubicBezTo>
                  <a:cubicBezTo>
                    <a:pt x="744" y="242"/>
                    <a:pt x="744" y="235"/>
                    <a:pt x="747" y="235"/>
                  </a:cubicBezTo>
                  <a:cubicBezTo>
                    <a:pt x="748" y="234"/>
                    <a:pt x="752" y="239"/>
                    <a:pt x="752" y="237"/>
                  </a:cubicBezTo>
                  <a:cubicBezTo>
                    <a:pt x="753" y="235"/>
                    <a:pt x="752" y="232"/>
                    <a:pt x="753" y="230"/>
                  </a:cubicBezTo>
                  <a:cubicBezTo>
                    <a:pt x="754" y="229"/>
                    <a:pt x="756" y="225"/>
                    <a:pt x="757" y="225"/>
                  </a:cubicBezTo>
                  <a:cubicBezTo>
                    <a:pt x="758" y="224"/>
                    <a:pt x="759" y="230"/>
                    <a:pt x="762" y="229"/>
                  </a:cubicBezTo>
                  <a:cubicBezTo>
                    <a:pt x="766" y="223"/>
                    <a:pt x="766" y="221"/>
                    <a:pt x="773" y="220"/>
                  </a:cubicBezTo>
                  <a:cubicBezTo>
                    <a:pt x="771" y="213"/>
                    <a:pt x="775" y="208"/>
                    <a:pt x="773" y="201"/>
                  </a:cubicBezTo>
                  <a:cubicBezTo>
                    <a:pt x="772" y="199"/>
                    <a:pt x="770" y="194"/>
                    <a:pt x="770" y="194"/>
                  </a:cubicBezTo>
                  <a:cubicBezTo>
                    <a:pt x="771" y="191"/>
                    <a:pt x="770" y="187"/>
                    <a:pt x="771" y="184"/>
                  </a:cubicBezTo>
                  <a:cubicBezTo>
                    <a:pt x="772" y="183"/>
                    <a:pt x="774" y="183"/>
                    <a:pt x="775" y="183"/>
                  </a:cubicBezTo>
                  <a:cubicBezTo>
                    <a:pt x="777" y="183"/>
                    <a:pt x="780" y="178"/>
                    <a:pt x="783" y="178"/>
                  </a:cubicBezTo>
                  <a:cubicBezTo>
                    <a:pt x="787" y="178"/>
                    <a:pt x="794" y="182"/>
                    <a:pt x="797" y="181"/>
                  </a:cubicBezTo>
                  <a:cubicBezTo>
                    <a:pt x="800" y="180"/>
                    <a:pt x="798" y="179"/>
                    <a:pt x="799" y="173"/>
                  </a:cubicBezTo>
                  <a:cubicBezTo>
                    <a:pt x="802" y="168"/>
                    <a:pt x="809" y="156"/>
                    <a:pt x="811" y="151"/>
                  </a:cubicBezTo>
                  <a:cubicBezTo>
                    <a:pt x="812" y="149"/>
                    <a:pt x="808" y="145"/>
                    <a:pt x="810" y="144"/>
                  </a:cubicBezTo>
                  <a:cubicBezTo>
                    <a:pt x="811" y="144"/>
                    <a:pt x="815" y="137"/>
                    <a:pt x="815" y="137"/>
                  </a:cubicBezTo>
                  <a:cubicBezTo>
                    <a:pt x="817" y="134"/>
                    <a:pt x="819" y="133"/>
                    <a:pt x="820" y="130"/>
                  </a:cubicBezTo>
                  <a:cubicBezTo>
                    <a:pt x="820" y="127"/>
                    <a:pt x="822" y="118"/>
                    <a:pt x="817" y="118"/>
                  </a:cubicBezTo>
                  <a:cubicBezTo>
                    <a:pt x="812" y="117"/>
                    <a:pt x="797" y="125"/>
                    <a:pt x="791" y="126"/>
                  </a:cubicBezTo>
                  <a:cubicBezTo>
                    <a:pt x="784" y="128"/>
                    <a:pt x="782" y="127"/>
                    <a:pt x="779" y="127"/>
                  </a:cubicBezTo>
                  <a:cubicBezTo>
                    <a:pt x="777" y="126"/>
                    <a:pt x="770" y="128"/>
                    <a:pt x="768" y="126"/>
                  </a:cubicBezTo>
                  <a:cubicBezTo>
                    <a:pt x="766" y="123"/>
                    <a:pt x="764" y="113"/>
                    <a:pt x="763" y="109"/>
                  </a:cubicBezTo>
                  <a:cubicBezTo>
                    <a:pt x="762" y="105"/>
                    <a:pt x="762" y="104"/>
                    <a:pt x="761" y="102"/>
                  </a:cubicBezTo>
                  <a:cubicBezTo>
                    <a:pt x="759" y="100"/>
                    <a:pt x="758" y="102"/>
                    <a:pt x="756" y="100"/>
                  </a:cubicBezTo>
                  <a:cubicBezTo>
                    <a:pt x="754" y="98"/>
                    <a:pt x="752" y="93"/>
                    <a:pt x="749" y="91"/>
                  </a:cubicBezTo>
                  <a:cubicBezTo>
                    <a:pt x="745" y="89"/>
                    <a:pt x="740" y="88"/>
                    <a:pt x="736" y="88"/>
                  </a:cubicBezTo>
                  <a:cubicBezTo>
                    <a:pt x="735" y="85"/>
                    <a:pt x="730" y="90"/>
                    <a:pt x="728" y="88"/>
                  </a:cubicBezTo>
                  <a:cubicBezTo>
                    <a:pt x="727" y="87"/>
                    <a:pt x="727" y="85"/>
                    <a:pt x="727" y="84"/>
                  </a:cubicBezTo>
                  <a:cubicBezTo>
                    <a:pt x="727" y="84"/>
                    <a:pt x="721" y="75"/>
                    <a:pt x="720" y="73"/>
                  </a:cubicBezTo>
                  <a:cubicBezTo>
                    <a:pt x="716" y="68"/>
                    <a:pt x="716" y="62"/>
                    <a:pt x="714" y="56"/>
                  </a:cubicBezTo>
                  <a:cubicBezTo>
                    <a:pt x="711" y="52"/>
                    <a:pt x="709" y="47"/>
                    <a:pt x="708" y="42"/>
                  </a:cubicBezTo>
                  <a:cubicBezTo>
                    <a:pt x="707" y="39"/>
                    <a:pt x="707" y="35"/>
                    <a:pt x="706" y="32"/>
                  </a:cubicBezTo>
                  <a:cubicBezTo>
                    <a:pt x="701" y="16"/>
                    <a:pt x="705" y="33"/>
                    <a:pt x="705" y="25"/>
                  </a:cubicBezTo>
                  <a:cubicBezTo>
                    <a:pt x="703" y="23"/>
                    <a:pt x="699" y="14"/>
                    <a:pt x="697" y="12"/>
                  </a:cubicBezTo>
                  <a:cubicBezTo>
                    <a:pt x="696" y="11"/>
                    <a:pt x="691" y="11"/>
                    <a:pt x="689" y="10"/>
                  </a:cubicBezTo>
                  <a:cubicBezTo>
                    <a:pt x="687" y="8"/>
                    <a:pt x="685" y="8"/>
                    <a:pt x="682" y="7"/>
                  </a:cubicBezTo>
                  <a:cubicBezTo>
                    <a:pt x="678" y="6"/>
                    <a:pt x="673" y="2"/>
                    <a:pt x="668" y="2"/>
                  </a:cubicBezTo>
                  <a:cubicBezTo>
                    <a:pt x="661" y="0"/>
                    <a:pt x="654" y="3"/>
                    <a:pt x="649" y="5"/>
                  </a:cubicBezTo>
                  <a:cubicBezTo>
                    <a:pt x="643" y="6"/>
                    <a:pt x="636" y="9"/>
                    <a:pt x="633" y="11"/>
                  </a:cubicBezTo>
                  <a:cubicBezTo>
                    <a:pt x="626" y="12"/>
                    <a:pt x="631" y="9"/>
                    <a:pt x="630" y="11"/>
                  </a:cubicBezTo>
                  <a:cubicBezTo>
                    <a:pt x="628" y="12"/>
                    <a:pt x="624" y="17"/>
                    <a:pt x="623" y="19"/>
                  </a:cubicBezTo>
                  <a:cubicBezTo>
                    <a:pt x="621" y="26"/>
                    <a:pt x="622" y="20"/>
                    <a:pt x="626" y="24"/>
                  </a:cubicBezTo>
                  <a:cubicBezTo>
                    <a:pt x="627" y="25"/>
                    <a:pt x="631" y="26"/>
                    <a:pt x="631" y="27"/>
                  </a:cubicBezTo>
                  <a:cubicBezTo>
                    <a:pt x="628" y="38"/>
                    <a:pt x="629" y="44"/>
                    <a:pt x="617" y="47"/>
                  </a:cubicBezTo>
                  <a:cubicBezTo>
                    <a:pt x="614" y="56"/>
                    <a:pt x="616" y="46"/>
                    <a:pt x="613" y="65"/>
                  </a:cubicBezTo>
                  <a:cubicBezTo>
                    <a:pt x="612" y="70"/>
                    <a:pt x="608" y="69"/>
                    <a:pt x="606" y="73"/>
                  </a:cubicBezTo>
                  <a:cubicBezTo>
                    <a:pt x="604" y="79"/>
                    <a:pt x="606" y="81"/>
                    <a:pt x="600" y="82"/>
                  </a:cubicBezTo>
                  <a:cubicBezTo>
                    <a:pt x="598" y="83"/>
                    <a:pt x="598" y="89"/>
                    <a:pt x="594" y="89"/>
                  </a:cubicBezTo>
                  <a:cubicBezTo>
                    <a:pt x="591" y="89"/>
                    <a:pt x="583" y="82"/>
                    <a:pt x="580" y="83"/>
                  </a:cubicBezTo>
                  <a:cubicBezTo>
                    <a:pt x="575" y="87"/>
                    <a:pt x="575" y="97"/>
                    <a:pt x="574" y="101"/>
                  </a:cubicBezTo>
                  <a:cubicBezTo>
                    <a:pt x="572" y="105"/>
                    <a:pt x="572" y="105"/>
                    <a:pt x="570" y="108"/>
                  </a:cubicBezTo>
                  <a:cubicBezTo>
                    <a:pt x="568" y="113"/>
                    <a:pt x="567" y="113"/>
                    <a:pt x="565" y="116"/>
                  </a:cubicBezTo>
                  <a:cubicBezTo>
                    <a:pt x="564" y="119"/>
                    <a:pt x="562" y="125"/>
                    <a:pt x="563" y="127"/>
                  </a:cubicBezTo>
                  <a:cubicBezTo>
                    <a:pt x="563" y="128"/>
                    <a:pt x="569" y="128"/>
                    <a:pt x="570" y="129"/>
                  </a:cubicBezTo>
                  <a:cubicBezTo>
                    <a:pt x="572" y="129"/>
                    <a:pt x="577" y="125"/>
                    <a:pt x="579" y="126"/>
                  </a:cubicBezTo>
                  <a:cubicBezTo>
                    <a:pt x="583" y="125"/>
                    <a:pt x="584" y="126"/>
                    <a:pt x="588" y="125"/>
                  </a:cubicBezTo>
                  <a:cubicBezTo>
                    <a:pt x="590" y="125"/>
                    <a:pt x="597" y="124"/>
                    <a:pt x="597" y="124"/>
                  </a:cubicBezTo>
                  <a:cubicBezTo>
                    <a:pt x="601" y="124"/>
                    <a:pt x="601" y="128"/>
                    <a:pt x="605" y="129"/>
                  </a:cubicBezTo>
                  <a:cubicBezTo>
                    <a:pt x="608" y="130"/>
                    <a:pt x="612" y="134"/>
                    <a:pt x="612" y="134"/>
                  </a:cubicBezTo>
                  <a:cubicBezTo>
                    <a:pt x="616" y="139"/>
                    <a:pt x="620" y="143"/>
                    <a:pt x="614" y="150"/>
                  </a:cubicBezTo>
                  <a:cubicBezTo>
                    <a:pt x="612" y="152"/>
                    <a:pt x="606" y="152"/>
                    <a:pt x="604" y="151"/>
                  </a:cubicBezTo>
                  <a:cubicBezTo>
                    <a:pt x="602" y="150"/>
                    <a:pt x="595" y="149"/>
                    <a:pt x="595" y="149"/>
                  </a:cubicBezTo>
                  <a:cubicBezTo>
                    <a:pt x="588" y="150"/>
                    <a:pt x="590" y="153"/>
                    <a:pt x="585" y="158"/>
                  </a:cubicBezTo>
                  <a:cubicBezTo>
                    <a:pt x="581" y="160"/>
                    <a:pt x="579" y="156"/>
                    <a:pt x="576" y="158"/>
                  </a:cubicBezTo>
                  <a:cubicBezTo>
                    <a:pt x="573" y="159"/>
                    <a:pt x="573" y="163"/>
                    <a:pt x="570" y="167"/>
                  </a:cubicBezTo>
                  <a:cubicBezTo>
                    <a:pt x="567" y="170"/>
                    <a:pt x="561" y="176"/>
                    <a:pt x="557" y="178"/>
                  </a:cubicBezTo>
                  <a:cubicBezTo>
                    <a:pt x="555" y="180"/>
                    <a:pt x="553" y="174"/>
                    <a:pt x="550" y="176"/>
                  </a:cubicBezTo>
                  <a:cubicBezTo>
                    <a:pt x="547" y="177"/>
                    <a:pt x="541" y="185"/>
                    <a:pt x="538" y="187"/>
                  </a:cubicBezTo>
                  <a:cubicBezTo>
                    <a:pt x="524" y="182"/>
                    <a:pt x="542" y="192"/>
                    <a:pt x="528" y="186"/>
                  </a:cubicBezTo>
                  <a:cubicBezTo>
                    <a:pt x="522" y="183"/>
                    <a:pt x="522" y="180"/>
                    <a:pt x="516" y="179"/>
                  </a:cubicBezTo>
                  <a:cubicBezTo>
                    <a:pt x="513" y="180"/>
                    <a:pt x="509" y="178"/>
                    <a:pt x="506" y="181"/>
                  </a:cubicBezTo>
                  <a:cubicBezTo>
                    <a:pt x="504" y="183"/>
                    <a:pt x="505" y="186"/>
                    <a:pt x="505" y="189"/>
                  </a:cubicBezTo>
                  <a:cubicBezTo>
                    <a:pt x="506" y="192"/>
                    <a:pt x="510" y="197"/>
                    <a:pt x="511" y="200"/>
                  </a:cubicBezTo>
                  <a:cubicBezTo>
                    <a:pt x="511" y="204"/>
                    <a:pt x="512" y="206"/>
                    <a:pt x="509" y="209"/>
                  </a:cubicBezTo>
                  <a:cubicBezTo>
                    <a:pt x="500" y="213"/>
                    <a:pt x="496" y="220"/>
                    <a:pt x="492" y="223"/>
                  </a:cubicBezTo>
                  <a:cubicBezTo>
                    <a:pt x="491" y="225"/>
                    <a:pt x="481" y="228"/>
                    <a:pt x="479" y="228"/>
                  </a:cubicBezTo>
                  <a:cubicBezTo>
                    <a:pt x="467" y="232"/>
                    <a:pt x="472" y="228"/>
                    <a:pt x="458" y="229"/>
                  </a:cubicBezTo>
                  <a:cubicBezTo>
                    <a:pt x="446" y="231"/>
                    <a:pt x="441" y="236"/>
                    <a:pt x="430" y="239"/>
                  </a:cubicBezTo>
                  <a:cubicBezTo>
                    <a:pt x="423" y="241"/>
                    <a:pt x="428" y="240"/>
                    <a:pt x="420" y="243"/>
                  </a:cubicBezTo>
                  <a:cubicBezTo>
                    <a:pt x="418" y="244"/>
                    <a:pt x="409" y="240"/>
                    <a:pt x="409" y="240"/>
                  </a:cubicBezTo>
                  <a:cubicBezTo>
                    <a:pt x="398" y="238"/>
                    <a:pt x="403" y="239"/>
                    <a:pt x="393" y="236"/>
                  </a:cubicBezTo>
                  <a:cubicBezTo>
                    <a:pt x="386" y="234"/>
                    <a:pt x="380" y="227"/>
                    <a:pt x="370" y="226"/>
                  </a:cubicBezTo>
                  <a:cubicBezTo>
                    <a:pt x="356" y="226"/>
                    <a:pt x="343" y="226"/>
                    <a:pt x="329" y="225"/>
                  </a:cubicBezTo>
                  <a:cubicBezTo>
                    <a:pt x="322" y="223"/>
                    <a:pt x="314" y="221"/>
                    <a:pt x="306" y="219"/>
                  </a:cubicBezTo>
                  <a:cubicBezTo>
                    <a:pt x="304" y="219"/>
                    <a:pt x="299" y="217"/>
                    <a:pt x="299" y="217"/>
                  </a:cubicBezTo>
                  <a:cubicBezTo>
                    <a:pt x="293" y="210"/>
                    <a:pt x="297" y="210"/>
                    <a:pt x="293" y="201"/>
                  </a:cubicBezTo>
                  <a:cubicBezTo>
                    <a:pt x="292" y="199"/>
                    <a:pt x="279" y="191"/>
                    <a:pt x="279" y="190"/>
                  </a:cubicBezTo>
                  <a:cubicBezTo>
                    <a:pt x="264" y="176"/>
                    <a:pt x="263" y="179"/>
                    <a:pt x="238" y="178"/>
                  </a:cubicBezTo>
                  <a:cubicBezTo>
                    <a:pt x="236" y="177"/>
                    <a:pt x="235" y="176"/>
                    <a:pt x="234" y="176"/>
                  </a:cubicBezTo>
                  <a:cubicBezTo>
                    <a:pt x="233" y="175"/>
                    <a:pt x="231" y="176"/>
                    <a:pt x="230" y="175"/>
                  </a:cubicBezTo>
                  <a:cubicBezTo>
                    <a:pt x="229" y="170"/>
                    <a:pt x="233" y="169"/>
                    <a:pt x="235" y="167"/>
                  </a:cubicBezTo>
                  <a:cubicBezTo>
                    <a:pt x="240" y="160"/>
                    <a:pt x="235" y="158"/>
                    <a:pt x="233" y="152"/>
                  </a:cubicBezTo>
                  <a:cubicBezTo>
                    <a:pt x="232" y="142"/>
                    <a:pt x="234" y="136"/>
                    <a:pt x="227" y="131"/>
                  </a:cubicBezTo>
                  <a:cubicBezTo>
                    <a:pt x="225" y="129"/>
                    <a:pt x="223" y="127"/>
                    <a:pt x="222" y="124"/>
                  </a:cubicBezTo>
                  <a:cubicBezTo>
                    <a:pt x="222" y="123"/>
                    <a:pt x="222" y="121"/>
                    <a:pt x="221" y="120"/>
                  </a:cubicBezTo>
                  <a:cubicBezTo>
                    <a:pt x="216" y="116"/>
                    <a:pt x="208" y="118"/>
                    <a:pt x="202" y="118"/>
                  </a:cubicBezTo>
                  <a:cubicBezTo>
                    <a:pt x="196" y="114"/>
                    <a:pt x="195" y="111"/>
                    <a:pt x="193" y="105"/>
                  </a:cubicBezTo>
                  <a:cubicBezTo>
                    <a:pt x="193" y="103"/>
                    <a:pt x="193" y="101"/>
                    <a:pt x="192" y="100"/>
                  </a:cubicBezTo>
                  <a:cubicBezTo>
                    <a:pt x="190" y="98"/>
                    <a:pt x="188" y="98"/>
                    <a:pt x="185" y="97"/>
                  </a:cubicBezTo>
                  <a:cubicBezTo>
                    <a:pt x="182" y="95"/>
                    <a:pt x="180" y="98"/>
                    <a:pt x="234" y="153"/>
                  </a:cubicBezTo>
                  <a:cubicBezTo>
                    <a:pt x="234" y="153"/>
                    <a:pt x="177" y="96"/>
                    <a:pt x="177" y="96"/>
                  </a:cubicBezTo>
                  <a:close/>
                </a:path>
              </a:pathLst>
            </a:custGeom>
            <a:solidFill>
              <a:schemeClr val="accent2"/>
            </a:solidFill>
            <a:ln w="12700">
              <a:solidFill>
                <a:schemeClr val="bg1"/>
              </a:solidFill>
              <a:round/>
              <a:headEnd/>
              <a:tailEnd/>
            </a:ln>
          </p:spPr>
          <p:txBody>
            <a:bodyPr wrap="none" lIns="0" tIns="0" rIns="0" bIns="0" anchor="ctr"/>
            <a:lstStyle/>
            <a:p>
              <a:endParaRPr lang="zh-CN" altLang="en-US"/>
            </a:p>
          </p:txBody>
        </p:sp>
        <p:sp>
          <p:nvSpPr>
            <p:cNvPr id="10259" name="Freeform 81"/>
            <p:cNvSpPr>
              <a:spLocks/>
            </p:cNvSpPr>
            <p:nvPr/>
          </p:nvSpPr>
          <p:spPr bwMode="blackWhite">
            <a:xfrm>
              <a:off x="4232" y="3542"/>
              <a:ext cx="179" cy="341"/>
            </a:xfrm>
            <a:custGeom>
              <a:avLst/>
              <a:gdLst>
                <a:gd name="T0" fmla="*/ 112 w 179"/>
                <a:gd name="T1" fmla="*/ 10 h 341"/>
                <a:gd name="T2" fmla="*/ 56 w 179"/>
                <a:gd name="T3" fmla="*/ 74 h 341"/>
                <a:gd name="T4" fmla="*/ 40 w 179"/>
                <a:gd name="T5" fmla="*/ 110 h 341"/>
                <a:gd name="T6" fmla="*/ 36 w 179"/>
                <a:gd name="T7" fmla="*/ 138 h 341"/>
                <a:gd name="T8" fmla="*/ 24 w 179"/>
                <a:gd name="T9" fmla="*/ 142 h 341"/>
                <a:gd name="T10" fmla="*/ 12 w 179"/>
                <a:gd name="T11" fmla="*/ 210 h 341"/>
                <a:gd name="T12" fmla="*/ 44 w 179"/>
                <a:gd name="T13" fmla="*/ 286 h 341"/>
                <a:gd name="T14" fmla="*/ 96 w 179"/>
                <a:gd name="T15" fmla="*/ 334 h 341"/>
                <a:gd name="T16" fmla="*/ 100 w 179"/>
                <a:gd name="T17" fmla="*/ 270 h 341"/>
                <a:gd name="T18" fmla="*/ 136 w 179"/>
                <a:gd name="T19" fmla="*/ 230 h 341"/>
                <a:gd name="T20" fmla="*/ 140 w 179"/>
                <a:gd name="T21" fmla="*/ 174 h 341"/>
                <a:gd name="T22" fmla="*/ 152 w 179"/>
                <a:gd name="T23" fmla="*/ 166 h 341"/>
                <a:gd name="T24" fmla="*/ 144 w 179"/>
                <a:gd name="T25" fmla="*/ 118 h 341"/>
                <a:gd name="T26" fmla="*/ 148 w 179"/>
                <a:gd name="T27" fmla="*/ 98 h 341"/>
                <a:gd name="T28" fmla="*/ 164 w 179"/>
                <a:gd name="T29" fmla="*/ 74 h 341"/>
                <a:gd name="T30" fmla="*/ 172 w 179"/>
                <a:gd name="T31" fmla="*/ 14 h 341"/>
                <a:gd name="T32" fmla="*/ 112 w 179"/>
                <a:gd name="T33" fmla="*/ 10 h 3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341"/>
                <a:gd name="T53" fmla="*/ 179 w 179"/>
                <a:gd name="T54" fmla="*/ 341 h 3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341">
                  <a:moveTo>
                    <a:pt x="112" y="10"/>
                  </a:moveTo>
                  <a:cubicBezTo>
                    <a:pt x="98" y="30"/>
                    <a:pt x="79" y="66"/>
                    <a:pt x="56" y="74"/>
                  </a:cubicBezTo>
                  <a:cubicBezTo>
                    <a:pt x="49" y="85"/>
                    <a:pt x="40" y="110"/>
                    <a:pt x="40" y="110"/>
                  </a:cubicBezTo>
                  <a:cubicBezTo>
                    <a:pt x="39" y="119"/>
                    <a:pt x="40" y="130"/>
                    <a:pt x="36" y="138"/>
                  </a:cubicBezTo>
                  <a:cubicBezTo>
                    <a:pt x="34" y="142"/>
                    <a:pt x="25" y="138"/>
                    <a:pt x="24" y="142"/>
                  </a:cubicBezTo>
                  <a:cubicBezTo>
                    <a:pt x="0" y="232"/>
                    <a:pt x="35" y="175"/>
                    <a:pt x="12" y="210"/>
                  </a:cubicBezTo>
                  <a:cubicBezTo>
                    <a:pt x="21" y="248"/>
                    <a:pt x="16" y="258"/>
                    <a:pt x="44" y="286"/>
                  </a:cubicBezTo>
                  <a:cubicBezTo>
                    <a:pt x="57" y="324"/>
                    <a:pt x="50" y="341"/>
                    <a:pt x="96" y="334"/>
                  </a:cubicBezTo>
                  <a:cubicBezTo>
                    <a:pt x="97" y="307"/>
                    <a:pt x="93" y="296"/>
                    <a:pt x="100" y="270"/>
                  </a:cubicBezTo>
                  <a:cubicBezTo>
                    <a:pt x="104" y="256"/>
                    <a:pt x="136" y="230"/>
                    <a:pt x="136" y="230"/>
                  </a:cubicBezTo>
                  <a:cubicBezTo>
                    <a:pt x="137" y="211"/>
                    <a:pt x="135" y="192"/>
                    <a:pt x="140" y="174"/>
                  </a:cubicBezTo>
                  <a:cubicBezTo>
                    <a:pt x="141" y="169"/>
                    <a:pt x="151" y="171"/>
                    <a:pt x="152" y="166"/>
                  </a:cubicBezTo>
                  <a:cubicBezTo>
                    <a:pt x="155" y="149"/>
                    <a:pt x="149" y="133"/>
                    <a:pt x="144" y="118"/>
                  </a:cubicBezTo>
                  <a:cubicBezTo>
                    <a:pt x="145" y="111"/>
                    <a:pt x="145" y="104"/>
                    <a:pt x="148" y="98"/>
                  </a:cubicBezTo>
                  <a:cubicBezTo>
                    <a:pt x="152" y="89"/>
                    <a:pt x="164" y="74"/>
                    <a:pt x="164" y="74"/>
                  </a:cubicBezTo>
                  <a:cubicBezTo>
                    <a:pt x="165" y="69"/>
                    <a:pt x="179" y="20"/>
                    <a:pt x="172" y="14"/>
                  </a:cubicBezTo>
                  <a:cubicBezTo>
                    <a:pt x="163" y="3"/>
                    <a:pt x="131" y="0"/>
                    <a:pt x="112" y="10"/>
                  </a:cubicBezTo>
                  <a:close/>
                </a:path>
              </a:pathLst>
            </a:custGeom>
            <a:solidFill>
              <a:schemeClr val="accent2"/>
            </a:solidFill>
            <a:ln w="6350">
              <a:noFill/>
              <a:round/>
              <a:headEnd/>
              <a:tailEnd/>
            </a:ln>
          </p:spPr>
          <p:txBody>
            <a:bodyPr wrap="none" lIns="0" tIns="0" rIns="0" bIns="0" anchor="ctr"/>
            <a:lstStyle/>
            <a:p>
              <a:endParaRPr lang="zh-CN" altLang="en-US"/>
            </a:p>
          </p:txBody>
        </p:sp>
        <p:sp>
          <p:nvSpPr>
            <p:cNvPr id="10260" name="Freeform 82"/>
            <p:cNvSpPr>
              <a:spLocks/>
            </p:cNvSpPr>
            <p:nvPr/>
          </p:nvSpPr>
          <p:spPr bwMode="blackWhite">
            <a:xfrm>
              <a:off x="3220" y="4046"/>
              <a:ext cx="210" cy="203"/>
            </a:xfrm>
            <a:custGeom>
              <a:avLst/>
              <a:gdLst>
                <a:gd name="T0" fmla="*/ 44 w 210"/>
                <a:gd name="T1" fmla="*/ 30 h 203"/>
                <a:gd name="T2" fmla="*/ 40 w 210"/>
                <a:gd name="T3" fmla="*/ 54 h 203"/>
                <a:gd name="T4" fmla="*/ 4 w 210"/>
                <a:gd name="T5" fmla="*/ 62 h 203"/>
                <a:gd name="T6" fmla="*/ 8 w 210"/>
                <a:gd name="T7" fmla="*/ 154 h 203"/>
                <a:gd name="T8" fmla="*/ 28 w 210"/>
                <a:gd name="T9" fmla="*/ 150 h 203"/>
                <a:gd name="T10" fmla="*/ 40 w 210"/>
                <a:gd name="T11" fmla="*/ 174 h 203"/>
                <a:gd name="T12" fmla="*/ 68 w 210"/>
                <a:gd name="T13" fmla="*/ 182 h 203"/>
                <a:gd name="T14" fmla="*/ 108 w 210"/>
                <a:gd name="T15" fmla="*/ 198 h 203"/>
                <a:gd name="T16" fmla="*/ 112 w 210"/>
                <a:gd name="T17" fmla="*/ 182 h 203"/>
                <a:gd name="T18" fmla="*/ 128 w 210"/>
                <a:gd name="T19" fmla="*/ 178 h 203"/>
                <a:gd name="T20" fmla="*/ 132 w 210"/>
                <a:gd name="T21" fmla="*/ 158 h 203"/>
                <a:gd name="T22" fmla="*/ 156 w 210"/>
                <a:gd name="T23" fmla="*/ 150 h 203"/>
                <a:gd name="T24" fmla="*/ 156 w 210"/>
                <a:gd name="T25" fmla="*/ 150 h 203"/>
                <a:gd name="T26" fmla="*/ 192 w 210"/>
                <a:gd name="T27" fmla="*/ 118 h 203"/>
                <a:gd name="T28" fmla="*/ 196 w 210"/>
                <a:gd name="T29" fmla="*/ 66 h 203"/>
                <a:gd name="T30" fmla="*/ 208 w 210"/>
                <a:gd name="T31" fmla="*/ 58 h 203"/>
                <a:gd name="T32" fmla="*/ 204 w 210"/>
                <a:gd name="T33" fmla="*/ 26 h 203"/>
                <a:gd name="T34" fmla="*/ 184 w 210"/>
                <a:gd name="T35" fmla="*/ 2 h 203"/>
                <a:gd name="T36" fmla="*/ 124 w 210"/>
                <a:gd name="T37" fmla="*/ 6 h 203"/>
                <a:gd name="T38" fmla="*/ 44 w 210"/>
                <a:gd name="T39" fmla="*/ 30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0"/>
                <a:gd name="T61" fmla="*/ 0 h 203"/>
                <a:gd name="T62" fmla="*/ 210 w 210"/>
                <a:gd name="T63" fmla="*/ 203 h 2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0" h="203">
                  <a:moveTo>
                    <a:pt x="44" y="30"/>
                  </a:moveTo>
                  <a:cubicBezTo>
                    <a:pt x="37" y="35"/>
                    <a:pt x="45" y="48"/>
                    <a:pt x="40" y="54"/>
                  </a:cubicBezTo>
                  <a:cubicBezTo>
                    <a:pt x="32" y="63"/>
                    <a:pt x="16" y="59"/>
                    <a:pt x="4" y="62"/>
                  </a:cubicBezTo>
                  <a:cubicBezTo>
                    <a:pt x="5" y="93"/>
                    <a:pt x="0" y="124"/>
                    <a:pt x="8" y="154"/>
                  </a:cubicBezTo>
                  <a:cubicBezTo>
                    <a:pt x="10" y="161"/>
                    <a:pt x="21" y="148"/>
                    <a:pt x="28" y="150"/>
                  </a:cubicBezTo>
                  <a:cubicBezTo>
                    <a:pt x="41" y="154"/>
                    <a:pt x="32" y="168"/>
                    <a:pt x="40" y="174"/>
                  </a:cubicBezTo>
                  <a:cubicBezTo>
                    <a:pt x="48" y="180"/>
                    <a:pt x="59" y="179"/>
                    <a:pt x="68" y="182"/>
                  </a:cubicBezTo>
                  <a:cubicBezTo>
                    <a:pt x="81" y="202"/>
                    <a:pt x="84" y="203"/>
                    <a:pt x="108" y="198"/>
                  </a:cubicBezTo>
                  <a:cubicBezTo>
                    <a:pt x="109" y="193"/>
                    <a:pt x="108" y="186"/>
                    <a:pt x="112" y="182"/>
                  </a:cubicBezTo>
                  <a:cubicBezTo>
                    <a:pt x="116" y="178"/>
                    <a:pt x="124" y="182"/>
                    <a:pt x="128" y="178"/>
                  </a:cubicBezTo>
                  <a:cubicBezTo>
                    <a:pt x="132" y="173"/>
                    <a:pt x="127" y="163"/>
                    <a:pt x="132" y="158"/>
                  </a:cubicBezTo>
                  <a:cubicBezTo>
                    <a:pt x="138" y="152"/>
                    <a:pt x="148" y="153"/>
                    <a:pt x="156" y="150"/>
                  </a:cubicBezTo>
                  <a:cubicBezTo>
                    <a:pt x="169" y="141"/>
                    <a:pt x="192" y="118"/>
                    <a:pt x="192" y="118"/>
                  </a:cubicBezTo>
                  <a:cubicBezTo>
                    <a:pt x="193" y="101"/>
                    <a:pt x="192" y="83"/>
                    <a:pt x="196" y="66"/>
                  </a:cubicBezTo>
                  <a:cubicBezTo>
                    <a:pt x="197" y="61"/>
                    <a:pt x="207" y="63"/>
                    <a:pt x="208" y="58"/>
                  </a:cubicBezTo>
                  <a:cubicBezTo>
                    <a:pt x="210" y="47"/>
                    <a:pt x="208" y="36"/>
                    <a:pt x="204" y="26"/>
                  </a:cubicBezTo>
                  <a:cubicBezTo>
                    <a:pt x="200" y="16"/>
                    <a:pt x="190" y="11"/>
                    <a:pt x="184" y="2"/>
                  </a:cubicBezTo>
                  <a:cubicBezTo>
                    <a:pt x="164" y="3"/>
                    <a:pt x="143" y="0"/>
                    <a:pt x="124" y="6"/>
                  </a:cubicBezTo>
                  <a:cubicBezTo>
                    <a:pt x="101" y="11"/>
                    <a:pt x="58" y="22"/>
                    <a:pt x="44" y="30"/>
                  </a:cubicBezTo>
                  <a:close/>
                </a:path>
              </a:pathLst>
            </a:custGeom>
            <a:solidFill>
              <a:schemeClr val="accent2"/>
            </a:solidFill>
            <a:ln w="28575">
              <a:noFill/>
              <a:round/>
              <a:headEnd/>
              <a:tailEnd/>
            </a:ln>
          </p:spPr>
          <p:txBody>
            <a:bodyPr wrap="none" lIns="0" tIns="0" rIns="0" bIns="0" anchor="ctr"/>
            <a:lstStyle/>
            <a:p>
              <a:endParaRPr lang="zh-CN" altLang="en-US"/>
            </a:p>
          </p:txBody>
        </p:sp>
      </p:grpSp>
      <p:pic>
        <p:nvPicPr>
          <p:cNvPr id="10246" name="Picture 83" descr="Icon_08"/>
          <p:cNvPicPr>
            <a:picLocks noChangeAspect="1" noChangeArrowheads="1"/>
          </p:cNvPicPr>
          <p:nvPr/>
        </p:nvPicPr>
        <p:blipFill>
          <a:blip r:embed="rId2"/>
          <a:srcRect/>
          <a:stretch>
            <a:fillRect/>
          </a:stretch>
        </p:blipFill>
        <p:spPr bwMode="auto">
          <a:xfrm>
            <a:off x="4908550" y="2901950"/>
            <a:ext cx="311150" cy="234950"/>
          </a:xfrm>
          <a:prstGeom prst="rect">
            <a:avLst/>
          </a:prstGeom>
          <a:noFill/>
          <a:ln w="9525">
            <a:noFill/>
            <a:miter lim="800000"/>
            <a:headEnd/>
            <a:tailEnd/>
          </a:ln>
        </p:spPr>
      </p:pic>
      <p:grpSp>
        <p:nvGrpSpPr>
          <p:cNvPr id="10" name="组合 130"/>
          <p:cNvGrpSpPr>
            <a:grpSpLocks/>
          </p:cNvGrpSpPr>
          <p:nvPr/>
        </p:nvGrpSpPr>
        <p:grpSpPr bwMode="auto">
          <a:xfrm>
            <a:off x="4954588" y="3286125"/>
            <a:ext cx="7621587" cy="668338"/>
            <a:chOff x="4071934" y="3357562"/>
            <a:chExt cx="5715005" cy="666750"/>
          </a:xfrm>
        </p:grpSpPr>
        <p:sp>
          <p:nvSpPr>
            <p:cNvPr id="101" name="Rectangle 3"/>
            <p:cNvSpPr>
              <a:spLocks noChangeArrowheads="1"/>
            </p:cNvSpPr>
            <p:nvPr/>
          </p:nvSpPr>
          <p:spPr bwMode="auto">
            <a:xfrm rot="10800000">
              <a:off x="4786161" y="3357562"/>
              <a:ext cx="3500902" cy="666750"/>
            </a:xfrm>
            <a:prstGeom prst="rect">
              <a:avLst/>
            </a:prstGeom>
            <a:gradFill rotWithShape="1">
              <a:gsLst>
                <a:gs pos="0">
                  <a:schemeClr val="bg2">
                    <a:gamma/>
                    <a:tint val="18039"/>
                    <a:invGamma/>
                  </a:schemeClr>
                </a:gs>
                <a:gs pos="100000">
                  <a:schemeClr val="bg2"/>
                </a:gs>
              </a:gsLst>
              <a:lin ang="0" scaled="1"/>
            </a:gradFill>
            <a:ln w="9525" algn="ctr">
              <a:solidFill>
                <a:schemeClr val="bg2"/>
              </a:solidFill>
              <a:miter lim="800000"/>
              <a:headEnd/>
              <a:tailEnd/>
            </a:ln>
            <a:effectLst/>
          </p:spPr>
          <p:txBody>
            <a:bodyPr wrap="none" anchor="ctr"/>
            <a:lstStyle/>
            <a:p>
              <a:pPr>
                <a:defRPr/>
              </a:pPr>
              <a:endParaRPr lang="zh-CN" altLang="en-US">
                <a:latin typeface="Arial" charset="0"/>
              </a:endParaRPr>
            </a:p>
          </p:txBody>
        </p:sp>
        <p:sp>
          <p:nvSpPr>
            <p:cNvPr id="10257" name="Rectangle 10"/>
            <p:cNvSpPr>
              <a:spLocks noChangeArrowheads="1"/>
            </p:cNvSpPr>
            <p:nvPr/>
          </p:nvSpPr>
          <p:spPr bwMode="auto">
            <a:xfrm>
              <a:off x="4071934" y="3357562"/>
              <a:ext cx="5715005" cy="642938"/>
            </a:xfrm>
            <a:prstGeom prst="rect">
              <a:avLst/>
            </a:prstGeom>
            <a:noFill/>
            <a:ln w="9525" algn="ctr">
              <a:noFill/>
              <a:miter lim="800000"/>
              <a:headEnd/>
              <a:tailEnd/>
            </a:ln>
          </p:spPr>
          <p:txBody>
            <a:bodyPr anchor="ctr"/>
            <a:lstStyle/>
            <a:p>
              <a:pPr algn="ctr"/>
              <a:r>
                <a:rPr lang="zh-CN" altLang="en-US" sz="2000" b="1" i="0" dirty="0" smtClean="0">
                  <a:latin typeface="+mn-ea"/>
                  <a:ea typeface="楷体_GB2312"/>
                </a:rPr>
                <a:t>执业经验</a:t>
              </a:r>
              <a:endParaRPr lang="zh-CN" altLang="en-US" sz="2000" b="1" i="0" dirty="0">
                <a:latin typeface="+mn-ea"/>
                <a:ea typeface="楷体_GB2312"/>
              </a:endParaRPr>
            </a:p>
          </p:txBody>
        </p:sp>
      </p:grpSp>
      <p:grpSp>
        <p:nvGrpSpPr>
          <p:cNvPr id="11" name="组合 121"/>
          <p:cNvGrpSpPr>
            <a:grpSpLocks/>
          </p:cNvGrpSpPr>
          <p:nvPr/>
        </p:nvGrpSpPr>
        <p:grpSpPr bwMode="auto">
          <a:xfrm>
            <a:off x="10290175" y="3071813"/>
            <a:ext cx="1289050" cy="963612"/>
            <a:chOff x="1979613" y="3117850"/>
            <a:chExt cx="966787" cy="962025"/>
          </a:xfrm>
        </p:grpSpPr>
        <p:grpSp>
          <p:nvGrpSpPr>
            <p:cNvPr id="12" name="Group 11"/>
            <p:cNvGrpSpPr>
              <a:grpSpLocks/>
            </p:cNvGrpSpPr>
            <p:nvPr/>
          </p:nvGrpSpPr>
          <p:grpSpPr bwMode="auto">
            <a:xfrm>
              <a:off x="1979613" y="3117850"/>
              <a:ext cx="966787" cy="962025"/>
              <a:chOff x="2227" y="1607"/>
              <a:chExt cx="1288" cy="1286"/>
            </a:xfrm>
          </p:grpSpPr>
          <p:grpSp>
            <p:nvGrpSpPr>
              <p:cNvPr id="13" name="Group 12"/>
              <p:cNvGrpSpPr>
                <a:grpSpLocks/>
              </p:cNvGrpSpPr>
              <p:nvPr/>
            </p:nvGrpSpPr>
            <p:grpSpPr bwMode="auto">
              <a:xfrm rot="650306">
                <a:off x="2227" y="1607"/>
                <a:ext cx="1288" cy="1286"/>
                <a:chOff x="3785" y="1683"/>
                <a:chExt cx="1136" cy="1134"/>
              </a:xfrm>
            </p:grpSpPr>
            <p:sp>
              <p:nvSpPr>
                <p:cNvPr id="128" name="Oval 13"/>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defRPr/>
                  </a:pPr>
                  <a:endParaRPr lang="zh-CN" altLang="en-US">
                    <a:latin typeface="Arial" charset="0"/>
                  </a:endParaRPr>
                </a:p>
              </p:txBody>
            </p:sp>
            <p:sp>
              <p:nvSpPr>
                <p:cNvPr id="129" name="Oval 14"/>
                <p:cNvSpPr>
                  <a:spLocks noChangeArrowheads="1"/>
                </p:cNvSpPr>
                <p:nvPr/>
              </p:nvSpPr>
              <p:spPr bwMode="auto">
                <a:xfrm>
                  <a:off x="3846" y="1740"/>
                  <a:ext cx="1009" cy="1011"/>
                </a:xfrm>
                <a:prstGeom prst="ellipse">
                  <a:avLst/>
                </a:prstGeom>
                <a:gradFill rotWithShape="1">
                  <a:gsLst>
                    <a:gs pos="0">
                      <a:schemeClr val="accent2">
                        <a:alpha val="89999"/>
                      </a:schemeClr>
                    </a:gs>
                    <a:gs pos="100000">
                      <a:schemeClr val="accent2">
                        <a:gamma/>
                        <a:shade val="46275"/>
                        <a:invGamma/>
                      </a:schemeClr>
                    </a:gs>
                  </a:gsLst>
                  <a:lin ang="2700000" scaled="1"/>
                </a:gradFill>
                <a:ln w="9525" algn="ctr">
                  <a:solidFill>
                    <a:schemeClr val="bg2"/>
                  </a:solidFill>
                  <a:round/>
                  <a:headEnd/>
                  <a:tailEnd/>
                </a:ln>
                <a:effectLst/>
              </p:spPr>
              <p:txBody>
                <a:bodyPr wrap="none" anchor="ctr"/>
                <a:lstStyle/>
                <a:p>
                  <a:pPr>
                    <a:defRPr/>
                  </a:pPr>
                  <a:endParaRPr lang="zh-CN" altLang="en-US">
                    <a:latin typeface="Arial" charset="0"/>
                  </a:endParaRPr>
                </a:p>
              </p:txBody>
            </p:sp>
          </p:grpSp>
          <p:sp>
            <p:nvSpPr>
              <p:cNvPr id="10252" name="Freeform 15"/>
              <p:cNvSpPr>
                <a:spLocks/>
              </p:cNvSpPr>
              <p:nvPr/>
            </p:nvSpPr>
            <p:spPr bwMode="auto">
              <a:xfrm rot="-5400000">
                <a:off x="2542" y="2004"/>
                <a:ext cx="491" cy="980"/>
              </a:xfrm>
              <a:custGeom>
                <a:avLst/>
                <a:gdLst>
                  <a:gd name="T0" fmla="*/ 15623180 w 174"/>
                  <a:gd name="T1" fmla="*/ 0 h 348"/>
                  <a:gd name="T2" fmla="*/ 0 w 174"/>
                  <a:gd name="T3" fmla="*/ 15271138 h 348"/>
                  <a:gd name="T4" fmla="*/ 15723231 w 174"/>
                  <a:gd name="T5" fmla="*/ 30740888 h 348"/>
                  <a:gd name="T6" fmla="*/ 15723231 w 174"/>
                  <a:gd name="T7" fmla="*/ 15369453 h 348"/>
                  <a:gd name="T8" fmla="*/ 15623180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endParaRPr lang="zh-CN" altLang="en-US"/>
              </a:p>
            </p:txBody>
          </p:sp>
          <p:sp>
            <p:nvSpPr>
              <p:cNvPr id="10253" name="Freeform 16"/>
              <p:cNvSpPr>
                <a:spLocks/>
              </p:cNvSpPr>
              <p:nvPr/>
            </p:nvSpPr>
            <p:spPr bwMode="auto">
              <a:xfrm rot="5400000">
                <a:off x="2703" y="1516"/>
                <a:ext cx="491" cy="980"/>
              </a:xfrm>
              <a:custGeom>
                <a:avLst/>
                <a:gdLst>
                  <a:gd name="T0" fmla="*/ 15623180 w 174"/>
                  <a:gd name="T1" fmla="*/ 0 h 348"/>
                  <a:gd name="T2" fmla="*/ 0 w 174"/>
                  <a:gd name="T3" fmla="*/ 15271138 h 348"/>
                  <a:gd name="T4" fmla="*/ 15723231 w 174"/>
                  <a:gd name="T5" fmla="*/ 30740888 h 348"/>
                  <a:gd name="T6" fmla="*/ 15723231 w 174"/>
                  <a:gd name="T7" fmla="*/ 15369453 h 348"/>
                  <a:gd name="T8" fmla="*/ 15623180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endParaRPr lang="zh-CN" altLang="en-US"/>
              </a:p>
            </p:txBody>
          </p:sp>
        </p:grpSp>
        <p:sp>
          <p:nvSpPr>
            <p:cNvPr id="10250" name="Rectangle 48"/>
            <p:cNvSpPr>
              <a:spLocks noChangeArrowheads="1"/>
            </p:cNvSpPr>
            <p:nvPr/>
          </p:nvSpPr>
          <p:spPr bwMode="auto">
            <a:xfrm>
              <a:off x="2124075" y="3189288"/>
              <a:ext cx="647700" cy="769937"/>
            </a:xfrm>
            <a:prstGeom prst="rect">
              <a:avLst/>
            </a:prstGeom>
            <a:noFill/>
            <a:ln w="9525" algn="ctr">
              <a:noFill/>
              <a:miter lim="800000"/>
              <a:headEnd/>
              <a:tailEnd/>
            </a:ln>
          </p:spPr>
          <p:txBody>
            <a:bodyPr anchor="ctr"/>
            <a:lstStyle/>
            <a:p>
              <a:pPr algn="ctr"/>
              <a:r>
                <a:rPr lang="en-US" altLang="zh-CN" sz="3200" b="1" i="0" dirty="0" smtClean="0">
                  <a:solidFill>
                    <a:schemeClr val="bg1"/>
                  </a:solidFill>
                </a:rPr>
                <a:t>2</a:t>
              </a:r>
              <a:endParaRPr lang="zh-CN" altLang="en-US" sz="3200" b="1" i="0" dirty="0">
                <a:solidFill>
                  <a:schemeClr val="bg1"/>
                </a:solidFill>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053F8FBD-3BE8-46D0-8B21-1938CC6577A6}" type="slidenum">
              <a:rPr lang="zh-CN" altLang="en-US" smtClean="0"/>
              <a:pPr>
                <a:defRPr/>
              </a:pPr>
              <a:t>15</a:t>
            </a:fld>
            <a:endParaRPr lang="en-US" altLang="zh-CN"/>
          </a:p>
        </p:txBody>
      </p:sp>
      <p:sp>
        <p:nvSpPr>
          <p:cNvPr id="3" name="标题 1"/>
          <p:cNvSpPr txBox="1">
            <a:spLocks/>
          </p:cNvSpPr>
          <p:nvPr/>
        </p:nvSpPr>
        <p:spPr bwMode="auto">
          <a:xfrm>
            <a:off x="625475" y="215900"/>
            <a:ext cx="7778750" cy="692150"/>
          </a:xfrm>
          <a:prstGeom prst="rect">
            <a:avLst/>
          </a:prstGeom>
          <a:noFill/>
          <a:ln>
            <a:miter lim="800000"/>
            <a:headEnd/>
            <a:tailEnd/>
          </a:ln>
        </p:spPr>
        <p:txBody>
          <a:bodyPr vert="horz" wrap="square" numCol="1" anchor="t" anchorCtr="0" compatLnSpc="1">
            <a:prstTxWarp prst="textNoShape">
              <a:avLst/>
            </a:prstTxWarp>
          </a:bodyPr>
          <a:lstStyle/>
          <a:p>
            <a:pPr lvl="0" eaLnBrk="0" hangingPunct="0"/>
            <a:r>
              <a:rPr lang="zh-CN" altLang="en-US" sz="2400" b="1" i="0" kern="0" dirty="0" smtClean="0">
                <a:solidFill>
                  <a:schemeClr val="bg1"/>
                </a:solidFill>
                <a:ea typeface="楷体_GB2312"/>
              </a:rPr>
              <a:t>公司客户（部分）</a:t>
            </a:r>
          </a:p>
        </p:txBody>
      </p:sp>
      <p:grpSp>
        <p:nvGrpSpPr>
          <p:cNvPr id="4" name="Group 4"/>
          <p:cNvGrpSpPr>
            <a:grpSpLocks/>
          </p:cNvGrpSpPr>
          <p:nvPr/>
        </p:nvGrpSpPr>
        <p:grpSpPr bwMode="auto">
          <a:xfrm>
            <a:off x="558642" y="1429530"/>
            <a:ext cx="11164923" cy="785818"/>
            <a:chOff x="48" y="864"/>
            <a:chExt cx="5712" cy="432"/>
          </a:xfrm>
        </p:grpSpPr>
        <p:pic>
          <p:nvPicPr>
            <p:cNvPr id="5" name="Picture 5" descr="未命名"/>
            <p:cNvPicPr>
              <a:picLocks noChangeAspect="1" noChangeArrowheads="1"/>
            </p:cNvPicPr>
            <p:nvPr/>
          </p:nvPicPr>
          <p:blipFill>
            <a:blip r:embed="rId3"/>
            <a:srcRect/>
            <a:stretch>
              <a:fillRect/>
            </a:stretch>
          </p:blipFill>
          <p:spPr bwMode="auto">
            <a:xfrm>
              <a:off x="4032" y="864"/>
              <a:ext cx="912" cy="432"/>
            </a:xfrm>
            <a:prstGeom prst="rect">
              <a:avLst/>
            </a:prstGeom>
            <a:noFill/>
            <a:ln w="9525">
              <a:noFill/>
              <a:miter lim="800000"/>
              <a:headEnd/>
              <a:tailEnd/>
            </a:ln>
          </p:spPr>
        </p:pic>
        <p:pic>
          <p:nvPicPr>
            <p:cNvPr id="6" name="Picture 6" descr="中铁快运"/>
            <p:cNvPicPr>
              <a:picLocks noChangeAspect="1" noChangeArrowheads="1"/>
            </p:cNvPicPr>
            <p:nvPr/>
          </p:nvPicPr>
          <p:blipFill>
            <a:blip r:embed="rId4"/>
            <a:srcRect/>
            <a:stretch>
              <a:fillRect/>
            </a:stretch>
          </p:blipFill>
          <p:spPr bwMode="auto">
            <a:xfrm>
              <a:off x="4992" y="864"/>
              <a:ext cx="768" cy="410"/>
            </a:xfrm>
            <a:prstGeom prst="rect">
              <a:avLst/>
            </a:prstGeom>
            <a:noFill/>
            <a:ln w="9525">
              <a:noFill/>
              <a:miter lim="800000"/>
              <a:headEnd/>
              <a:tailEnd/>
            </a:ln>
          </p:spPr>
        </p:pic>
        <p:pic>
          <p:nvPicPr>
            <p:cNvPr id="7" name="Picture 7" descr="未命名"/>
            <p:cNvPicPr>
              <a:picLocks noChangeAspect="1" noChangeArrowheads="1"/>
            </p:cNvPicPr>
            <p:nvPr/>
          </p:nvPicPr>
          <p:blipFill>
            <a:blip r:embed="rId5"/>
            <a:srcRect/>
            <a:stretch>
              <a:fillRect/>
            </a:stretch>
          </p:blipFill>
          <p:spPr bwMode="auto">
            <a:xfrm>
              <a:off x="2976" y="864"/>
              <a:ext cx="1056" cy="354"/>
            </a:xfrm>
            <a:prstGeom prst="rect">
              <a:avLst/>
            </a:prstGeom>
            <a:noFill/>
            <a:ln w="9525">
              <a:noFill/>
              <a:miter lim="800000"/>
              <a:headEnd/>
              <a:tailEnd/>
            </a:ln>
          </p:spPr>
        </p:pic>
        <p:pic>
          <p:nvPicPr>
            <p:cNvPr id="8" name="Picture 8" descr="F200604251704312233727129"/>
            <p:cNvPicPr>
              <a:picLocks noChangeAspect="1" noChangeArrowheads="1"/>
            </p:cNvPicPr>
            <p:nvPr/>
          </p:nvPicPr>
          <p:blipFill>
            <a:blip r:embed="rId6"/>
            <a:srcRect/>
            <a:stretch>
              <a:fillRect/>
            </a:stretch>
          </p:blipFill>
          <p:spPr bwMode="auto">
            <a:xfrm>
              <a:off x="48" y="864"/>
              <a:ext cx="864" cy="384"/>
            </a:xfrm>
            <a:prstGeom prst="rect">
              <a:avLst/>
            </a:prstGeom>
            <a:noFill/>
            <a:ln w="9525">
              <a:noFill/>
              <a:miter lim="800000"/>
              <a:headEnd/>
              <a:tailEnd/>
            </a:ln>
          </p:spPr>
        </p:pic>
        <p:pic>
          <p:nvPicPr>
            <p:cNvPr id="9" name="Picture 9" descr="20070607221021345"/>
            <p:cNvPicPr>
              <a:picLocks noChangeAspect="1" noChangeArrowheads="1"/>
            </p:cNvPicPr>
            <p:nvPr/>
          </p:nvPicPr>
          <p:blipFill>
            <a:blip r:embed="rId7"/>
            <a:srcRect/>
            <a:stretch>
              <a:fillRect/>
            </a:stretch>
          </p:blipFill>
          <p:spPr bwMode="auto">
            <a:xfrm>
              <a:off x="1968" y="864"/>
              <a:ext cx="956" cy="400"/>
            </a:xfrm>
            <a:prstGeom prst="rect">
              <a:avLst/>
            </a:prstGeom>
            <a:noFill/>
            <a:ln w="9525">
              <a:noFill/>
              <a:miter lim="800000"/>
              <a:headEnd/>
              <a:tailEnd/>
            </a:ln>
          </p:spPr>
        </p:pic>
        <p:pic>
          <p:nvPicPr>
            <p:cNvPr id="10" name="Picture 10" descr="logo"/>
            <p:cNvPicPr>
              <a:picLocks noChangeAspect="1" noChangeArrowheads="1"/>
            </p:cNvPicPr>
            <p:nvPr/>
          </p:nvPicPr>
          <p:blipFill>
            <a:blip r:embed="rId8"/>
            <a:srcRect t="35956" r="9091"/>
            <a:stretch>
              <a:fillRect/>
            </a:stretch>
          </p:blipFill>
          <p:spPr bwMode="auto">
            <a:xfrm>
              <a:off x="912" y="864"/>
              <a:ext cx="960" cy="342"/>
            </a:xfrm>
            <a:prstGeom prst="rect">
              <a:avLst/>
            </a:prstGeom>
            <a:noFill/>
            <a:ln w="9525">
              <a:noFill/>
              <a:miter lim="800000"/>
              <a:headEnd/>
              <a:tailEnd/>
            </a:ln>
          </p:spPr>
        </p:pic>
      </p:grpSp>
      <p:grpSp>
        <p:nvGrpSpPr>
          <p:cNvPr id="11" name="Group 11"/>
          <p:cNvGrpSpPr>
            <a:grpSpLocks/>
          </p:cNvGrpSpPr>
          <p:nvPr/>
        </p:nvGrpSpPr>
        <p:grpSpPr bwMode="auto">
          <a:xfrm>
            <a:off x="558643" y="2181356"/>
            <a:ext cx="11063282" cy="819810"/>
            <a:chOff x="48" y="1296"/>
            <a:chExt cx="5660" cy="439"/>
          </a:xfrm>
        </p:grpSpPr>
        <p:graphicFrame>
          <p:nvGraphicFramePr>
            <p:cNvPr id="12" name="Object 12"/>
            <p:cNvGraphicFramePr>
              <a:graphicFrameLocks noChangeAspect="1"/>
            </p:cNvGraphicFramePr>
            <p:nvPr/>
          </p:nvGraphicFramePr>
          <p:xfrm>
            <a:off x="48" y="1344"/>
            <a:ext cx="1056" cy="336"/>
          </p:xfrm>
          <a:graphic>
            <a:graphicData uri="http://schemas.openxmlformats.org/presentationml/2006/ole">
              <p:oleObj spid="_x0000_s57346" r:id="rId9" imgW="1104762" imgH="504762" progId="">
                <p:embed/>
              </p:oleObj>
            </a:graphicData>
          </a:graphic>
        </p:graphicFrame>
        <p:pic>
          <p:nvPicPr>
            <p:cNvPr id="13" name="Picture 13" descr="中国石化"/>
            <p:cNvPicPr>
              <a:picLocks noChangeAspect="1" noChangeArrowheads="1"/>
            </p:cNvPicPr>
            <p:nvPr/>
          </p:nvPicPr>
          <p:blipFill>
            <a:blip r:embed="rId10"/>
            <a:srcRect/>
            <a:stretch>
              <a:fillRect/>
            </a:stretch>
          </p:blipFill>
          <p:spPr bwMode="auto">
            <a:xfrm>
              <a:off x="2112" y="1344"/>
              <a:ext cx="816" cy="348"/>
            </a:xfrm>
            <a:prstGeom prst="rect">
              <a:avLst/>
            </a:prstGeom>
            <a:noFill/>
            <a:ln w="9525">
              <a:noFill/>
              <a:miter lim="800000"/>
              <a:headEnd/>
              <a:tailEnd/>
            </a:ln>
          </p:spPr>
        </p:pic>
        <p:pic>
          <p:nvPicPr>
            <p:cNvPr id="14" name="Picture 14" descr="logospc"/>
            <p:cNvPicPr>
              <a:picLocks noChangeAspect="1" noChangeArrowheads="1"/>
            </p:cNvPicPr>
            <p:nvPr/>
          </p:nvPicPr>
          <p:blipFill>
            <a:blip r:embed="rId11"/>
            <a:srcRect/>
            <a:stretch>
              <a:fillRect/>
            </a:stretch>
          </p:blipFill>
          <p:spPr bwMode="auto">
            <a:xfrm>
              <a:off x="3936" y="1384"/>
              <a:ext cx="816" cy="344"/>
            </a:xfrm>
            <a:prstGeom prst="rect">
              <a:avLst/>
            </a:prstGeom>
            <a:noFill/>
            <a:ln w="9525">
              <a:noFill/>
              <a:miter lim="800000"/>
              <a:headEnd/>
              <a:tailEnd/>
            </a:ln>
          </p:spPr>
        </p:pic>
        <p:pic>
          <p:nvPicPr>
            <p:cNvPr id="15" name="Picture 15" descr="logo"/>
            <p:cNvPicPr>
              <a:picLocks noChangeAspect="1" noChangeArrowheads="1"/>
            </p:cNvPicPr>
            <p:nvPr/>
          </p:nvPicPr>
          <p:blipFill>
            <a:blip r:embed="rId12"/>
            <a:srcRect/>
            <a:stretch>
              <a:fillRect/>
            </a:stretch>
          </p:blipFill>
          <p:spPr bwMode="auto">
            <a:xfrm>
              <a:off x="1056" y="1296"/>
              <a:ext cx="1008" cy="432"/>
            </a:xfrm>
            <a:prstGeom prst="rect">
              <a:avLst/>
            </a:prstGeom>
            <a:noFill/>
            <a:ln w="9525">
              <a:noFill/>
              <a:miter lim="800000"/>
              <a:headEnd/>
              <a:tailEnd/>
            </a:ln>
          </p:spPr>
        </p:pic>
        <p:pic>
          <p:nvPicPr>
            <p:cNvPr id="16" name="Picture 16" descr="未命名"/>
            <p:cNvPicPr>
              <a:picLocks noChangeAspect="1" noChangeArrowheads="1"/>
            </p:cNvPicPr>
            <p:nvPr/>
          </p:nvPicPr>
          <p:blipFill>
            <a:blip r:embed="rId13"/>
            <a:srcRect/>
            <a:stretch>
              <a:fillRect/>
            </a:stretch>
          </p:blipFill>
          <p:spPr bwMode="auto">
            <a:xfrm>
              <a:off x="4800" y="1344"/>
              <a:ext cx="908" cy="391"/>
            </a:xfrm>
            <a:prstGeom prst="rect">
              <a:avLst/>
            </a:prstGeom>
            <a:noFill/>
            <a:ln w="9525">
              <a:noFill/>
              <a:miter lim="800000"/>
              <a:headEnd/>
              <a:tailEnd/>
            </a:ln>
          </p:spPr>
        </p:pic>
        <p:pic>
          <p:nvPicPr>
            <p:cNvPr id="17" name="Picture 17"/>
            <p:cNvPicPr>
              <a:picLocks noChangeAspect="1" noChangeArrowheads="1"/>
            </p:cNvPicPr>
            <p:nvPr/>
          </p:nvPicPr>
          <p:blipFill>
            <a:blip r:embed="rId14"/>
            <a:srcRect/>
            <a:stretch>
              <a:fillRect/>
            </a:stretch>
          </p:blipFill>
          <p:spPr bwMode="auto">
            <a:xfrm>
              <a:off x="3024" y="1296"/>
              <a:ext cx="860" cy="432"/>
            </a:xfrm>
            <a:prstGeom prst="rect">
              <a:avLst/>
            </a:prstGeom>
            <a:noFill/>
            <a:ln w="9525">
              <a:noFill/>
              <a:miter lim="800000"/>
              <a:headEnd/>
              <a:tailEnd/>
            </a:ln>
          </p:spPr>
        </p:pic>
      </p:grpSp>
      <p:grpSp>
        <p:nvGrpSpPr>
          <p:cNvPr id="18" name="Group 18"/>
          <p:cNvGrpSpPr>
            <a:grpSpLocks/>
          </p:cNvGrpSpPr>
          <p:nvPr/>
        </p:nvGrpSpPr>
        <p:grpSpPr bwMode="auto">
          <a:xfrm>
            <a:off x="482443" y="3036166"/>
            <a:ext cx="11258746" cy="893694"/>
            <a:chOff x="0" y="1824"/>
            <a:chExt cx="5760" cy="480"/>
          </a:xfrm>
        </p:grpSpPr>
        <p:pic>
          <p:nvPicPr>
            <p:cNvPr id="19" name="Picture 19" descr="logo"/>
            <p:cNvPicPr>
              <a:picLocks noChangeAspect="1" noChangeArrowheads="1"/>
            </p:cNvPicPr>
            <p:nvPr/>
          </p:nvPicPr>
          <p:blipFill>
            <a:blip r:embed="rId15"/>
            <a:srcRect/>
            <a:stretch>
              <a:fillRect/>
            </a:stretch>
          </p:blipFill>
          <p:spPr bwMode="auto">
            <a:xfrm>
              <a:off x="4896" y="1824"/>
              <a:ext cx="864" cy="480"/>
            </a:xfrm>
            <a:prstGeom prst="rect">
              <a:avLst/>
            </a:prstGeom>
            <a:noFill/>
            <a:ln w="9525">
              <a:noFill/>
              <a:miter lim="800000"/>
              <a:headEnd/>
              <a:tailEnd/>
            </a:ln>
          </p:spPr>
        </p:pic>
        <p:pic>
          <p:nvPicPr>
            <p:cNvPr id="20" name="Picture 20" descr="site_logo"/>
            <p:cNvPicPr>
              <a:picLocks noChangeAspect="1" noChangeArrowheads="1"/>
            </p:cNvPicPr>
            <p:nvPr/>
          </p:nvPicPr>
          <p:blipFill>
            <a:blip r:embed="rId16"/>
            <a:srcRect/>
            <a:stretch>
              <a:fillRect/>
            </a:stretch>
          </p:blipFill>
          <p:spPr bwMode="auto">
            <a:xfrm>
              <a:off x="0" y="1872"/>
              <a:ext cx="1104" cy="336"/>
            </a:xfrm>
            <a:prstGeom prst="rect">
              <a:avLst/>
            </a:prstGeom>
            <a:noFill/>
            <a:ln w="9525">
              <a:noFill/>
              <a:miter lim="800000"/>
              <a:headEnd/>
              <a:tailEnd/>
            </a:ln>
          </p:spPr>
        </p:pic>
        <p:pic>
          <p:nvPicPr>
            <p:cNvPr id="21" name="Picture 21"/>
            <p:cNvPicPr>
              <a:picLocks noChangeAspect="1" noChangeArrowheads="1"/>
            </p:cNvPicPr>
            <p:nvPr/>
          </p:nvPicPr>
          <p:blipFill>
            <a:blip r:embed="rId17"/>
            <a:srcRect/>
            <a:stretch>
              <a:fillRect/>
            </a:stretch>
          </p:blipFill>
          <p:spPr bwMode="auto">
            <a:xfrm>
              <a:off x="2032" y="1824"/>
              <a:ext cx="800" cy="384"/>
            </a:xfrm>
            <a:prstGeom prst="rect">
              <a:avLst/>
            </a:prstGeom>
            <a:noFill/>
            <a:ln w="9525">
              <a:noFill/>
              <a:miter lim="800000"/>
              <a:headEnd/>
              <a:tailEnd/>
            </a:ln>
          </p:spPr>
        </p:pic>
        <p:graphicFrame>
          <p:nvGraphicFramePr>
            <p:cNvPr id="22" name="Object 22"/>
            <p:cNvGraphicFramePr>
              <a:graphicFrameLocks noChangeAspect="1"/>
            </p:cNvGraphicFramePr>
            <p:nvPr/>
          </p:nvGraphicFramePr>
          <p:xfrm>
            <a:off x="3660" y="1824"/>
            <a:ext cx="1200" cy="336"/>
          </p:xfrm>
          <a:graphic>
            <a:graphicData uri="http://schemas.openxmlformats.org/presentationml/2006/ole">
              <p:oleObj spid="_x0000_s57347" r:id="rId18" imgW="2933333" imgH="714286" progId="">
                <p:embed/>
              </p:oleObj>
            </a:graphicData>
          </a:graphic>
        </p:graphicFrame>
        <p:pic>
          <p:nvPicPr>
            <p:cNvPr id="23" name="Picture 23" descr="未命名"/>
            <p:cNvPicPr>
              <a:picLocks noChangeAspect="1" noChangeArrowheads="1"/>
            </p:cNvPicPr>
            <p:nvPr/>
          </p:nvPicPr>
          <p:blipFill>
            <a:blip r:embed="rId19"/>
            <a:srcRect/>
            <a:stretch>
              <a:fillRect/>
            </a:stretch>
          </p:blipFill>
          <p:spPr bwMode="auto">
            <a:xfrm>
              <a:off x="1152" y="1824"/>
              <a:ext cx="864" cy="384"/>
            </a:xfrm>
            <a:prstGeom prst="rect">
              <a:avLst/>
            </a:prstGeom>
            <a:noFill/>
            <a:ln w="9525">
              <a:noFill/>
              <a:miter lim="800000"/>
              <a:headEnd/>
              <a:tailEnd/>
            </a:ln>
          </p:spPr>
        </p:pic>
        <p:pic>
          <p:nvPicPr>
            <p:cNvPr id="24" name="Picture 24" descr="中国华电"/>
            <p:cNvPicPr>
              <a:picLocks noChangeAspect="1" noChangeArrowheads="1"/>
            </p:cNvPicPr>
            <p:nvPr/>
          </p:nvPicPr>
          <p:blipFill>
            <a:blip r:embed="rId20"/>
            <a:srcRect/>
            <a:stretch>
              <a:fillRect/>
            </a:stretch>
          </p:blipFill>
          <p:spPr bwMode="auto">
            <a:xfrm>
              <a:off x="2880" y="1880"/>
              <a:ext cx="824" cy="328"/>
            </a:xfrm>
            <a:prstGeom prst="rect">
              <a:avLst/>
            </a:prstGeom>
            <a:noFill/>
            <a:ln w="9525">
              <a:noFill/>
              <a:miter lim="800000"/>
              <a:headEnd/>
              <a:tailEnd/>
            </a:ln>
          </p:spPr>
        </p:pic>
      </p:grpSp>
      <p:grpSp>
        <p:nvGrpSpPr>
          <p:cNvPr id="25" name="Group 25"/>
          <p:cNvGrpSpPr>
            <a:grpSpLocks/>
          </p:cNvGrpSpPr>
          <p:nvPr/>
        </p:nvGrpSpPr>
        <p:grpSpPr bwMode="auto">
          <a:xfrm>
            <a:off x="604680" y="4483966"/>
            <a:ext cx="11014415" cy="946092"/>
            <a:chOff x="77" y="2736"/>
            <a:chExt cx="5635" cy="480"/>
          </a:xfrm>
        </p:grpSpPr>
        <p:pic>
          <p:nvPicPr>
            <p:cNvPr id="26" name="Picture 26" descr="未命名"/>
            <p:cNvPicPr>
              <a:picLocks noChangeAspect="1" noChangeArrowheads="1"/>
            </p:cNvPicPr>
            <p:nvPr/>
          </p:nvPicPr>
          <p:blipFill>
            <a:blip r:embed="rId21"/>
            <a:srcRect/>
            <a:stretch>
              <a:fillRect/>
            </a:stretch>
          </p:blipFill>
          <p:spPr bwMode="auto">
            <a:xfrm>
              <a:off x="1200" y="2784"/>
              <a:ext cx="855" cy="351"/>
            </a:xfrm>
            <a:prstGeom prst="rect">
              <a:avLst/>
            </a:prstGeom>
            <a:noFill/>
            <a:ln w="9525">
              <a:noFill/>
              <a:miter lim="800000"/>
              <a:headEnd/>
              <a:tailEnd/>
            </a:ln>
          </p:spPr>
        </p:pic>
        <p:pic>
          <p:nvPicPr>
            <p:cNvPr id="27" name="Picture 27" descr="中国航天科工集团公司"/>
            <p:cNvPicPr>
              <a:picLocks noChangeAspect="1" noChangeArrowheads="1"/>
            </p:cNvPicPr>
            <p:nvPr/>
          </p:nvPicPr>
          <p:blipFill>
            <a:blip r:embed="rId22"/>
            <a:srcRect t="18182"/>
            <a:stretch>
              <a:fillRect/>
            </a:stretch>
          </p:blipFill>
          <p:spPr bwMode="auto">
            <a:xfrm>
              <a:off x="3216" y="2736"/>
              <a:ext cx="1104" cy="432"/>
            </a:xfrm>
            <a:prstGeom prst="rect">
              <a:avLst/>
            </a:prstGeom>
            <a:noFill/>
            <a:ln w="9525">
              <a:noFill/>
              <a:miter lim="800000"/>
              <a:headEnd/>
              <a:tailEnd/>
            </a:ln>
          </p:spPr>
        </p:pic>
        <p:pic>
          <p:nvPicPr>
            <p:cNvPr id="28" name="Picture 28" descr="qwdqdqwdwqd00_01"/>
            <p:cNvPicPr>
              <a:picLocks noChangeAspect="1" noChangeArrowheads="1"/>
            </p:cNvPicPr>
            <p:nvPr/>
          </p:nvPicPr>
          <p:blipFill>
            <a:blip r:embed="rId23"/>
            <a:srcRect t="18182"/>
            <a:stretch>
              <a:fillRect/>
            </a:stretch>
          </p:blipFill>
          <p:spPr bwMode="auto">
            <a:xfrm>
              <a:off x="77" y="2736"/>
              <a:ext cx="1027" cy="432"/>
            </a:xfrm>
            <a:prstGeom prst="rect">
              <a:avLst/>
            </a:prstGeom>
            <a:noFill/>
            <a:ln w="9525">
              <a:noFill/>
              <a:miter lim="800000"/>
              <a:headEnd/>
              <a:tailEnd/>
            </a:ln>
          </p:spPr>
        </p:pic>
        <p:pic>
          <p:nvPicPr>
            <p:cNvPr id="29" name="Picture 29" descr="未命名"/>
            <p:cNvPicPr>
              <a:picLocks noChangeAspect="1" noChangeArrowheads="1"/>
            </p:cNvPicPr>
            <p:nvPr/>
          </p:nvPicPr>
          <p:blipFill>
            <a:blip r:embed="rId24"/>
            <a:srcRect/>
            <a:stretch>
              <a:fillRect/>
            </a:stretch>
          </p:blipFill>
          <p:spPr bwMode="auto">
            <a:xfrm>
              <a:off x="2064" y="2784"/>
              <a:ext cx="1152" cy="432"/>
            </a:xfrm>
            <a:prstGeom prst="rect">
              <a:avLst/>
            </a:prstGeom>
            <a:noFill/>
            <a:ln w="9525">
              <a:noFill/>
              <a:miter lim="800000"/>
              <a:headEnd/>
              <a:tailEnd/>
            </a:ln>
          </p:spPr>
        </p:pic>
        <p:pic>
          <p:nvPicPr>
            <p:cNvPr id="30" name="Picture 30" descr="兵器工业Logo"/>
            <p:cNvPicPr>
              <a:picLocks noChangeAspect="1" noChangeArrowheads="1"/>
            </p:cNvPicPr>
            <p:nvPr/>
          </p:nvPicPr>
          <p:blipFill>
            <a:blip r:embed="rId25"/>
            <a:srcRect/>
            <a:stretch>
              <a:fillRect/>
            </a:stretch>
          </p:blipFill>
          <p:spPr bwMode="auto">
            <a:xfrm>
              <a:off x="4320" y="2838"/>
              <a:ext cx="1392" cy="282"/>
            </a:xfrm>
            <a:prstGeom prst="rect">
              <a:avLst/>
            </a:prstGeom>
            <a:noFill/>
            <a:ln w="9525">
              <a:noFill/>
              <a:miter lim="800000"/>
              <a:headEnd/>
              <a:tailEnd/>
            </a:ln>
          </p:spPr>
        </p:pic>
      </p:grpSp>
      <p:grpSp>
        <p:nvGrpSpPr>
          <p:cNvPr id="31" name="Group 31"/>
          <p:cNvGrpSpPr>
            <a:grpSpLocks/>
          </p:cNvGrpSpPr>
          <p:nvPr/>
        </p:nvGrpSpPr>
        <p:grpSpPr bwMode="auto">
          <a:xfrm>
            <a:off x="482443" y="5312510"/>
            <a:ext cx="11258746" cy="592989"/>
            <a:chOff x="0" y="3288"/>
            <a:chExt cx="5760" cy="408"/>
          </a:xfrm>
        </p:grpSpPr>
        <p:pic>
          <p:nvPicPr>
            <p:cNvPr id="32" name="Picture 32" descr="华侨城"/>
            <p:cNvPicPr>
              <a:picLocks noChangeAspect="1" noChangeArrowheads="1"/>
            </p:cNvPicPr>
            <p:nvPr/>
          </p:nvPicPr>
          <p:blipFill>
            <a:blip r:embed="rId26"/>
            <a:srcRect/>
            <a:stretch>
              <a:fillRect/>
            </a:stretch>
          </p:blipFill>
          <p:spPr bwMode="auto">
            <a:xfrm>
              <a:off x="1369" y="3312"/>
              <a:ext cx="887" cy="384"/>
            </a:xfrm>
            <a:prstGeom prst="rect">
              <a:avLst/>
            </a:prstGeom>
            <a:noFill/>
            <a:ln w="9525">
              <a:noFill/>
              <a:miter lim="800000"/>
              <a:headEnd/>
              <a:tailEnd/>
            </a:ln>
          </p:spPr>
        </p:pic>
        <p:pic>
          <p:nvPicPr>
            <p:cNvPr id="33" name="Picture 33" descr="国药Logo"/>
            <p:cNvPicPr>
              <a:picLocks noChangeAspect="1" noChangeArrowheads="1"/>
            </p:cNvPicPr>
            <p:nvPr/>
          </p:nvPicPr>
          <p:blipFill>
            <a:blip r:embed="rId27"/>
            <a:srcRect/>
            <a:stretch>
              <a:fillRect/>
            </a:stretch>
          </p:blipFill>
          <p:spPr bwMode="auto">
            <a:xfrm>
              <a:off x="4368" y="3354"/>
              <a:ext cx="1392" cy="294"/>
            </a:xfrm>
            <a:prstGeom prst="rect">
              <a:avLst/>
            </a:prstGeom>
            <a:noFill/>
            <a:ln w="9525">
              <a:noFill/>
              <a:miter lim="800000"/>
              <a:headEnd/>
              <a:tailEnd/>
            </a:ln>
          </p:spPr>
        </p:pic>
        <p:pic>
          <p:nvPicPr>
            <p:cNvPr id="34" name="Picture 34" descr="logo"/>
            <p:cNvPicPr>
              <a:picLocks noChangeAspect="1" noChangeArrowheads="1"/>
            </p:cNvPicPr>
            <p:nvPr/>
          </p:nvPicPr>
          <p:blipFill>
            <a:blip r:embed="rId28"/>
            <a:srcRect/>
            <a:stretch>
              <a:fillRect/>
            </a:stretch>
          </p:blipFill>
          <p:spPr bwMode="auto">
            <a:xfrm>
              <a:off x="2352" y="3288"/>
              <a:ext cx="912" cy="360"/>
            </a:xfrm>
            <a:prstGeom prst="rect">
              <a:avLst/>
            </a:prstGeom>
            <a:noFill/>
            <a:ln w="9525">
              <a:noFill/>
              <a:miter lim="800000"/>
              <a:headEnd/>
              <a:tailEnd/>
            </a:ln>
          </p:spPr>
        </p:pic>
        <p:pic>
          <p:nvPicPr>
            <p:cNvPr id="35" name="Picture 35" descr="出版集团Logo"/>
            <p:cNvPicPr>
              <a:picLocks noChangeAspect="1" noChangeArrowheads="1"/>
            </p:cNvPicPr>
            <p:nvPr/>
          </p:nvPicPr>
          <p:blipFill>
            <a:blip r:embed="rId29"/>
            <a:srcRect/>
            <a:stretch>
              <a:fillRect/>
            </a:stretch>
          </p:blipFill>
          <p:spPr bwMode="auto">
            <a:xfrm>
              <a:off x="0" y="3312"/>
              <a:ext cx="1344" cy="366"/>
            </a:xfrm>
            <a:prstGeom prst="rect">
              <a:avLst/>
            </a:prstGeom>
            <a:noFill/>
            <a:ln w="9525">
              <a:noFill/>
              <a:miter lim="800000"/>
              <a:headEnd/>
              <a:tailEnd/>
            </a:ln>
          </p:spPr>
        </p:pic>
        <p:pic>
          <p:nvPicPr>
            <p:cNvPr id="36" name="Picture 36" descr="LOGO2"/>
            <p:cNvPicPr>
              <a:picLocks noChangeAspect="1" noChangeArrowheads="1"/>
            </p:cNvPicPr>
            <p:nvPr/>
          </p:nvPicPr>
          <p:blipFill>
            <a:blip r:embed="rId30"/>
            <a:srcRect/>
            <a:stretch>
              <a:fillRect/>
            </a:stretch>
          </p:blipFill>
          <p:spPr bwMode="auto">
            <a:xfrm>
              <a:off x="3312" y="3312"/>
              <a:ext cx="1104" cy="384"/>
            </a:xfrm>
            <a:prstGeom prst="rect">
              <a:avLst/>
            </a:prstGeom>
            <a:noFill/>
            <a:ln w="9525">
              <a:noFill/>
              <a:miter lim="800000"/>
              <a:headEnd/>
              <a:tailEnd/>
            </a:ln>
          </p:spPr>
        </p:pic>
      </p:grpSp>
      <p:grpSp>
        <p:nvGrpSpPr>
          <p:cNvPr id="37" name="Group 37"/>
          <p:cNvGrpSpPr>
            <a:grpSpLocks/>
          </p:cNvGrpSpPr>
          <p:nvPr/>
        </p:nvGrpSpPr>
        <p:grpSpPr bwMode="auto">
          <a:xfrm>
            <a:off x="482443" y="3780062"/>
            <a:ext cx="11258746" cy="649864"/>
            <a:chOff x="0" y="2343"/>
            <a:chExt cx="5760" cy="345"/>
          </a:xfrm>
        </p:grpSpPr>
        <p:pic>
          <p:nvPicPr>
            <p:cNvPr id="38" name="Picture 38" descr="中国人保"/>
            <p:cNvPicPr>
              <a:picLocks noChangeAspect="1" noChangeArrowheads="1"/>
            </p:cNvPicPr>
            <p:nvPr/>
          </p:nvPicPr>
          <p:blipFill>
            <a:blip r:embed="rId31"/>
            <a:srcRect/>
            <a:stretch>
              <a:fillRect/>
            </a:stretch>
          </p:blipFill>
          <p:spPr bwMode="auto">
            <a:xfrm>
              <a:off x="816" y="2343"/>
              <a:ext cx="1104" cy="345"/>
            </a:xfrm>
            <a:prstGeom prst="rect">
              <a:avLst/>
            </a:prstGeom>
            <a:noFill/>
            <a:ln w="9525">
              <a:noFill/>
              <a:miter lim="800000"/>
              <a:headEnd/>
              <a:tailEnd/>
            </a:ln>
          </p:spPr>
        </p:pic>
        <p:pic>
          <p:nvPicPr>
            <p:cNvPr id="39" name="Picture 39" descr="logo"/>
            <p:cNvPicPr>
              <a:picLocks noChangeAspect="1" noChangeArrowheads="1"/>
            </p:cNvPicPr>
            <p:nvPr/>
          </p:nvPicPr>
          <p:blipFill>
            <a:blip r:embed="rId32"/>
            <a:srcRect/>
            <a:stretch>
              <a:fillRect/>
            </a:stretch>
          </p:blipFill>
          <p:spPr bwMode="auto">
            <a:xfrm>
              <a:off x="0" y="2352"/>
              <a:ext cx="816" cy="288"/>
            </a:xfrm>
            <a:prstGeom prst="rect">
              <a:avLst/>
            </a:prstGeom>
            <a:noFill/>
            <a:ln w="9525">
              <a:noFill/>
              <a:miter lim="800000"/>
              <a:headEnd/>
              <a:tailEnd/>
            </a:ln>
          </p:spPr>
        </p:pic>
        <p:pic>
          <p:nvPicPr>
            <p:cNvPr id="40" name="Picture 40" descr="logo"/>
            <p:cNvPicPr>
              <a:picLocks noChangeAspect="1" noChangeArrowheads="1"/>
            </p:cNvPicPr>
            <p:nvPr/>
          </p:nvPicPr>
          <p:blipFill>
            <a:blip r:embed="rId33"/>
            <a:srcRect l="18935" r="25374"/>
            <a:stretch>
              <a:fillRect/>
            </a:stretch>
          </p:blipFill>
          <p:spPr bwMode="auto">
            <a:xfrm>
              <a:off x="5040" y="2352"/>
              <a:ext cx="720" cy="336"/>
            </a:xfrm>
            <a:prstGeom prst="rect">
              <a:avLst/>
            </a:prstGeom>
            <a:noFill/>
            <a:ln w="9525">
              <a:noFill/>
              <a:miter lim="800000"/>
              <a:headEnd/>
              <a:tailEnd/>
            </a:ln>
          </p:spPr>
        </p:pic>
        <p:grpSp>
          <p:nvGrpSpPr>
            <p:cNvPr id="41" name="Group 41"/>
            <p:cNvGrpSpPr>
              <a:grpSpLocks/>
            </p:cNvGrpSpPr>
            <p:nvPr/>
          </p:nvGrpSpPr>
          <p:grpSpPr bwMode="auto">
            <a:xfrm>
              <a:off x="2831" y="2352"/>
              <a:ext cx="1247" cy="336"/>
              <a:chOff x="1104" y="864"/>
              <a:chExt cx="1296" cy="336"/>
            </a:xfrm>
          </p:grpSpPr>
          <p:pic>
            <p:nvPicPr>
              <p:cNvPr id="44" name="Picture 42" descr="logo"/>
              <p:cNvPicPr>
                <a:picLocks noChangeAspect="1" noChangeArrowheads="1"/>
              </p:cNvPicPr>
              <p:nvPr/>
            </p:nvPicPr>
            <p:blipFill>
              <a:blip r:embed="rId34"/>
              <a:srcRect/>
              <a:stretch>
                <a:fillRect/>
              </a:stretch>
            </p:blipFill>
            <p:spPr bwMode="auto">
              <a:xfrm>
                <a:off x="1440" y="864"/>
                <a:ext cx="960" cy="336"/>
              </a:xfrm>
              <a:prstGeom prst="rect">
                <a:avLst/>
              </a:prstGeom>
              <a:noFill/>
              <a:ln w="9525">
                <a:noFill/>
                <a:miter lim="800000"/>
                <a:headEnd/>
                <a:tailEnd/>
              </a:ln>
            </p:spPr>
          </p:pic>
          <p:pic>
            <p:nvPicPr>
              <p:cNvPr id="45" name="Picture 43" descr="gongsihuibiao"/>
              <p:cNvPicPr>
                <a:picLocks noChangeAspect="1" noChangeArrowheads="1"/>
              </p:cNvPicPr>
              <p:nvPr/>
            </p:nvPicPr>
            <p:blipFill>
              <a:blip r:embed="rId35"/>
              <a:srcRect/>
              <a:stretch>
                <a:fillRect/>
              </a:stretch>
            </p:blipFill>
            <p:spPr bwMode="auto">
              <a:xfrm>
                <a:off x="1104" y="864"/>
                <a:ext cx="330" cy="336"/>
              </a:xfrm>
              <a:prstGeom prst="rect">
                <a:avLst/>
              </a:prstGeom>
              <a:noFill/>
              <a:ln w="9525">
                <a:noFill/>
                <a:miter lim="800000"/>
                <a:headEnd/>
                <a:tailEnd/>
              </a:ln>
            </p:spPr>
          </p:pic>
        </p:grpSp>
        <p:pic>
          <p:nvPicPr>
            <p:cNvPr id="42" name="Picture 44" descr="中国建材Logo"/>
            <p:cNvPicPr>
              <a:picLocks noChangeAspect="1" noChangeArrowheads="1"/>
            </p:cNvPicPr>
            <p:nvPr/>
          </p:nvPicPr>
          <p:blipFill>
            <a:blip r:embed="rId36"/>
            <a:srcRect/>
            <a:stretch>
              <a:fillRect/>
            </a:stretch>
          </p:blipFill>
          <p:spPr bwMode="auto">
            <a:xfrm>
              <a:off x="4128" y="2382"/>
              <a:ext cx="960" cy="306"/>
            </a:xfrm>
            <a:prstGeom prst="rect">
              <a:avLst/>
            </a:prstGeom>
            <a:noFill/>
            <a:ln w="9525">
              <a:noFill/>
              <a:miter lim="800000"/>
              <a:headEnd/>
              <a:tailEnd/>
            </a:ln>
          </p:spPr>
        </p:pic>
        <p:pic>
          <p:nvPicPr>
            <p:cNvPr id="43" name="Picture 45" descr="中国银行"/>
            <p:cNvPicPr>
              <a:picLocks noChangeAspect="1" noChangeArrowheads="1"/>
            </p:cNvPicPr>
            <p:nvPr/>
          </p:nvPicPr>
          <p:blipFill>
            <a:blip r:embed="rId37"/>
            <a:srcRect/>
            <a:stretch>
              <a:fillRect/>
            </a:stretch>
          </p:blipFill>
          <p:spPr bwMode="auto">
            <a:xfrm>
              <a:off x="1968" y="2384"/>
              <a:ext cx="864" cy="304"/>
            </a:xfrm>
            <a:prstGeom prst="rect">
              <a:avLst/>
            </a:prstGeom>
            <a:noFill/>
            <a:ln w="9525">
              <a:noFill/>
              <a:miter lim="800000"/>
              <a:headEnd/>
              <a:tailEnd/>
            </a:ln>
          </p:spPr>
        </p:pic>
      </p:grpSp>
      <p:grpSp>
        <p:nvGrpSpPr>
          <p:cNvPr id="46" name="Group 46"/>
          <p:cNvGrpSpPr>
            <a:grpSpLocks/>
          </p:cNvGrpSpPr>
          <p:nvPr/>
        </p:nvGrpSpPr>
        <p:grpSpPr bwMode="auto">
          <a:xfrm>
            <a:off x="558643" y="5858686"/>
            <a:ext cx="11071100" cy="846914"/>
            <a:chOff x="48" y="3792"/>
            <a:chExt cx="5664" cy="432"/>
          </a:xfrm>
        </p:grpSpPr>
        <p:pic>
          <p:nvPicPr>
            <p:cNvPr id="47" name="Picture 47" descr="华虹NEC"/>
            <p:cNvPicPr>
              <a:picLocks noChangeAspect="1" noChangeArrowheads="1"/>
            </p:cNvPicPr>
            <p:nvPr/>
          </p:nvPicPr>
          <p:blipFill>
            <a:blip r:embed="rId38"/>
            <a:srcRect/>
            <a:stretch>
              <a:fillRect/>
            </a:stretch>
          </p:blipFill>
          <p:spPr bwMode="auto">
            <a:xfrm>
              <a:off x="48" y="3848"/>
              <a:ext cx="864" cy="328"/>
            </a:xfrm>
            <a:prstGeom prst="rect">
              <a:avLst/>
            </a:prstGeom>
            <a:noFill/>
            <a:ln w="9525">
              <a:noFill/>
              <a:miter lim="800000"/>
              <a:headEnd/>
              <a:tailEnd/>
            </a:ln>
          </p:spPr>
        </p:pic>
        <p:pic>
          <p:nvPicPr>
            <p:cNvPr id="48" name="Picture 48"/>
            <p:cNvPicPr>
              <a:picLocks noChangeAspect="1" noChangeArrowheads="1"/>
            </p:cNvPicPr>
            <p:nvPr/>
          </p:nvPicPr>
          <p:blipFill>
            <a:blip r:embed="rId39"/>
            <a:srcRect/>
            <a:stretch>
              <a:fillRect/>
            </a:stretch>
          </p:blipFill>
          <p:spPr bwMode="auto">
            <a:xfrm>
              <a:off x="3264" y="3792"/>
              <a:ext cx="1152" cy="384"/>
            </a:xfrm>
            <a:prstGeom prst="rect">
              <a:avLst/>
            </a:prstGeom>
            <a:noFill/>
            <a:ln w="9525">
              <a:noFill/>
              <a:miter lim="800000"/>
              <a:headEnd/>
              <a:tailEnd/>
            </a:ln>
          </p:spPr>
        </p:pic>
        <p:pic>
          <p:nvPicPr>
            <p:cNvPr id="49" name="Picture 49" descr="top"/>
            <p:cNvPicPr>
              <a:picLocks noChangeAspect="1" noChangeArrowheads="1"/>
            </p:cNvPicPr>
            <p:nvPr/>
          </p:nvPicPr>
          <p:blipFill>
            <a:blip r:embed="rId40"/>
            <a:srcRect/>
            <a:stretch>
              <a:fillRect/>
            </a:stretch>
          </p:blipFill>
          <p:spPr bwMode="auto">
            <a:xfrm>
              <a:off x="904" y="3792"/>
              <a:ext cx="1112" cy="432"/>
            </a:xfrm>
            <a:prstGeom prst="rect">
              <a:avLst/>
            </a:prstGeom>
            <a:noFill/>
            <a:ln w="9525">
              <a:noFill/>
              <a:miter lim="800000"/>
              <a:headEnd/>
              <a:tailEnd/>
            </a:ln>
          </p:spPr>
        </p:pic>
        <p:pic>
          <p:nvPicPr>
            <p:cNvPr id="50" name="Picture 50" descr="未命名"/>
            <p:cNvPicPr>
              <a:picLocks noChangeAspect="1" noChangeArrowheads="1"/>
            </p:cNvPicPr>
            <p:nvPr/>
          </p:nvPicPr>
          <p:blipFill>
            <a:blip r:embed="rId41"/>
            <a:srcRect/>
            <a:stretch>
              <a:fillRect/>
            </a:stretch>
          </p:blipFill>
          <p:spPr bwMode="auto">
            <a:xfrm>
              <a:off x="1920" y="3792"/>
              <a:ext cx="1248" cy="410"/>
            </a:xfrm>
            <a:prstGeom prst="rect">
              <a:avLst/>
            </a:prstGeom>
            <a:noFill/>
            <a:ln w="9525">
              <a:noFill/>
              <a:miter lim="800000"/>
              <a:headEnd/>
              <a:tailEnd/>
            </a:ln>
          </p:spPr>
        </p:pic>
        <p:pic>
          <p:nvPicPr>
            <p:cNvPr id="51" name="Picture 51" descr="未命名"/>
            <p:cNvPicPr>
              <a:picLocks noChangeAspect="1" noChangeArrowheads="1"/>
            </p:cNvPicPr>
            <p:nvPr/>
          </p:nvPicPr>
          <p:blipFill>
            <a:blip r:embed="rId42"/>
            <a:srcRect t="18182" b="9091"/>
            <a:stretch>
              <a:fillRect/>
            </a:stretch>
          </p:blipFill>
          <p:spPr bwMode="auto">
            <a:xfrm>
              <a:off x="4512" y="3792"/>
              <a:ext cx="1200" cy="38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655D8535-015A-499D-846E-B9DC9FAB9B2F}" type="slidenum">
              <a:rPr lang="zh-CN" altLang="en-US" smtClean="0"/>
              <a:pPr>
                <a:defRPr/>
              </a:pPr>
              <a:t>16</a:t>
            </a:fld>
            <a:endParaRPr lang="en-US" altLang="zh-CN"/>
          </a:p>
        </p:txBody>
      </p:sp>
      <p:sp>
        <p:nvSpPr>
          <p:cNvPr id="8" name="Text Box 7"/>
          <p:cNvSpPr txBox="1">
            <a:spLocks noChangeArrowheads="1"/>
          </p:cNvSpPr>
          <p:nvPr/>
        </p:nvSpPr>
        <p:spPr bwMode="auto">
          <a:xfrm>
            <a:off x="4500594" y="1358092"/>
            <a:ext cx="3025753" cy="5286412"/>
          </a:xfrm>
          <a:prstGeom prst="rect">
            <a:avLst/>
          </a:prstGeom>
          <a:noFill/>
          <a:ln w="9525" algn="ctr">
            <a:noFill/>
            <a:miter lim="800000"/>
            <a:headEnd/>
            <a:tailEnd/>
          </a:ln>
        </p:spPr>
        <p:txBody>
          <a:bodyPr lIns="91325" tIns="45662" rIns="91325" bIns="45662"/>
          <a:lstStyle/>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青岛港</a:t>
            </a:r>
            <a:r>
              <a:rPr lang="en-US" altLang="zh-CN" sz="1600" i="0" dirty="0" smtClean="0">
                <a:ea typeface="楷体_GB2312"/>
              </a:rPr>
              <a:t>H</a:t>
            </a:r>
            <a:r>
              <a:rPr lang="zh-CN" altLang="en-US" sz="1600" i="0" dirty="0" smtClean="0">
                <a:ea typeface="楷体_GB2312"/>
              </a:rPr>
              <a:t>股改制上市</a:t>
            </a:r>
            <a:endParaRPr lang="en-US" altLang="zh-CN" sz="1600"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中国交通建设</a:t>
            </a:r>
            <a:r>
              <a:rPr lang="en-US" altLang="zh-CN" sz="1600" i="0" dirty="0" smtClean="0">
                <a:ea typeface="楷体_GB2312"/>
              </a:rPr>
              <a:t>H</a:t>
            </a:r>
            <a:r>
              <a:rPr lang="zh-CN" altLang="en-US" sz="1600" i="0" dirty="0" smtClean="0">
                <a:ea typeface="楷体_GB2312"/>
              </a:rPr>
              <a:t>股上市</a:t>
            </a:r>
            <a:endParaRPr lang="en-US" altLang="zh-CN" sz="1600"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中航汽车红筹上市</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中国外运</a:t>
            </a:r>
            <a:r>
              <a:rPr lang="en-US" altLang="zh-CN" sz="1600" i="0" dirty="0" smtClean="0">
                <a:ea typeface="楷体_GB2312"/>
              </a:rPr>
              <a:t>H</a:t>
            </a:r>
            <a:r>
              <a:rPr lang="zh-CN" altLang="en-US" sz="1600" i="0" dirty="0" smtClean="0">
                <a:ea typeface="楷体_GB2312"/>
              </a:rPr>
              <a:t>股上市</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厦门港</a:t>
            </a:r>
            <a:r>
              <a:rPr lang="en-US" altLang="zh-CN" sz="1600" i="0" dirty="0" smtClean="0">
                <a:ea typeface="楷体_GB2312"/>
              </a:rPr>
              <a:t>H</a:t>
            </a:r>
            <a:r>
              <a:rPr lang="zh-CN" altLang="en-US" sz="1600" i="0" dirty="0" smtClean="0">
                <a:ea typeface="楷体_GB2312"/>
              </a:rPr>
              <a:t>股上市</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中国铁建</a:t>
            </a:r>
            <a:r>
              <a:rPr lang="en-US" altLang="zh-CN" sz="1600" i="0" dirty="0" smtClean="0">
                <a:ea typeface="楷体_GB2312"/>
              </a:rPr>
              <a:t>A+H</a:t>
            </a:r>
            <a:r>
              <a:rPr lang="zh-CN" altLang="en-US" sz="1600" i="0" dirty="0" smtClean="0">
                <a:ea typeface="楷体_GB2312"/>
              </a:rPr>
              <a:t>股上市</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中建总公司</a:t>
            </a:r>
            <a:r>
              <a:rPr lang="en-US" altLang="zh-CN" sz="1600" i="0" dirty="0" smtClean="0">
                <a:ea typeface="楷体_GB2312"/>
              </a:rPr>
              <a:t>A</a:t>
            </a:r>
            <a:r>
              <a:rPr lang="zh-CN" altLang="en-US" sz="1600" i="0" dirty="0" smtClean="0">
                <a:ea typeface="楷体_GB2312"/>
              </a:rPr>
              <a:t>股上市</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中冶科工</a:t>
            </a:r>
            <a:r>
              <a:rPr lang="en-US" altLang="zh-CN" sz="1600" i="0" dirty="0" smtClean="0">
                <a:ea typeface="楷体_GB2312"/>
              </a:rPr>
              <a:t>A+H</a:t>
            </a:r>
            <a:r>
              <a:rPr lang="zh-CN" altLang="en-US" sz="1600" i="0" dirty="0" smtClean="0">
                <a:ea typeface="楷体_GB2312"/>
              </a:rPr>
              <a:t>股上市</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中国建材</a:t>
            </a:r>
            <a:r>
              <a:rPr lang="en-US" altLang="zh-CN" sz="1600" i="0" dirty="0" smtClean="0">
                <a:ea typeface="楷体_GB2312"/>
              </a:rPr>
              <a:t>H</a:t>
            </a:r>
            <a:r>
              <a:rPr lang="zh-CN" altLang="en-US" sz="1600" i="0" dirty="0" smtClean="0">
                <a:ea typeface="楷体_GB2312"/>
              </a:rPr>
              <a:t>股上市</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中海集运</a:t>
            </a:r>
            <a:r>
              <a:rPr lang="en-US" altLang="zh-CN" sz="1600" i="0" dirty="0" smtClean="0">
                <a:ea typeface="楷体_GB2312"/>
              </a:rPr>
              <a:t>H</a:t>
            </a:r>
            <a:r>
              <a:rPr lang="zh-CN" altLang="en-US" sz="1600" i="0" dirty="0" smtClean="0">
                <a:ea typeface="楷体_GB2312"/>
              </a:rPr>
              <a:t>股上市</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湖南有色</a:t>
            </a:r>
            <a:r>
              <a:rPr lang="en-US" altLang="zh-CN" sz="1600" i="0" dirty="0" smtClean="0">
                <a:ea typeface="楷体_GB2312"/>
              </a:rPr>
              <a:t>H</a:t>
            </a:r>
            <a:r>
              <a:rPr lang="zh-CN" altLang="en-US" sz="1600" i="0" dirty="0" smtClean="0">
                <a:ea typeface="楷体_GB2312"/>
              </a:rPr>
              <a:t>股上市</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彩虹集团</a:t>
            </a:r>
            <a:r>
              <a:rPr lang="en-US" altLang="zh-CN" sz="1600" i="0" dirty="0" smtClean="0">
                <a:ea typeface="楷体_GB2312"/>
              </a:rPr>
              <a:t>H</a:t>
            </a:r>
            <a:r>
              <a:rPr lang="zh-CN" altLang="en-US" sz="1600" i="0" dirty="0" smtClean="0">
                <a:ea typeface="楷体_GB2312"/>
              </a:rPr>
              <a:t>股上市 </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国药控股</a:t>
            </a:r>
            <a:r>
              <a:rPr lang="en-US" altLang="zh-CN" sz="1600" i="0" dirty="0" smtClean="0">
                <a:ea typeface="楷体_GB2312"/>
              </a:rPr>
              <a:t>H</a:t>
            </a:r>
            <a:r>
              <a:rPr lang="zh-CN" altLang="en-US" sz="1600" i="0" dirty="0" smtClean="0">
                <a:ea typeface="楷体_GB2312"/>
              </a:rPr>
              <a:t>股上市</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华电国际</a:t>
            </a:r>
            <a:r>
              <a:rPr lang="en-US" altLang="zh-CN" sz="1600" i="0" dirty="0" smtClean="0">
                <a:ea typeface="楷体_GB2312"/>
              </a:rPr>
              <a:t>H</a:t>
            </a:r>
            <a:r>
              <a:rPr lang="zh-CN" altLang="en-US" sz="1600" i="0" dirty="0" smtClean="0">
                <a:ea typeface="楷体_GB2312"/>
              </a:rPr>
              <a:t>股上市</a:t>
            </a:r>
          </a:p>
          <a:p>
            <a:pPr marL="342900" indent="-342900" algn="just">
              <a:lnSpc>
                <a:spcPct val="125000"/>
              </a:lnSpc>
              <a:spcBef>
                <a:spcPct val="20000"/>
              </a:spcBef>
              <a:spcAft>
                <a:spcPct val="20000"/>
              </a:spcAft>
              <a:buClr>
                <a:schemeClr val="accent1"/>
              </a:buClr>
              <a:buSzPct val="80000"/>
              <a:buFont typeface="Wingdings" pitchFamily="2" charset="2"/>
              <a:buChar char="u"/>
            </a:pPr>
            <a:endParaRPr lang="en-US" altLang="zh-CN" sz="1600" i="0" dirty="0">
              <a:latin typeface="楷体_GB2312" pitchFamily="49" charset="-122"/>
              <a:ea typeface="楷体_GB2312" pitchFamily="49" charset="-122"/>
            </a:endParaRPr>
          </a:p>
        </p:txBody>
      </p:sp>
      <p:sp>
        <p:nvSpPr>
          <p:cNvPr id="9" name="Text Box 8"/>
          <p:cNvSpPr txBox="1">
            <a:spLocks noChangeArrowheads="1"/>
          </p:cNvSpPr>
          <p:nvPr/>
        </p:nvSpPr>
        <p:spPr bwMode="auto">
          <a:xfrm>
            <a:off x="8097851" y="1296988"/>
            <a:ext cx="3214710" cy="5562600"/>
          </a:xfrm>
          <a:prstGeom prst="rect">
            <a:avLst/>
          </a:prstGeom>
          <a:noFill/>
          <a:ln w="9525" algn="ctr">
            <a:noFill/>
            <a:miter lim="800000"/>
            <a:headEnd/>
            <a:tailEnd/>
          </a:ln>
        </p:spPr>
        <p:txBody>
          <a:bodyPr lIns="91325" tIns="45662" rIns="91325" bIns="45662"/>
          <a:lstStyle/>
          <a:p>
            <a:pPr marL="342900" indent="-342900" algn="just">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中海集团货运分拆上市</a:t>
            </a:r>
          </a:p>
          <a:p>
            <a:pPr marL="342900" indent="-342900" algn="just">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中电国际红筹上市</a:t>
            </a:r>
          </a:p>
          <a:p>
            <a:pPr marL="342900" indent="-342900" algn="just">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五矿有色红筹上市</a:t>
            </a:r>
          </a:p>
          <a:p>
            <a:pPr marL="342900" indent="-342900" algn="just">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华虹</a:t>
            </a:r>
            <a:r>
              <a:rPr lang="en-US" altLang="zh-CN" sz="1600" i="0" dirty="0">
                <a:latin typeface="楷体_GB2312" pitchFamily="49" charset="-122"/>
                <a:ea typeface="楷体_GB2312" pitchFamily="49" charset="-122"/>
              </a:rPr>
              <a:t>NEC</a:t>
            </a:r>
            <a:r>
              <a:rPr lang="zh-CN" altLang="en-US" sz="1600" i="0" dirty="0">
                <a:latin typeface="楷体_GB2312" pitchFamily="49" charset="-122"/>
                <a:ea typeface="楷体_GB2312" pitchFamily="49" charset="-122"/>
              </a:rPr>
              <a:t>红筹上市</a:t>
            </a:r>
          </a:p>
          <a:p>
            <a:pPr marL="342900" indent="-342900" algn="just">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中化化肥红筹上市</a:t>
            </a:r>
          </a:p>
          <a:p>
            <a:pPr marL="342900" indent="-342900" algn="just">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中远房地产红筹股上市</a:t>
            </a:r>
          </a:p>
          <a:p>
            <a:pPr marL="342900" indent="-342900" algn="just">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中粮集团红筹股分拆上市</a:t>
            </a:r>
          </a:p>
          <a:p>
            <a:pPr marL="342900" indent="-342900">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中国人保</a:t>
            </a:r>
            <a:r>
              <a:rPr lang="en-US" altLang="zh-CN" sz="1600" i="0" dirty="0">
                <a:latin typeface="楷体_GB2312" pitchFamily="49" charset="-122"/>
                <a:ea typeface="楷体_GB2312" pitchFamily="49" charset="-122"/>
              </a:rPr>
              <a:t>H</a:t>
            </a:r>
            <a:r>
              <a:rPr lang="zh-CN" altLang="en-US" sz="1600" i="0" dirty="0">
                <a:latin typeface="楷体_GB2312" pitchFamily="49" charset="-122"/>
                <a:ea typeface="楷体_GB2312" pitchFamily="49" charset="-122"/>
              </a:rPr>
              <a:t>股上市（合作）</a:t>
            </a:r>
          </a:p>
          <a:p>
            <a:pPr marL="342900" indent="-342900">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中石化</a:t>
            </a:r>
            <a:r>
              <a:rPr lang="en-US" altLang="zh-CN" sz="1600" i="0" dirty="0">
                <a:latin typeface="楷体_GB2312" pitchFamily="49" charset="-122"/>
                <a:ea typeface="楷体_GB2312" pitchFamily="49" charset="-122"/>
              </a:rPr>
              <a:t>H</a:t>
            </a:r>
            <a:r>
              <a:rPr lang="zh-CN" altLang="en-US" sz="1600" i="0" dirty="0">
                <a:latin typeface="楷体_GB2312" pitchFamily="49" charset="-122"/>
                <a:ea typeface="楷体_GB2312" pitchFamily="49" charset="-122"/>
              </a:rPr>
              <a:t>股上市</a:t>
            </a:r>
            <a:r>
              <a:rPr lang="en-US" altLang="zh-CN" sz="1600" i="0" dirty="0">
                <a:latin typeface="楷体_GB2312" pitchFamily="49" charset="-122"/>
                <a:ea typeface="楷体_GB2312" pitchFamily="49" charset="-122"/>
              </a:rPr>
              <a:t>(</a:t>
            </a:r>
            <a:r>
              <a:rPr lang="zh-CN" altLang="en-US" sz="1600" i="0" dirty="0">
                <a:latin typeface="楷体_GB2312" pitchFamily="49" charset="-122"/>
                <a:ea typeface="楷体_GB2312" pitchFamily="49" charset="-122"/>
              </a:rPr>
              <a:t>牵头</a:t>
            </a:r>
            <a:r>
              <a:rPr lang="en-US" altLang="zh-CN" sz="1600" i="0" dirty="0">
                <a:latin typeface="楷体_GB2312" pitchFamily="49" charset="-122"/>
                <a:ea typeface="楷体_GB2312" pitchFamily="49" charset="-122"/>
              </a:rPr>
              <a:t>)</a:t>
            </a:r>
          </a:p>
          <a:p>
            <a:pPr marL="342900" indent="-342900">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燕山石化</a:t>
            </a:r>
            <a:r>
              <a:rPr lang="en-US" altLang="zh-CN" sz="1600" i="0" dirty="0">
                <a:latin typeface="楷体_GB2312" pitchFamily="49" charset="-122"/>
                <a:ea typeface="楷体_GB2312" pitchFamily="49" charset="-122"/>
              </a:rPr>
              <a:t>H</a:t>
            </a:r>
            <a:r>
              <a:rPr lang="zh-CN" altLang="en-US" sz="1600" i="0" dirty="0">
                <a:latin typeface="楷体_GB2312" pitchFamily="49" charset="-122"/>
                <a:ea typeface="楷体_GB2312" pitchFamily="49" charset="-122"/>
              </a:rPr>
              <a:t>股上市</a:t>
            </a:r>
          </a:p>
          <a:p>
            <a:pPr marL="342900" indent="-342900">
              <a:lnSpc>
                <a:spcPct val="125000"/>
              </a:lnSpc>
              <a:spcBef>
                <a:spcPct val="20000"/>
              </a:spcBef>
              <a:spcAft>
                <a:spcPct val="2000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北</a:t>
            </a:r>
            <a:r>
              <a:rPr lang="zh-CN" altLang="en-US" sz="1600" i="0" dirty="0">
                <a:latin typeface="楷体_GB2312" pitchFamily="49" charset="-122"/>
                <a:ea typeface="楷体_GB2312" pitchFamily="49" charset="-122"/>
              </a:rPr>
              <a:t>人印刷机械</a:t>
            </a:r>
            <a:r>
              <a:rPr lang="en-US" altLang="zh-CN" sz="1600" i="0" dirty="0">
                <a:latin typeface="楷体_GB2312" pitchFamily="49" charset="-122"/>
                <a:ea typeface="楷体_GB2312" pitchFamily="49" charset="-122"/>
              </a:rPr>
              <a:t>H</a:t>
            </a:r>
            <a:r>
              <a:rPr lang="zh-CN" altLang="en-US" sz="1600" i="0" dirty="0">
                <a:latin typeface="楷体_GB2312" pitchFamily="49" charset="-122"/>
                <a:ea typeface="楷体_GB2312" pitchFamily="49" charset="-122"/>
              </a:rPr>
              <a:t>股上市</a:t>
            </a:r>
          </a:p>
          <a:p>
            <a:pPr marL="342900" indent="-342900">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上海石化</a:t>
            </a:r>
            <a:r>
              <a:rPr lang="en-US" altLang="zh-CN" sz="1600" i="0" dirty="0">
                <a:latin typeface="楷体_GB2312" pitchFamily="49" charset="-122"/>
                <a:ea typeface="楷体_GB2312" pitchFamily="49" charset="-122"/>
              </a:rPr>
              <a:t>H</a:t>
            </a:r>
            <a:r>
              <a:rPr lang="zh-CN" altLang="en-US" sz="1600" i="0" dirty="0">
                <a:latin typeface="楷体_GB2312" pitchFamily="49" charset="-122"/>
                <a:ea typeface="楷体_GB2312" pitchFamily="49" charset="-122"/>
              </a:rPr>
              <a:t>股上市</a:t>
            </a:r>
            <a:endParaRPr lang="en-US" altLang="zh-CN" sz="1600" i="0" dirty="0">
              <a:latin typeface="楷体_GB2312" pitchFamily="49" charset="-122"/>
              <a:ea typeface="楷体_GB2312" pitchFamily="49" charset="-122"/>
            </a:endParaRPr>
          </a:p>
          <a:p>
            <a:pPr marL="342900" indent="-342900">
              <a:lnSpc>
                <a:spcPct val="125000"/>
              </a:lnSpc>
              <a:spcBef>
                <a:spcPct val="20000"/>
              </a:spcBef>
              <a:spcAft>
                <a:spcPct val="20000"/>
              </a:spcAft>
              <a:buClr>
                <a:schemeClr val="accent1"/>
              </a:buClr>
              <a:buSzPct val="80000"/>
              <a:buFont typeface="Wingdings" pitchFamily="2" charset="2"/>
              <a:buChar char="u"/>
            </a:pPr>
            <a:r>
              <a:rPr lang="zh-CN" altLang="en-US" sz="1600" i="0" dirty="0">
                <a:latin typeface="楷体_GB2312" pitchFamily="49" charset="-122"/>
                <a:ea typeface="楷体_GB2312" pitchFamily="49" charset="-122"/>
              </a:rPr>
              <a:t>中国银行上市（合作）</a:t>
            </a:r>
          </a:p>
          <a:p>
            <a:pPr marL="342900" indent="-342900">
              <a:lnSpc>
                <a:spcPct val="125000"/>
              </a:lnSpc>
              <a:spcBef>
                <a:spcPct val="20000"/>
              </a:spcBef>
              <a:spcAft>
                <a:spcPct val="20000"/>
              </a:spcAft>
              <a:buClr>
                <a:schemeClr val="accent1"/>
              </a:buClr>
              <a:buSzPct val="80000"/>
              <a:buFont typeface="Wingdings" pitchFamily="2" charset="2"/>
              <a:buChar char="u"/>
            </a:pPr>
            <a:endParaRPr lang="en-US" altLang="zh-CN" sz="1600" i="0" dirty="0">
              <a:latin typeface="楷体_GB2312" pitchFamily="49" charset="-122"/>
              <a:ea typeface="楷体_GB2312" pitchFamily="49" charset="-122"/>
            </a:endParaRPr>
          </a:p>
        </p:txBody>
      </p:sp>
      <p:pic>
        <p:nvPicPr>
          <p:cNvPr id="2050" name="Picture 2" descr="c:\users\liulj\appdata\roaming\360se6\USERDA~1\Temp\saw.jpg"/>
          <p:cNvPicPr>
            <a:picLocks noChangeAspect="1" noChangeArrowheads="1"/>
          </p:cNvPicPr>
          <p:nvPr/>
        </p:nvPicPr>
        <p:blipFill>
          <a:blip r:embed="rId2" cstate="print"/>
          <a:srcRect/>
          <a:stretch>
            <a:fillRect/>
          </a:stretch>
        </p:blipFill>
        <p:spPr bwMode="auto">
          <a:xfrm>
            <a:off x="0" y="1500969"/>
            <a:ext cx="2382811" cy="1357322"/>
          </a:xfrm>
          <a:prstGeom prst="rect">
            <a:avLst/>
          </a:prstGeom>
          <a:noFill/>
        </p:spPr>
      </p:pic>
      <p:pic>
        <p:nvPicPr>
          <p:cNvPr id="2052" name="Picture 4" descr="c:\users\liulj\appdata\roaming\360se6\USERDA~1\Temp\CF23A8~1.JPG"/>
          <p:cNvPicPr>
            <a:picLocks noChangeAspect="1" noChangeArrowheads="1"/>
          </p:cNvPicPr>
          <p:nvPr/>
        </p:nvPicPr>
        <p:blipFill>
          <a:blip r:embed="rId3" cstate="print"/>
          <a:srcRect/>
          <a:stretch>
            <a:fillRect/>
          </a:stretch>
        </p:blipFill>
        <p:spPr bwMode="auto">
          <a:xfrm>
            <a:off x="2239936" y="4929992"/>
            <a:ext cx="2143140" cy="1643074"/>
          </a:xfrm>
          <a:prstGeom prst="rect">
            <a:avLst/>
          </a:prstGeom>
          <a:noFill/>
        </p:spPr>
      </p:pic>
      <p:pic>
        <p:nvPicPr>
          <p:cNvPr id="2053" name="Picture 5"/>
          <p:cNvPicPr>
            <a:picLocks noChangeAspect="1" noChangeArrowheads="1"/>
          </p:cNvPicPr>
          <p:nvPr/>
        </p:nvPicPr>
        <p:blipFill>
          <a:blip r:embed="rId4" cstate="print"/>
          <a:srcRect/>
          <a:stretch>
            <a:fillRect/>
          </a:stretch>
        </p:blipFill>
        <p:spPr bwMode="auto">
          <a:xfrm>
            <a:off x="2597125" y="1500968"/>
            <a:ext cx="1544310" cy="1571636"/>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168233" y="3429794"/>
            <a:ext cx="2000264" cy="1582796"/>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2239935" y="3572670"/>
            <a:ext cx="2268538" cy="1201738"/>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cstate="print"/>
          <a:srcRect/>
          <a:stretch>
            <a:fillRect/>
          </a:stretch>
        </p:blipFill>
        <p:spPr bwMode="auto">
          <a:xfrm>
            <a:off x="382547" y="5215744"/>
            <a:ext cx="1730373" cy="1240633"/>
          </a:xfrm>
          <a:prstGeom prst="rect">
            <a:avLst/>
          </a:prstGeom>
          <a:noFill/>
          <a:ln w="9525">
            <a:noFill/>
            <a:miter lim="800000"/>
            <a:headEnd/>
            <a:tailEnd/>
          </a:ln>
          <a:effectLst/>
        </p:spPr>
      </p:pic>
      <p:sp>
        <p:nvSpPr>
          <p:cNvPr id="12" name="标题 1"/>
          <p:cNvSpPr txBox="1">
            <a:spLocks/>
          </p:cNvSpPr>
          <p:nvPr/>
        </p:nvSpPr>
        <p:spPr bwMode="auto">
          <a:xfrm>
            <a:off x="625475" y="215900"/>
            <a:ext cx="7778750" cy="692150"/>
          </a:xfrm>
          <a:prstGeom prst="rect">
            <a:avLst/>
          </a:prstGeom>
          <a:noFill/>
          <a:ln>
            <a:miter lim="800000"/>
            <a:headEnd/>
            <a:tailEnd/>
          </a:ln>
        </p:spPr>
        <p:txBody>
          <a:bodyPr vert="horz" wrap="square" numCol="1" anchor="t" anchorCtr="0" compatLnSpc="1">
            <a:prstTxWarp prst="textNoShape">
              <a:avLst/>
            </a:prstTxWarp>
          </a:bodyPr>
          <a:lstStyle/>
          <a:p>
            <a:pPr lvl="0" eaLnBrk="0" hangingPunct="0"/>
            <a:r>
              <a:rPr lang="zh-CN" altLang="en-US" sz="2400" b="1" i="0" kern="0" dirty="0" smtClean="0">
                <a:solidFill>
                  <a:schemeClr val="bg1"/>
                </a:solidFill>
                <a:ea typeface="楷体_GB2312"/>
              </a:rPr>
              <a:t>大型企业重组改制及发行</a:t>
            </a:r>
            <a:r>
              <a:rPr lang="en-US" altLang="zh-CN" sz="2400" b="1" i="0" kern="0" dirty="0" smtClean="0">
                <a:solidFill>
                  <a:schemeClr val="bg1"/>
                </a:solidFill>
                <a:ea typeface="楷体_GB2312"/>
              </a:rPr>
              <a:t>H</a:t>
            </a:r>
            <a:r>
              <a:rPr lang="zh-CN" altLang="en-US" sz="2400" b="1" i="0" kern="0" dirty="0" smtClean="0">
                <a:solidFill>
                  <a:schemeClr val="bg1"/>
                </a:solidFill>
                <a:ea typeface="楷体_GB2312"/>
              </a:rPr>
              <a:t>股境外上市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053F8FBD-3BE8-46D0-8B21-1938CC6577A6}" type="slidenum">
              <a:rPr lang="zh-CN" altLang="en-US" smtClean="0"/>
              <a:pPr>
                <a:defRPr/>
              </a:pPr>
              <a:t>17</a:t>
            </a:fld>
            <a:endParaRPr lang="en-US" altLang="zh-CN"/>
          </a:p>
        </p:txBody>
      </p:sp>
      <p:grpSp>
        <p:nvGrpSpPr>
          <p:cNvPr id="4" name="组合 3"/>
          <p:cNvGrpSpPr/>
          <p:nvPr/>
        </p:nvGrpSpPr>
        <p:grpSpPr>
          <a:xfrm>
            <a:off x="311109" y="1572406"/>
            <a:ext cx="2286016" cy="4786346"/>
            <a:chOff x="152400" y="1371600"/>
            <a:chExt cx="1981200" cy="4495800"/>
          </a:xfrm>
        </p:grpSpPr>
        <p:grpSp>
          <p:nvGrpSpPr>
            <p:cNvPr id="5" name="组合 13"/>
            <p:cNvGrpSpPr/>
            <p:nvPr/>
          </p:nvGrpSpPr>
          <p:grpSpPr>
            <a:xfrm>
              <a:off x="152400" y="1371600"/>
              <a:ext cx="1981200" cy="3733800"/>
              <a:chOff x="152400" y="1371600"/>
              <a:chExt cx="1981200" cy="3733800"/>
            </a:xfrm>
          </p:grpSpPr>
          <p:pic>
            <p:nvPicPr>
              <p:cNvPr id="7" name="Picture 26" descr="未命名"/>
              <p:cNvPicPr>
                <a:picLocks noChangeAspect="1" noChangeArrowheads="1"/>
              </p:cNvPicPr>
              <p:nvPr/>
            </p:nvPicPr>
            <p:blipFill>
              <a:blip r:embed="rId3" cstate="print"/>
              <a:srcRect/>
              <a:stretch>
                <a:fillRect/>
              </a:stretch>
            </p:blipFill>
            <p:spPr bwMode="auto">
              <a:xfrm>
                <a:off x="228600" y="1371600"/>
                <a:ext cx="1752600" cy="557213"/>
              </a:xfrm>
              <a:prstGeom prst="rect">
                <a:avLst/>
              </a:prstGeom>
              <a:noFill/>
              <a:ln w="9525">
                <a:noFill/>
                <a:miter lim="800000"/>
                <a:headEnd/>
                <a:tailEnd/>
              </a:ln>
            </p:spPr>
          </p:pic>
          <p:pic>
            <p:nvPicPr>
              <p:cNvPr id="8" name="Picture 6" descr="中铁快运"/>
              <p:cNvPicPr>
                <a:picLocks noChangeAspect="1" noChangeArrowheads="1"/>
              </p:cNvPicPr>
              <p:nvPr/>
            </p:nvPicPr>
            <p:blipFill>
              <a:blip r:embed="rId4" cstate="print"/>
              <a:srcRect/>
              <a:stretch>
                <a:fillRect/>
              </a:stretch>
            </p:blipFill>
            <p:spPr bwMode="auto">
              <a:xfrm>
                <a:off x="228600" y="3124200"/>
                <a:ext cx="1752600" cy="650875"/>
              </a:xfrm>
              <a:prstGeom prst="rect">
                <a:avLst/>
              </a:prstGeom>
              <a:noFill/>
              <a:ln w="9525">
                <a:noFill/>
                <a:miter lim="800000"/>
                <a:headEnd/>
                <a:tailEnd/>
              </a:ln>
            </p:spPr>
          </p:pic>
          <p:graphicFrame>
            <p:nvGraphicFramePr>
              <p:cNvPr id="9" name="Object 12"/>
              <p:cNvGraphicFramePr>
                <a:graphicFrameLocks noChangeAspect="1"/>
              </p:cNvGraphicFramePr>
              <p:nvPr/>
            </p:nvGraphicFramePr>
            <p:xfrm>
              <a:off x="228600" y="1905000"/>
              <a:ext cx="1676400" cy="609600"/>
            </p:xfrm>
            <a:graphic>
              <a:graphicData uri="http://schemas.openxmlformats.org/presentationml/2006/ole">
                <p:oleObj spid="_x0000_s56322" r:id="rId5" imgW="1104762" imgH="504762" progId="">
                  <p:embed/>
                </p:oleObj>
              </a:graphicData>
            </a:graphic>
          </p:graphicFrame>
          <p:pic>
            <p:nvPicPr>
              <p:cNvPr id="10" name="Picture 32" descr="华侨城"/>
              <p:cNvPicPr>
                <a:picLocks noChangeAspect="1" noChangeArrowheads="1"/>
              </p:cNvPicPr>
              <p:nvPr/>
            </p:nvPicPr>
            <p:blipFill>
              <a:blip r:embed="rId6" cstate="print"/>
              <a:srcRect/>
              <a:stretch>
                <a:fillRect/>
              </a:stretch>
            </p:blipFill>
            <p:spPr bwMode="auto">
              <a:xfrm>
                <a:off x="228600" y="2514600"/>
                <a:ext cx="1752600" cy="609600"/>
              </a:xfrm>
              <a:prstGeom prst="rect">
                <a:avLst/>
              </a:prstGeom>
              <a:noFill/>
              <a:ln w="9525">
                <a:noFill/>
                <a:miter lim="800000"/>
                <a:headEnd/>
                <a:tailEnd/>
              </a:ln>
            </p:spPr>
          </p:pic>
          <p:pic>
            <p:nvPicPr>
              <p:cNvPr id="11" name="Picture 23" descr="未命名"/>
              <p:cNvPicPr>
                <a:picLocks noChangeAspect="1" noChangeArrowheads="1"/>
              </p:cNvPicPr>
              <p:nvPr/>
            </p:nvPicPr>
            <p:blipFill>
              <a:blip r:embed="rId7" cstate="print"/>
              <a:srcRect/>
              <a:stretch>
                <a:fillRect/>
              </a:stretch>
            </p:blipFill>
            <p:spPr bwMode="auto">
              <a:xfrm>
                <a:off x="228600" y="3810000"/>
                <a:ext cx="1828800" cy="609600"/>
              </a:xfrm>
              <a:prstGeom prst="rect">
                <a:avLst/>
              </a:prstGeom>
              <a:noFill/>
              <a:ln w="9525">
                <a:noFill/>
                <a:miter lim="800000"/>
                <a:headEnd/>
                <a:tailEnd/>
              </a:ln>
            </p:spPr>
          </p:pic>
          <p:pic>
            <p:nvPicPr>
              <p:cNvPr id="12" name="Picture 11" descr="C:\Documents and Settings\zhaoxin\Application Data\Tencent\Users\695476300\QQ\WinTemp\RichOle\[O4_{OIGEV3IAAE5V4ITJTX.jpg"/>
              <p:cNvPicPr>
                <a:picLocks noChangeAspect="1" noChangeArrowheads="1"/>
              </p:cNvPicPr>
              <p:nvPr/>
            </p:nvPicPr>
            <p:blipFill>
              <a:blip r:embed="rId8" cstate="print"/>
              <a:srcRect/>
              <a:stretch>
                <a:fillRect/>
              </a:stretch>
            </p:blipFill>
            <p:spPr bwMode="auto">
              <a:xfrm>
                <a:off x="152400" y="4419600"/>
                <a:ext cx="1981200" cy="685800"/>
              </a:xfrm>
              <a:prstGeom prst="rect">
                <a:avLst/>
              </a:prstGeom>
              <a:noFill/>
              <a:ln w="9525">
                <a:noFill/>
                <a:miter lim="800000"/>
                <a:headEnd/>
                <a:tailEnd/>
              </a:ln>
            </p:spPr>
          </p:pic>
        </p:grpSp>
        <p:pic>
          <p:nvPicPr>
            <p:cNvPr id="6" name="Picture 17"/>
            <p:cNvPicPr>
              <a:picLocks noChangeAspect="1" noChangeArrowheads="1"/>
            </p:cNvPicPr>
            <p:nvPr/>
          </p:nvPicPr>
          <p:blipFill>
            <a:blip r:embed="rId9" cstate="print"/>
            <a:srcRect/>
            <a:stretch>
              <a:fillRect/>
            </a:stretch>
          </p:blipFill>
          <p:spPr bwMode="auto">
            <a:xfrm>
              <a:off x="228600" y="5181600"/>
              <a:ext cx="1828800" cy="685800"/>
            </a:xfrm>
            <a:prstGeom prst="rect">
              <a:avLst/>
            </a:prstGeom>
            <a:noFill/>
            <a:ln w="9525">
              <a:noFill/>
              <a:miter lim="800000"/>
              <a:headEnd/>
              <a:tailEnd/>
            </a:ln>
          </p:spPr>
        </p:pic>
      </p:grpSp>
      <p:sp>
        <p:nvSpPr>
          <p:cNvPr id="13" name="Text Box 3"/>
          <p:cNvSpPr txBox="1">
            <a:spLocks noChangeArrowheads="1"/>
          </p:cNvSpPr>
          <p:nvPr/>
        </p:nvSpPr>
        <p:spPr bwMode="auto">
          <a:xfrm>
            <a:off x="3597257" y="1301250"/>
            <a:ext cx="3857652" cy="5558338"/>
          </a:xfrm>
          <a:prstGeom prst="rect">
            <a:avLst/>
          </a:prstGeom>
          <a:noFill/>
          <a:ln w="9525" algn="ctr">
            <a:noFill/>
            <a:miter lim="800000"/>
            <a:headEnd/>
            <a:tailEnd/>
          </a:ln>
        </p:spPr>
        <p:txBody>
          <a:bodyPr lIns="91325" tIns="45662" rIns="91325" bIns="45662"/>
          <a:lstStyle/>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中国盐业股份公司设立</a:t>
            </a:r>
            <a:endParaRPr lang="en-US" altLang="zh-CN" sz="1600" i="0" dirty="0" smtClean="0">
              <a:latin typeface="楷体_GB2312" pitchFamily="49" charset="-122"/>
              <a:ea typeface="楷体_GB2312" pitchFamily="49" charset="-122"/>
            </a:endParaRP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青岛港股份公司设立</a:t>
            </a:r>
            <a:endParaRPr lang="en-US" altLang="zh-CN" sz="1600" i="0" dirty="0" smtClean="0">
              <a:latin typeface="楷体_GB2312" pitchFamily="49" charset="-122"/>
              <a:ea typeface="楷体_GB2312" pitchFamily="49" charset="-122"/>
            </a:endParaRP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中国蓝星（集团）股份公司增资扩股</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中铁快运股份公司设立</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华润股份有限公司设立</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中南出版集团股份公司设立</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国药控股有限公司设立股份公司</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中国邮政储蓄银行设立</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中原特钢</a:t>
            </a:r>
            <a:r>
              <a:rPr lang="en-US" altLang="zh-CN" sz="1600" i="0" dirty="0" smtClean="0">
                <a:latin typeface="楷体_GB2312" pitchFamily="49" charset="-122"/>
                <a:ea typeface="楷体_GB2312" pitchFamily="49" charset="-122"/>
              </a:rPr>
              <a:t>A</a:t>
            </a:r>
            <a:r>
              <a:rPr lang="zh-CN" altLang="en-US" sz="1600" i="0" dirty="0" smtClean="0">
                <a:latin typeface="楷体_GB2312" pitchFamily="49" charset="-122"/>
                <a:ea typeface="楷体_GB2312" pitchFamily="49" charset="-122"/>
              </a:rPr>
              <a:t>股上市</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海南农垦</a:t>
            </a:r>
            <a:r>
              <a:rPr lang="en-US" altLang="zh-CN" sz="1600" i="0" dirty="0" smtClean="0">
                <a:latin typeface="楷体_GB2312" pitchFamily="49" charset="-122"/>
                <a:ea typeface="楷体_GB2312" pitchFamily="49" charset="-122"/>
              </a:rPr>
              <a:t>A</a:t>
            </a:r>
            <a:r>
              <a:rPr lang="zh-CN" altLang="en-US" sz="1600" i="0" dirty="0" smtClean="0">
                <a:latin typeface="楷体_GB2312" pitchFamily="49" charset="-122"/>
                <a:ea typeface="楷体_GB2312" pitchFamily="49" charset="-122"/>
              </a:rPr>
              <a:t>股上市</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葛洲坝集团整体上市</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西飞国际</a:t>
            </a:r>
            <a:r>
              <a:rPr lang="en-US" altLang="zh-CN" sz="1600" i="0" dirty="0" smtClean="0">
                <a:latin typeface="楷体_GB2312" pitchFamily="49" charset="-122"/>
                <a:ea typeface="楷体_GB2312" pitchFamily="49" charset="-122"/>
              </a:rPr>
              <a:t>A</a:t>
            </a:r>
            <a:r>
              <a:rPr lang="zh-CN" altLang="en-US" sz="1600" i="0" dirty="0" smtClean="0">
                <a:latin typeface="楷体_GB2312" pitchFamily="49" charset="-122"/>
                <a:ea typeface="楷体_GB2312" pitchFamily="49" charset="-122"/>
              </a:rPr>
              <a:t>股定向增发</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桂冠电力</a:t>
            </a:r>
            <a:r>
              <a:rPr lang="en-US" altLang="zh-CN" sz="1600" i="0" dirty="0" smtClean="0">
                <a:latin typeface="楷体_GB2312" pitchFamily="49" charset="-122"/>
                <a:ea typeface="楷体_GB2312" pitchFamily="49" charset="-122"/>
              </a:rPr>
              <a:t>A</a:t>
            </a:r>
            <a:r>
              <a:rPr lang="zh-CN" altLang="en-US" sz="1600" i="0" dirty="0" smtClean="0">
                <a:latin typeface="楷体_GB2312" pitchFamily="49" charset="-122"/>
                <a:ea typeface="楷体_GB2312" pitchFamily="49" charset="-122"/>
              </a:rPr>
              <a:t>股定向增发</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火箭股份</a:t>
            </a:r>
            <a:r>
              <a:rPr lang="en-US" altLang="zh-CN" sz="1600" i="0" dirty="0" smtClean="0">
                <a:latin typeface="楷体_GB2312" pitchFamily="49" charset="-122"/>
                <a:ea typeface="楷体_GB2312" pitchFamily="49" charset="-122"/>
              </a:rPr>
              <a:t>A</a:t>
            </a:r>
            <a:r>
              <a:rPr lang="zh-CN" altLang="en-US" sz="1600" i="0" dirty="0" smtClean="0">
                <a:latin typeface="楷体_GB2312" pitchFamily="49" charset="-122"/>
                <a:ea typeface="楷体_GB2312" pitchFamily="49" charset="-122"/>
              </a:rPr>
              <a:t>股定向增发</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北方创业</a:t>
            </a:r>
            <a:r>
              <a:rPr lang="en-US" altLang="zh-CN" sz="1600" i="0" dirty="0" smtClean="0">
                <a:latin typeface="楷体_GB2312" pitchFamily="49" charset="-122"/>
                <a:ea typeface="楷体_GB2312" pitchFamily="49" charset="-122"/>
              </a:rPr>
              <a:t>A</a:t>
            </a:r>
            <a:r>
              <a:rPr lang="zh-CN" altLang="en-US" sz="1600" i="0" dirty="0" smtClean="0">
                <a:latin typeface="楷体_GB2312" pitchFamily="49" charset="-122"/>
                <a:ea typeface="楷体_GB2312" pitchFamily="49" charset="-122"/>
              </a:rPr>
              <a:t>股定向增发、资产置换</a:t>
            </a: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晋西车轴</a:t>
            </a:r>
            <a:r>
              <a:rPr lang="en-US" altLang="zh-CN" sz="1600" i="0" dirty="0" smtClean="0">
                <a:latin typeface="楷体_GB2312" pitchFamily="49" charset="-122"/>
                <a:ea typeface="楷体_GB2312" pitchFamily="49" charset="-122"/>
              </a:rPr>
              <a:t>A</a:t>
            </a:r>
            <a:r>
              <a:rPr lang="zh-CN" altLang="en-US" sz="1600" i="0" dirty="0" smtClean="0">
                <a:latin typeface="楷体_GB2312" pitchFamily="49" charset="-122"/>
                <a:ea typeface="楷体_GB2312" pitchFamily="49" charset="-122"/>
              </a:rPr>
              <a:t>股定向增发</a:t>
            </a:r>
            <a:endParaRPr lang="en-US" altLang="zh-CN" sz="1600" i="0" dirty="0" smtClean="0">
              <a:latin typeface="楷体_GB2312" pitchFamily="49" charset="-122"/>
              <a:ea typeface="楷体_GB2312" pitchFamily="49" charset="-122"/>
            </a:endParaRPr>
          </a:p>
          <a:p>
            <a:pPr marL="342900" indent="-342900" eaLnBrk="1" hangingPunct="1">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荣丰控股借壳武汉石油上市</a:t>
            </a:r>
          </a:p>
        </p:txBody>
      </p:sp>
      <p:sp>
        <p:nvSpPr>
          <p:cNvPr id="14" name="Text Box 4"/>
          <p:cNvSpPr txBox="1">
            <a:spLocks noChangeArrowheads="1"/>
          </p:cNvSpPr>
          <p:nvPr/>
        </p:nvSpPr>
        <p:spPr bwMode="auto">
          <a:xfrm>
            <a:off x="7597785" y="1286654"/>
            <a:ext cx="4286280" cy="5955369"/>
          </a:xfrm>
          <a:prstGeom prst="rect">
            <a:avLst/>
          </a:prstGeom>
          <a:noFill/>
          <a:ln w="9525" algn="ctr">
            <a:noFill/>
            <a:miter lim="800000"/>
            <a:headEnd/>
            <a:tailEnd/>
          </a:ln>
        </p:spPr>
        <p:txBody>
          <a:bodyPr lIns="91325" tIns="45662" rIns="91325" bIns="45662"/>
          <a:lstStyle/>
          <a:p>
            <a:pPr marL="341854" indent="-341854">
              <a:lnSpc>
                <a:spcPts val="192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江西省盐业集团公司重组改制</a:t>
            </a:r>
            <a:endParaRPr lang="en-US" altLang="zh-CN" sz="1600" i="0" dirty="0" smtClean="0">
              <a:ea typeface="楷体_GB2312"/>
            </a:endParaRPr>
          </a:p>
          <a:p>
            <a:pPr marL="341854" indent="-341854">
              <a:lnSpc>
                <a:spcPts val="192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黑龙江出版集团重组改制</a:t>
            </a:r>
            <a:endParaRPr lang="en-US" altLang="zh-CN" sz="1600" i="0" dirty="0" smtClean="0">
              <a:ea typeface="楷体_GB2312"/>
            </a:endParaRPr>
          </a:p>
          <a:p>
            <a:pPr marL="341854" indent="-341854">
              <a:lnSpc>
                <a:spcPts val="192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中国橡胶总公司改制暨引进战略投资者</a:t>
            </a:r>
            <a:endParaRPr lang="en-US" altLang="zh-CN" sz="1600" i="0" dirty="0" smtClean="0">
              <a:ea typeface="楷体_GB2312"/>
            </a:endParaRP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长江电力收购三峡发电机组</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中国蓝星总公司与黑石集团设立合资公司</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上汽集团与跃进集团（南汽母公司）合资</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华润集团重组华源集团</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吉林生化重大资产重组</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三九集团重组</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中国对外文化集团公司改制</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中国出版集团改制</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西南铝业股权转让</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海南钢铁改制</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中国医药工业公司改制</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中国蓝星总公司主辅分离改制</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彩虹集团主辅分离改制</a:t>
            </a:r>
          </a:p>
          <a:p>
            <a:pPr marL="342900" indent="-342900">
              <a:lnSpc>
                <a:spcPts val="1920"/>
              </a:lnSpc>
              <a:spcBef>
                <a:spcPts val="600"/>
              </a:spcBef>
              <a:spcAft>
                <a:spcPts val="0"/>
              </a:spcAft>
              <a:buClr>
                <a:schemeClr val="accent1"/>
              </a:buClr>
              <a:buSzPct val="80000"/>
              <a:buFont typeface="Wingdings" pitchFamily="2" charset="2"/>
              <a:buChar char="u"/>
            </a:pPr>
            <a:r>
              <a:rPr lang="zh-CN" altLang="en-US" sz="1600" i="0" dirty="0" smtClean="0">
                <a:latin typeface="楷体_GB2312" pitchFamily="49" charset="-122"/>
                <a:ea typeface="楷体_GB2312" pitchFamily="49" charset="-122"/>
              </a:rPr>
              <a:t>攀钢集团主辅分离改制</a:t>
            </a:r>
          </a:p>
        </p:txBody>
      </p:sp>
      <p:sp>
        <p:nvSpPr>
          <p:cNvPr id="15" name="标题 1"/>
          <p:cNvSpPr txBox="1">
            <a:spLocks/>
          </p:cNvSpPr>
          <p:nvPr/>
        </p:nvSpPr>
        <p:spPr bwMode="auto">
          <a:xfrm>
            <a:off x="625475" y="215900"/>
            <a:ext cx="7778750" cy="692150"/>
          </a:xfrm>
          <a:prstGeom prst="rect">
            <a:avLst/>
          </a:prstGeom>
          <a:noFill/>
          <a:ln>
            <a:miter lim="800000"/>
            <a:headEnd/>
            <a:tailEnd/>
          </a:ln>
        </p:spPr>
        <p:txBody>
          <a:bodyPr vert="horz" wrap="square" numCol="1" anchor="t" anchorCtr="0" compatLnSpc="1">
            <a:prstTxWarp prst="textNoShape">
              <a:avLst/>
            </a:prstTxWarp>
          </a:bodyPr>
          <a:lstStyle/>
          <a:p>
            <a:pPr lvl="0" eaLnBrk="0" hangingPunct="0"/>
            <a:r>
              <a:rPr lang="zh-CN" altLang="en-US" sz="2400" b="1" i="0" kern="0" dirty="0" smtClean="0">
                <a:solidFill>
                  <a:schemeClr val="bg1"/>
                </a:solidFill>
                <a:ea typeface="楷体_GB2312"/>
              </a:rPr>
              <a:t>国企重组改制及发行</a:t>
            </a:r>
            <a:r>
              <a:rPr lang="en-US" altLang="zh-CN" sz="2400" b="1" i="0" kern="0" dirty="0" smtClean="0">
                <a:solidFill>
                  <a:schemeClr val="bg1"/>
                </a:solidFill>
                <a:ea typeface="楷体_GB2312"/>
              </a:rPr>
              <a:t>A</a:t>
            </a:r>
            <a:r>
              <a:rPr lang="zh-CN" altLang="en-US" sz="2400" b="1" i="0" kern="0" dirty="0" smtClean="0">
                <a:solidFill>
                  <a:schemeClr val="bg1"/>
                </a:solidFill>
                <a:ea typeface="楷体_GB2312"/>
              </a:rPr>
              <a:t>股境内上市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bwMode="auto">
          <a:xfrm>
            <a:off x="625475" y="215900"/>
            <a:ext cx="7778750" cy="692150"/>
          </a:xfrm>
          <a:noFill/>
          <a:ln>
            <a:miter lim="800000"/>
            <a:headEnd/>
            <a:tailEnd/>
          </a:ln>
        </p:spPr>
        <p:txBody>
          <a:bodyPr vert="horz" wrap="square" numCol="1" anchor="t" anchorCtr="0" compatLnSpc="1">
            <a:prstTxWarp prst="textNoShape">
              <a:avLst/>
            </a:prstTxWarp>
          </a:bodyPr>
          <a:lstStyle/>
          <a:p>
            <a:r>
              <a:rPr lang="zh-CN" altLang="en-US" dirty="0" smtClean="0">
                <a:latin typeface="楷体_GB2312"/>
                <a:ea typeface="楷体_GB2312"/>
              </a:rPr>
              <a:t>非公开发行股票以及重大资产重组业绩（一）</a:t>
            </a:r>
          </a:p>
        </p:txBody>
      </p:sp>
      <p:sp>
        <p:nvSpPr>
          <p:cNvPr id="24579" name="灯片编号占位符 2"/>
          <p:cNvSpPr>
            <a:spLocks noGrp="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DB6E9B00-3968-4C87-9F50-1241B7EFE400}" type="slidenum">
              <a:rPr lang="zh-CN" altLang="en-US" smtClean="0">
                <a:latin typeface="Arial" pitchFamily="34" charset="0"/>
              </a:rPr>
              <a:pPr/>
              <a:t>18</a:t>
            </a:fld>
            <a:endParaRPr lang="en-US" altLang="zh-CN" smtClean="0">
              <a:latin typeface="Arial" pitchFamily="34" charset="0"/>
            </a:endParaRPr>
          </a:p>
        </p:txBody>
      </p:sp>
      <p:sp>
        <p:nvSpPr>
          <p:cNvPr id="44" name="Text Box 7"/>
          <p:cNvSpPr txBox="1">
            <a:spLocks noChangeArrowheads="1"/>
          </p:cNvSpPr>
          <p:nvPr/>
        </p:nvSpPr>
        <p:spPr bwMode="auto">
          <a:xfrm>
            <a:off x="168233" y="1429530"/>
            <a:ext cx="6000792" cy="4715678"/>
          </a:xfrm>
          <a:prstGeom prst="rect">
            <a:avLst/>
          </a:prstGeom>
          <a:noFill/>
          <a:ln w="9525" algn="ctr">
            <a:noFill/>
            <a:miter lim="800000"/>
            <a:headEnd/>
            <a:tailEnd/>
          </a:ln>
        </p:spPr>
        <p:txBody>
          <a:bodyPr lIns="91325" tIns="45662" rIns="91325" bIns="45662"/>
          <a:lstStyle/>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latin typeface="楷体_GB2312" pitchFamily="49" charset="-122"/>
                <a:ea typeface="楷体_GB2312" pitchFamily="49" charset="-122"/>
              </a:rPr>
              <a:t>中航工业机电系统股份有限公司非公开发行股份项目</a:t>
            </a:r>
            <a:endParaRPr lang="en-US" altLang="zh-CN" sz="1600" i="0" dirty="0" smtClean="0">
              <a:latin typeface="楷体_GB2312" pitchFamily="49" charset="-122"/>
              <a:ea typeface="楷体_GB2312" pitchFamily="49" charset="-12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中航投资减资回购中航飞机股份项目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latin typeface="楷体_GB2312" pitchFamily="49" charset="-122"/>
                <a:ea typeface="楷体_GB2312" pitchFamily="49" charset="-122"/>
              </a:rPr>
              <a:t>宝胜股份非公开发行股份购买东莞日新项目</a:t>
            </a: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latin typeface="楷体_GB2312" pitchFamily="49" charset="-122"/>
                <a:ea typeface="楷体_GB2312" pitchFamily="49" charset="-122"/>
              </a:rPr>
              <a:t>南通科技非公开发行股份购买中航高科等相关单位资产业务</a:t>
            </a:r>
            <a:endParaRPr lang="en-US" altLang="zh-CN" sz="1600" i="0" dirty="0" smtClean="0">
              <a:latin typeface="楷体_GB2312" pitchFamily="49" charset="-122"/>
              <a:ea typeface="楷体_GB2312" pitchFamily="49" charset="-12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中航动力发动机主机业务整体上市项目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紫光股份非公开发行股份收购南京紫云股权项目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中教股份收购黑龙江出版传媒集团项目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上海锐奇股份收购境外公司股权项目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华能新能源股份公司收购水电公司股权项目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华电集团江苏电力股份有限公司收购股权项目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中海地产整合收购中建股份地产业务项目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扬子新材非公开发行股份收购俄罗斯彩钢项目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商业城非公开发行股份购买易租租车业务项目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华融资产管理公司对盖克机电减资回购项目</a:t>
            </a:r>
            <a:endParaRPr lang="en-US" altLang="zh-CN" sz="1600" i="0" dirty="0" smtClean="0">
              <a:ea typeface="楷体_GB2312"/>
            </a:endParaRPr>
          </a:p>
          <a:p>
            <a:pPr marL="341854" indent="-341854">
              <a:lnSpc>
                <a:spcPts val="1900"/>
              </a:lnSpc>
              <a:spcBef>
                <a:spcPts val="600"/>
              </a:spcBef>
              <a:spcAft>
                <a:spcPts val="600"/>
              </a:spcAft>
              <a:buClr>
                <a:schemeClr val="accent1"/>
              </a:buClr>
              <a:buSzPct val="80000"/>
              <a:buFont typeface="Wingdings" pitchFamily="2" charset="2"/>
              <a:buChar char="u"/>
              <a:defRPr/>
            </a:pPr>
            <a:endParaRPr lang="en-US" altLang="zh-CN" sz="1600" i="0" dirty="0" smtClean="0">
              <a:ea typeface="楷体_GB2312"/>
            </a:endParaRPr>
          </a:p>
          <a:p>
            <a:pPr marL="341854" indent="-341854">
              <a:lnSpc>
                <a:spcPts val="2100"/>
              </a:lnSpc>
              <a:spcBef>
                <a:spcPts val="600"/>
              </a:spcBef>
              <a:spcAft>
                <a:spcPts val="600"/>
              </a:spcAft>
              <a:buClr>
                <a:schemeClr val="accent1"/>
              </a:buClr>
              <a:buSzPct val="80000"/>
              <a:buFont typeface="Wingdings" pitchFamily="2" charset="2"/>
              <a:buChar char="u"/>
              <a:defRPr/>
            </a:pPr>
            <a:endParaRPr lang="en-US" altLang="zh-CN" sz="1600" i="0" dirty="0" smtClean="0">
              <a:ea typeface="楷体_GB2312"/>
            </a:endParaRPr>
          </a:p>
          <a:p>
            <a:pPr marL="341854" lvl="0" indent="-341854">
              <a:lnSpc>
                <a:spcPts val="2100"/>
              </a:lnSpc>
              <a:spcBef>
                <a:spcPts val="0"/>
              </a:spcBef>
              <a:spcAft>
                <a:spcPts val="0"/>
              </a:spcAft>
              <a:buClr>
                <a:schemeClr val="accent1"/>
              </a:buClr>
              <a:buSzPct val="80000"/>
              <a:buFont typeface="Wingdings" pitchFamily="2" charset="2"/>
              <a:buChar char="u"/>
              <a:defRPr/>
            </a:pPr>
            <a:endParaRPr lang="en-US" altLang="zh-CN" sz="1600" i="0" dirty="0" smtClean="0">
              <a:ea typeface="楷体_GB2312"/>
            </a:endParaRPr>
          </a:p>
          <a:p>
            <a:pPr marL="341854" indent="-341854">
              <a:lnSpc>
                <a:spcPct val="125000"/>
              </a:lnSpc>
              <a:spcBef>
                <a:spcPct val="20000"/>
              </a:spcBef>
              <a:spcAft>
                <a:spcPct val="20000"/>
              </a:spcAft>
              <a:buClr>
                <a:schemeClr val="accent1"/>
              </a:buClr>
              <a:buSzPct val="80000"/>
              <a:buFont typeface="Wingdings" pitchFamily="2" charset="2"/>
              <a:buChar char="u"/>
              <a:defRPr/>
            </a:pPr>
            <a:endParaRPr lang="en-US" altLang="zh-CN" sz="1600" i="0" dirty="0" smtClean="0">
              <a:latin typeface="楷体_GB2312" pitchFamily="49" charset="-122"/>
              <a:ea typeface="楷体_GB2312"/>
            </a:endParaRPr>
          </a:p>
          <a:p>
            <a:pPr marL="341854" lvl="0" indent="-341854">
              <a:lnSpc>
                <a:spcPct val="125000"/>
              </a:lnSpc>
              <a:spcBef>
                <a:spcPct val="20000"/>
              </a:spcBef>
              <a:spcAft>
                <a:spcPct val="20000"/>
              </a:spcAft>
              <a:buClr>
                <a:schemeClr val="accent1"/>
              </a:buClr>
              <a:buSzPct val="80000"/>
              <a:buFont typeface="Wingdings" pitchFamily="2" charset="2"/>
              <a:buChar char="u"/>
              <a:defRPr/>
            </a:pPr>
            <a:endParaRPr lang="en-US" altLang="zh-CN" sz="1600" i="0" dirty="0" smtClean="0">
              <a:ea typeface="楷体_GB2312"/>
            </a:endParaRPr>
          </a:p>
          <a:p>
            <a:pPr marL="342900" indent="-342900">
              <a:lnSpc>
                <a:spcPct val="125000"/>
              </a:lnSpc>
              <a:spcBef>
                <a:spcPct val="20000"/>
              </a:spcBef>
              <a:spcAft>
                <a:spcPct val="20000"/>
              </a:spcAft>
              <a:buClr>
                <a:schemeClr val="accent1"/>
              </a:buClr>
              <a:buSzPct val="80000"/>
              <a:buFont typeface="Wingdings" pitchFamily="2" charset="2"/>
              <a:buChar char="u"/>
            </a:pPr>
            <a:endParaRPr lang="en-US" altLang="zh-CN" sz="1600" i="0" dirty="0">
              <a:latin typeface="楷体_GB2312" pitchFamily="49" charset="-122"/>
              <a:ea typeface="楷体_GB2312" pitchFamily="49" charset="-122"/>
            </a:endParaRPr>
          </a:p>
        </p:txBody>
      </p:sp>
      <p:sp>
        <p:nvSpPr>
          <p:cNvPr id="6" name="矩形 5"/>
          <p:cNvSpPr/>
          <p:nvPr/>
        </p:nvSpPr>
        <p:spPr>
          <a:xfrm>
            <a:off x="7242183" y="1358092"/>
            <a:ext cx="4999072" cy="5940088"/>
          </a:xfrm>
          <a:prstGeom prst="rect">
            <a:avLst/>
          </a:prstGeom>
        </p:spPr>
        <p:txBody>
          <a:bodyPr wrap="square">
            <a:spAutoFit/>
          </a:bodyPr>
          <a:lstStyle/>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latin typeface="楷体_GB2312" pitchFamily="49" charset="-122"/>
                <a:ea typeface="楷体_GB2312" pitchFamily="49" charset="-122"/>
              </a:rPr>
              <a:t>沱</a:t>
            </a:r>
            <a:r>
              <a:rPr lang="zh-CN" altLang="en-US" sz="1600" i="0" dirty="0" smtClean="0">
                <a:ea typeface="楷体_GB2312"/>
              </a:rPr>
              <a:t>牌舍得集团公司股权多元化改制项目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航天信息收购北京航天测控公司项目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南方汇通重大资产置换项目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中航动控收购北京利威尔项目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中建股份收购新疆建工</a:t>
            </a:r>
            <a:r>
              <a:rPr lang="en-US" altLang="zh-CN" sz="1600" i="0" dirty="0" smtClean="0">
                <a:ea typeface="楷体_GB2312"/>
              </a:rPr>
              <a:t>85%</a:t>
            </a:r>
            <a:r>
              <a:rPr lang="zh-CN" altLang="en-US" sz="1600" i="0" dirty="0" smtClean="0">
                <a:ea typeface="楷体_GB2312"/>
              </a:rPr>
              <a:t>股权项目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中建股份安装业务板块整合项目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中建股份整合下辖设计集团项目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中海地产整合收购中建股份地产业务项目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沈阳化工非公开发行股份收购蓝星东大项目</a:t>
            </a:r>
            <a:endParaRPr lang="en-US" altLang="zh-CN" sz="1600" i="0" dirty="0" smtClean="0">
              <a:ea typeface="楷体_GB2312"/>
            </a:endParaRPr>
          </a:p>
          <a:p>
            <a:pPr marL="341854" lvl="0" indent="-341854">
              <a:lnSpc>
                <a:spcPts val="1700"/>
              </a:lnSpc>
              <a:spcBef>
                <a:spcPts val="600"/>
              </a:spcBef>
              <a:spcAft>
                <a:spcPts val="600"/>
              </a:spcAft>
              <a:buClr>
                <a:schemeClr val="accent1"/>
              </a:buClr>
              <a:buSzPct val="80000"/>
              <a:buFont typeface="Wingdings" pitchFamily="2" charset="2"/>
              <a:buChar char="u"/>
              <a:defRPr/>
            </a:pPr>
            <a:r>
              <a:rPr lang="en-US" altLang="zh-CN" sz="1600" i="0" dirty="0" smtClean="0">
                <a:ea typeface="楷体_GB2312"/>
              </a:rPr>
              <a:t>ST</a:t>
            </a:r>
            <a:r>
              <a:rPr lang="zh-CN" altLang="en-US" sz="1600" i="0" dirty="0" smtClean="0">
                <a:ea typeface="楷体_GB2312"/>
              </a:rPr>
              <a:t>黄海股份有限公司重大资产重组项目</a:t>
            </a:r>
            <a:endParaRPr lang="en-US" altLang="zh-CN" sz="1600" i="0" dirty="0" smtClean="0">
              <a:ea typeface="楷体_GB2312"/>
            </a:endParaRPr>
          </a:p>
          <a:p>
            <a:pPr marL="341854" lvl="0"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荣丰控股股份有限公司重大资产重组项目</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湖北能源非公开发行收购利川水电股权项目</a:t>
            </a:r>
            <a:endParaRPr lang="en-US" altLang="zh-CN" sz="1600" i="0" dirty="0" smtClean="0">
              <a:ea typeface="楷体_GB2312"/>
            </a:endParaRPr>
          </a:p>
          <a:p>
            <a:pPr marL="341854" lvl="0"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华仪电气股份有限公司重大资产重组项目 </a:t>
            </a:r>
            <a:endParaRPr lang="en-US" altLang="zh-CN" sz="1600" i="0" dirty="0" smtClean="0">
              <a:ea typeface="楷体_GB2312"/>
            </a:endParaRPr>
          </a:p>
          <a:p>
            <a:pPr marL="341854" indent="-341854">
              <a:lnSpc>
                <a:spcPts val="17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盘江煤电股份有限公司整体</a:t>
            </a:r>
            <a:r>
              <a:rPr lang="zh-CN" altLang="en-US" sz="1600" i="0" smtClean="0">
                <a:ea typeface="楷体_GB2312"/>
              </a:rPr>
              <a:t>上市项目</a:t>
            </a:r>
            <a:endParaRPr lang="en-US" altLang="zh-CN" sz="1600" i="0" dirty="0" smtClean="0">
              <a:ea typeface="楷体_GB2312"/>
            </a:endParaRPr>
          </a:p>
          <a:p>
            <a:pPr marL="341854" lvl="0" indent="-341854">
              <a:lnSpc>
                <a:spcPts val="1700"/>
              </a:lnSpc>
              <a:spcBef>
                <a:spcPts val="600"/>
              </a:spcBef>
              <a:spcAft>
                <a:spcPts val="600"/>
              </a:spcAft>
              <a:buClr>
                <a:schemeClr val="accent1"/>
              </a:buClr>
              <a:buSzPct val="80000"/>
              <a:buFont typeface="Wingdings" pitchFamily="2" charset="2"/>
              <a:buChar char="u"/>
              <a:defRPr/>
            </a:pPr>
            <a:endParaRPr lang="zh-CN" altLang="en-US" sz="1600" i="0" dirty="0" smtClean="0">
              <a:ea typeface="楷体_GB2312"/>
            </a:endParaRPr>
          </a:p>
          <a:p>
            <a:pPr marL="341854" indent="-341854">
              <a:lnSpc>
                <a:spcPts val="2100"/>
              </a:lnSpc>
              <a:spcBef>
                <a:spcPts val="600"/>
              </a:spcBef>
              <a:spcAft>
                <a:spcPts val="600"/>
              </a:spcAft>
              <a:buClr>
                <a:schemeClr val="accent1"/>
              </a:buClr>
              <a:buSzPct val="80000"/>
              <a:buFont typeface="Wingdings" pitchFamily="2" charset="2"/>
              <a:buChar char="u"/>
              <a:defRPr/>
            </a:pPr>
            <a:endParaRPr lang="zh-CN" altLang="en-US" sz="1600" i="0" dirty="0" smtClean="0">
              <a:ea typeface="楷体_GB2312"/>
            </a:endParaRPr>
          </a:p>
        </p:txBody>
      </p:sp>
      <p:pic>
        <p:nvPicPr>
          <p:cNvPr id="7" name="图片 6" descr="5_110325104729_1.jpg"/>
          <p:cNvPicPr>
            <a:picLocks noChangeAspect="1"/>
          </p:cNvPicPr>
          <p:nvPr/>
        </p:nvPicPr>
        <p:blipFill>
          <a:blip r:embed="rId2" cstate="print"/>
          <a:srcRect/>
          <a:stretch>
            <a:fillRect/>
          </a:stretch>
        </p:blipFill>
        <p:spPr bwMode="auto">
          <a:xfrm>
            <a:off x="5740397" y="1572406"/>
            <a:ext cx="1143008" cy="1000132"/>
          </a:xfrm>
          <a:prstGeom prst="rect">
            <a:avLst/>
          </a:prstGeom>
          <a:noFill/>
          <a:ln w="9525">
            <a:noFill/>
            <a:miter lim="800000"/>
            <a:headEnd/>
            <a:tailEnd/>
          </a:ln>
        </p:spPr>
      </p:pic>
      <p:pic>
        <p:nvPicPr>
          <p:cNvPr id="92162" name="Picture 2"/>
          <p:cNvPicPr>
            <a:picLocks noChangeAspect="1" noChangeArrowheads="1"/>
          </p:cNvPicPr>
          <p:nvPr/>
        </p:nvPicPr>
        <p:blipFill>
          <a:blip r:embed="rId3"/>
          <a:srcRect/>
          <a:stretch>
            <a:fillRect/>
          </a:stretch>
        </p:blipFill>
        <p:spPr bwMode="auto">
          <a:xfrm>
            <a:off x="5429249" y="3101974"/>
            <a:ext cx="1597031" cy="756448"/>
          </a:xfrm>
          <a:prstGeom prst="rect">
            <a:avLst/>
          </a:prstGeom>
          <a:noFill/>
          <a:ln w="9525">
            <a:noFill/>
            <a:miter lim="800000"/>
            <a:headEnd/>
            <a:tailEnd/>
          </a:ln>
          <a:effectLst/>
        </p:spPr>
      </p:pic>
      <p:pic>
        <p:nvPicPr>
          <p:cNvPr id="92163" name="Picture 3"/>
          <p:cNvPicPr>
            <a:picLocks noChangeAspect="1" noChangeArrowheads="1"/>
          </p:cNvPicPr>
          <p:nvPr/>
        </p:nvPicPr>
        <p:blipFill>
          <a:blip r:embed="rId4"/>
          <a:srcRect/>
          <a:stretch>
            <a:fillRect/>
          </a:stretch>
        </p:blipFill>
        <p:spPr bwMode="auto">
          <a:xfrm>
            <a:off x="5311769" y="4215612"/>
            <a:ext cx="1812913" cy="857256"/>
          </a:xfrm>
          <a:prstGeom prst="rect">
            <a:avLst/>
          </a:prstGeom>
          <a:noFill/>
          <a:ln w="9525">
            <a:noFill/>
            <a:miter lim="800000"/>
            <a:headEnd/>
            <a:tailEnd/>
          </a:ln>
          <a:effectLst/>
        </p:spPr>
      </p:pic>
      <p:pic>
        <p:nvPicPr>
          <p:cNvPr id="92164" name="Picture 4"/>
          <p:cNvPicPr>
            <a:picLocks noChangeAspect="1" noChangeArrowheads="1"/>
          </p:cNvPicPr>
          <p:nvPr/>
        </p:nvPicPr>
        <p:blipFill>
          <a:blip r:embed="rId5"/>
          <a:srcRect/>
          <a:stretch>
            <a:fillRect/>
          </a:stretch>
        </p:blipFill>
        <p:spPr bwMode="auto">
          <a:xfrm>
            <a:off x="5311769" y="5358620"/>
            <a:ext cx="1714512"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19</a:t>
            </a:fld>
            <a:endParaRPr lang="en-US" altLang="zh-CN"/>
          </a:p>
        </p:txBody>
      </p:sp>
      <p:sp>
        <p:nvSpPr>
          <p:cNvPr id="5" name="标题 1"/>
          <p:cNvSpPr>
            <a:spLocks noGrp="1"/>
          </p:cNvSpPr>
          <p:nvPr>
            <p:ph type="title"/>
          </p:nvPr>
        </p:nvSpPr>
        <p:spPr bwMode="auto">
          <a:xfrm>
            <a:off x="625475" y="215900"/>
            <a:ext cx="7778750" cy="692150"/>
          </a:xfrm>
          <a:noFill/>
          <a:ln>
            <a:miter lim="800000"/>
            <a:headEnd/>
            <a:tailEnd/>
          </a:ln>
        </p:spPr>
        <p:txBody>
          <a:bodyPr vert="horz" wrap="square" numCol="1" anchor="t" anchorCtr="0" compatLnSpc="1">
            <a:prstTxWarp prst="textNoShape">
              <a:avLst/>
            </a:prstTxWarp>
          </a:bodyPr>
          <a:lstStyle/>
          <a:p>
            <a:r>
              <a:rPr lang="zh-CN" altLang="en-US" dirty="0" smtClean="0">
                <a:latin typeface="楷体_GB2312"/>
                <a:ea typeface="楷体_GB2312"/>
              </a:rPr>
              <a:t>非公开发行股票以及重大资产重组业绩（二）</a:t>
            </a:r>
          </a:p>
        </p:txBody>
      </p:sp>
      <p:sp>
        <p:nvSpPr>
          <p:cNvPr id="6" name="矩形 5"/>
          <p:cNvSpPr/>
          <p:nvPr/>
        </p:nvSpPr>
        <p:spPr>
          <a:xfrm>
            <a:off x="168233" y="1500969"/>
            <a:ext cx="6786610" cy="5221942"/>
          </a:xfrm>
          <a:prstGeom prst="rect">
            <a:avLst/>
          </a:prstGeom>
        </p:spPr>
        <p:txBody>
          <a:bodyPr wrap="square">
            <a:spAutoFit/>
          </a:bodyPr>
          <a:lstStyle/>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ea typeface="楷体_GB2312"/>
              </a:rPr>
              <a:t>北方创业股份有限公司资产置换项目</a:t>
            </a:r>
            <a:endParaRPr lang="en-US" altLang="zh-CN"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ea typeface="楷体_GB2312"/>
              </a:rPr>
              <a:t>星新材料股份有限公司资产置换项目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ea typeface="楷体_GB2312"/>
              </a:rPr>
              <a:t>桂冠电力股份有限公司非公开发行股份项目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ea typeface="楷体_GB2312"/>
              </a:rPr>
              <a:t>晋西车轴股份有限公司非公开发行股份项目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ea typeface="楷体_GB2312"/>
              </a:rPr>
              <a:t>时代电子股份有限公司非公开发行股份项目</a:t>
            </a:r>
            <a:endParaRPr lang="en-US" altLang="zh-CN"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latin typeface="楷体_GB2312" pitchFamily="49" charset="-122"/>
                <a:ea typeface="楷体_GB2312" pitchFamily="49" charset="-122"/>
              </a:rPr>
              <a:t>中电远达股份收购中电投河南等公司脱硝资产</a:t>
            </a:r>
            <a:r>
              <a:rPr lang="zh-CN" altLang="en-US" i="0" dirty="0" smtClean="0">
                <a:ea typeface="楷体_GB2312"/>
              </a:rPr>
              <a:t>项目</a:t>
            </a:r>
            <a:endParaRPr lang="zh-CN" altLang="en-US" i="0" dirty="0" smtClean="0">
              <a:latin typeface="楷体_GB2312" pitchFamily="49" charset="-122"/>
              <a:ea typeface="楷体_GB2312" pitchFamily="49" charset="-12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latin typeface="楷体_GB2312" pitchFamily="49" charset="-122"/>
                <a:ea typeface="楷体_GB2312" pitchFamily="49" charset="-122"/>
              </a:rPr>
              <a:t>中国蓝星</a:t>
            </a:r>
            <a:r>
              <a:rPr lang="en-US" altLang="zh-CN" i="0" dirty="0" smtClean="0">
                <a:latin typeface="楷体_GB2312" pitchFamily="49" charset="-122"/>
                <a:ea typeface="楷体_GB2312" pitchFamily="49" charset="-122"/>
              </a:rPr>
              <a:t>(</a:t>
            </a:r>
            <a:r>
              <a:rPr lang="zh-CN" altLang="en-US" i="0" dirty="0" smtClean="0">
                <a:latin typeface="楷体_GB2312" pitchFamily="49" charset="-122"/>
                <a:ea typeface="楷体_GB2312" pitchFamily="49" charset="-122"/>
              </a:rPr>
              <a:t>集团</a:t>
            </a:r>
            <a:r>
              <a:rPr lang="en-US" altLang="zh-CN" i="0" dirty="0" smtClean="0">
                <a:latin typeface="楷体_GB2312" pitchFamily="49" charset="-122"/>
                <a:ea typeface="楷体_GB2312" pitchFamily="49" charset="-122"/>
              </a:rPr>
              <a:t>)</a:t>
            </a:r>
            <a:r>
              <a:rPr lang="zh-CN" altLang="en-US" i="0" dirty="0" smtClean="0">
                <a:latin typeface="楷体_GB2312" pitchFamily="49" charset="-122"/>
                <a:ea typeface="楷体_GB2312" pitchFamily="49" charset="-122"/>
              </a:rPr>
              <a:t>股份有限公司增资扩股项目涉及境外资产</a:t>
            </a:r>
            <a:r>
              <a:rPr lang="zh-CN" altLang="en-US" i="0" dirty="0" smtClean="0">
                <a:ea typeface="楷体_GB2312"/>
              </a:rPr>
              <a:t>项目</a:t>
            </a:r>
            <a:endParaRPr lang="en-US" altLang="zh-CN" i="0" dirty="0" smtClean="0">
              <a:latin typeface="楷体_GB2312" pitchFamily="49" charset="-122"/>
              <a:ea typeface="楷体_GB2312" pitchFamily="49" charset="-12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ea typeface="楷体_GB2312"/>
              </a:rPr>
              <a:t>泰复实业股份公司转让长春春华公司股权项目</a:t>
            </a:r>
            <a:endParaRPr lang="en-US" altLang="zh-CN"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ea typeface="楷体_GB2312"/>
              </a:rPr>
              <a:t>东风汽车股份收购东风汽车部件厂等单位资产项目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ea typeface="楷体_GB2312"/>
              </a:rPr>
              <a:t>山东地矿收购芜湖太平矿业公司股权项目</a:t>
            </a:r>
            <a:endParaRPr lang="zh-CN" altLang="en-US" i="0" dirty="0" smtClean="0">
              <a:latin typeface="楷体_GB2312" pitchFamily="49" charset="-122"/>
              <a:ea typeface="楷体_GB2312" pitchFamily="49" charset="-12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latin typeface="楷体_GB2312" pitchFamily="49" charset="-122"/>
                <a:ea typeface="楷体_GB2312" pitchFamily="49" charset="-122"/>
              </a:rPr>
              <a:t>中国航空汽车控股有限公司资产重组</a:t>
            </a:r>
          </a:p>
          <a:p>
            <a:pPr marL="341854" indent="-341854">
              <a:lnSpc>
                <a:spcPts val="2300"/>
              </a:lnSpc>
              <a:spcBef>
                <a:spcPts val="600"/>
              </a:spcBef>
              <a:spcAft>
                <a:spcPts val="0"/>
              </a:spcAft>
              <a:buClr>
                <a:schemeClr val="accent1"/>
              </a:buClr>
              <a:buSzPct val="80000"/>
              <a:buFont typeface="Wingdings" pitchFamily="2" charset="2"/>
              <a:buChar char="u"/>
              <a:defRPr/>
            </a:pPr>
            <a:r>
              <a:rPr lang="en-US" altLang="zh-CN" i="0" dirty="0" err="1" smtClean="0">
                <a:latin typeface="楷体_GB2312" pitchFamily="49" charset="-122"/>
                <a:ea typeface="楷体_GB2312" pitchFamily="49" charset="-122"/>
              </a:rPr>
              <a:t>Elkem</a:t>
            </a:r>
            <a:r>
              <a:rPr lang="en-US" altLang="zh-CN" i="0" dirty="0" smtClean="0">
                <a:latin typeface="楷体_GB2312" pitchFamily="49" charset="-122"/>
                <a:ea typeface="楷体_GB2312" pitchFamily="49" charset="-122"/>
              </a:rPr>
              <a:t> Solar AS</a:t>
            </a:r>
            <a:r>
              <a:rPr lang="zh-CN" altLang="en-US" i="0" dirty="0" smtClean="0">
                <a:latin typeface="楷体_GB2312" pitchFamily="49" charset="-122"/>
                <a:ea typeface="楷体_GB2312" pitchFamily="49" charset="-122"/>
              </a:rPr>
              <a:t>太阳能多晶硅生产业务资产组评估</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i="0" dirty="0" smtClean="0">
                <a:latin typeface="楷体_GB2312" pitchFamily="49" charset="-122"/>
                <a:ea typeface="楷体_GB2312" pitchFamily="49" charset="-122"/>
              </a:rPr>
              <a:t>中广核下属金牛矿业转让</a:t>
            </a:r>
            <a:r>
              <a:rPr lang="en-US" altLang="zh-CN" i="0" dirty="0" smtClean="0">
                <a:latin typeface="楷体_GB2312" pitchFamily="49" charset="-122"/>
                <a:ea typeface="楷体_GB2312" pitchFamily="49" charset="-122"/>
              </a:rPr>
              <a:t>Extract Resources</a:t>
            </a:r>
            <a:r>
              <a:rPr lang="zh-CN" altLang="en-US" i="0" dirty="0" smtClean="0">
                <a:latin typeface="楷体_GB2312" pitchFamily="49" charset="-122"/>
                <a:ea typeface="楷体_GB2312" pitchFamily="49" charset="-122"/>
              </a:rPr>
              <a:t>（</a:t>
            </a:r>
            <a:r>
              <a:rPr lang="en-US" altLang="zh-CN" i="0" dirty="0" smtClean="0">
                <a:latin typeface="楷体_GB2312" pitchFamily="49" charset="-122"/>
                <a:ea typeface="楷体_GB2312" pitchFamily="49" charset="-122"/>
              </a:rPr>
              <a:t>UK</a:t>
            </a:r>
            <a:r>
              <a:rPr lang="zh-CN" altLang="en-US" i="0" dirty="0" smtClean="0">
                <a:latin typeface="楷体_GB2312" pitchFamily="49" charset="-122"/>
                <a:ea typeface="楷体_GB2312" pitchFamily="49" charset="-122"/>
              </a:rPr>
              <a:t>）</a:t>
            </a:r>
            <a:r>
              <a:rPr lang="en-US" altLang="zh-CN" i="0" dirty="0" smtClean="0">
                <a:latin typeface="楷体_GB2312" pitchFamily="49" charset="-122"/>
                <a:ea typeface="楷体_GB2312" pitchFamily="49" charset="-122"/>
              </a:rPr>
              <a:t>Ltd.</a:t>
            </a:r>
            <a:r>
              <a:rPr lang="zh-CN" altLang="en-US" i="0" dirty="0" smtClean="0">
                <a:latin typeface="楷体_GB2312" pitchFamily="49" charset="-122"/>
                <a:ea typeface="楷体_GB2312" pitchFamily="49" charset="-122"/>
              </a:rPr>
              <a:t>股权</a:t>
            </a:r>
          </a:p>
          <a:p>
            <a:pPr marL="341854" indent="-341854">
              <a:lnSpc>
                <a:spcPts val="2300"/>
              </a:lnSpc>
              <a:spcBef>
                <a:spcPts val="600"/>
              </a:spcBef>
              <a:spcAft>
                <a:spcPts val="600"/>
              </a:spcAft>
              <a:buClr>
                <a:schemeClr val="accent1"/>
              </a:buClr>
              <a:buSzPct val="80000"/>
              <a:buFont typeface="Wingdings" pitchFamily="2" charset="2"/>
              <a:buChar char="u"/>
              <a:defRPr/>
            </a:pPr>
            <a:endParaRPr lang="en-US" altLang="zh-CN" i="0" dirty="0" smtClean="0">
              <a:ea typeface="楷体_GB2312"/>
            </a:endParaRPr>
          </a:p>
        </p:txBody>
      </p:sp>
      <p:pic>
        <p:nvPicPr>
          <p:cNvPr id="93186" name="Picture 2"/>
          <p:cNvPicPr>
            <a:picLocks noChangeAspect="1" noChangeArrowheads="1"/>
          </p:cNvPicPr>
          <p:nvPr/>
        </p:nvPicPr>
        <p:blipFill>
          <a:blip r:embed="rId2"/>
          <a:srcRect/>
          <a:stretch>
            <a:fillRect/>
          </a:stretch>
        </p:blipFill>
        <p:spPr bwMode="auto">
          <a:xfrm>
            <a:off x="7169157" y="1143778"/>
            <a:ext cx="4357718" cy="1214446"/>
          </a:xfrm>
          <a:prstGeom prst="rect">
            <a:avLst/>
          </a:prstGeom>
          <a:noFill/>
          <a:ln w="9525">
            <a:noFill/>
            <a:miter lim="800000"/>
            <a:headEnd/>
            <a:tailEnd/>
          </a:ln>
          <a:effectLst/>
        </p:spPr>
      </p:pic>
      <p:pic>
        <p:nvPicPr>
          <p:cNvPr id="93187" name="Picture 3"/>
          <p:cNvPicPr>
            <a:picLocks noChangeAspect="1" noChangeArrowheads="1"/>
          </p:cNvPicPr>
          <p:nvPr/>
        </p:nvPicPr>
        <p:blipFill>
          <a:blip r:embed="rId3"/>
          <a:srcRect/>
          <a:stretch>
            <a:fillRect/>
          </a:stretch>
        </p:blipFill>
        <p:spPr bwMode="auto">
          <a:xfrm>
            <a:off x="8383603" y="2501100"/>
            <a:ext cx="2232025" cy="887412"/>
          </a:xfrm>
          <a:prstGeom prst="rect">
            <a:avLst/>
          </a:prstGeom>
          <a:noFill/>
          <a:ln w="9525">
            <a:noFill/>
            <a:miter lim="800000"/>
            <a:headEnd/>
            <a:tailEnd/>
          </a:ln>
          <a:effectLst/>
        </p:spPr>
      </p:pic>
      <p:pic>
        <p:nvPicPr>
          <p:cNvPr id="93188" name="Picture 4"/>
          <p:cNvPicPr>
            <a:picLocks noChangeAspect="1" noChangeArrowheads="1"/>
          </p:cNvPicPr>
          <p:nvPr/>
        </p:nvPicPr>
        <p:blipFill>
          <a:blip r:embed="rId4"/>
          <a:srcRect/>
          <a:stretch>
            <a:fillRect/>
          </a:stretch>
        </p:blipFill>
        <p:spPr bwMode="auto">
          <a:xfrm>
            <a:off x="8597917" y="3715546"/>
            <a:ext cx="1881189" cy="785818"/>
          </a:xfrm>
          <a:prstGeom prst="rect">
            <a:avLst/>
          </a:prstGeom>
          <a:noFill/>
          <a:ln w="9525">
            <a:noFill/>
            <a:miter lim="800000"/>
            <a:headEnd/>
            <a:tailEnd/>
          </a:ln>
          <a:effectLst/>
        </p:spPr>
      </p:pic>
      <p:pic>
        <p:nvPicPr>
          <p:cNvPr id="93189" name="Picture 5"/>
          <p:cNvPicPr>
            <a:picLocks noChangeAspect="1" noChangeArrowheads="1"/>
          </p:cNvPicPr>
          <p:nvPr/>
        </p:nvPicPr>
        <p:blipFill>
          <a:blip r:embed="rId5"/>
          <a:srcRect/>
          <a:stretch>
            <a:fillRect/>
          </a:stretch>
        </p:blipFill>
        <p:spPr bwMode="auto">
          <a:xfrm>
            <a:off x="8383603" y="4787116"/>
            <a:ext cx="248285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25475" y="215900"/>
            <a:ext cx="7778750" cy="692150"/>
          </a:xfrm>
        </p:spPr>
        <p:txBody>
          <a:bodyPr/>
          <a:lstStyle/>
          <a:p>
            <a:pPr>
              <a:spcBef>
                <a:spcPct val="20000"/>
              </a:spcBef>
              <a:defRPr/>
            </a:pPr>
            <a:r>
              <a:rPr lang="zh-CN" altLang="en-US" dirty="0" smtClean="0">
                <a:solidFill>
                  <a:schemeClr val="accent5">
                    <a:lumMod val="20000"/>
                    <a:lumOff val="80000"/>
                  </a:schemeClr>
                </a:solidFill>
                <a:ea typeface="楷体_GB2312"/>
              </a:rPr>
              <a:t>中发国际</a:t>
            </a:r>
            <a:r>
              <a:rPr lang="en-US" altLang="zh-CN" dirty="0" smtClean="0">
                <a:solidFill>
                  <a:schemeClr val="accent5">
                    <a:lumMod val="20000"/>
                    <a:lumOff val="80000"/>
                  </a:schemeClr>
                </a:solidFill>
                <a:latin typeface="宋体" pitchFamily="2" charset="-122"/>
                <a:ea typeface="楷体_GB2312"/>
              </a:rPr>
              <a:t>/</a:t>
            </a:r>
            <a:r>
              <a:rPr lang="en-US" altLang="zh-CN" dirty="0" err="1" smtClean="0">
                <a:solidFill>
                  <a:schemeClr val="accent5">
                    <a:lumMod val="20000"/>
                    <a:lumOff val="80000"/>
                  </a:schemeClr>
                </a:solidFill>
                <a:ea typeface="楷体_GB2312"/>
              </a:rPr>
              <a:t>DeveChina</a:t>
            </a:r>
            <a:endParaRPr lang="en-US" altLang="ko-KR" dirty="0">
              <a:solidFill>
                <a:schemeClr val="accent5">
                  <a:lumMod val="20000"/>
                  <a:lumOff val="80000"/>
                </a:schemeClr>
              </a:solidFill>
              <a:ea typeface="楷体_GB2312"/>
            </a:endParaRPr>
          </a:p>
        </p:txBody>
      </p:sp>
      <p:sp>
        <p:nvSpPr>
          <p:cNvPr id="11267" name="Rectangle 10"/>
          <p:cNvSpPr>
            <a:spLocks noGrp="1" noChangeArrowheads="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7BF017EC-344B-4322-944A-7D908AF5930F}" type="slidenum">
              <a:rPr lang="zh-CN" altLang="en-US" smtClean="0">
                <a:latin typeface="Arial" pitchFamily="34" charset="0"/>
              </a:rPr>
              <a:pPr/>
              <a:t>2</a:t>
            </a:fld>
            <a:endParaRPr lang="en-US" altLang="zh-CN" smtClean="0">
              <a:latin typeface="Arial" pitchFamily="34" charset="0"/>
            </a:endParaRPr>
          </a:p>
        </p:txBody>
      </p:sp>
      <p:sp>
        <p:nvSpPr>
          <p:cNvPr id="11269" name="Rectangle 4"/>
          <p:cNvSpPr>
            <a:spLocks noChangeArrowheads="1"/>
          </p:cNvSpPr>
          <p:nvPr/>
        </p:nvSpPr>
        <p:spPr bwMode="auto">
          <a:xfrm>
            <a:off x="3851275" y="1628775"/>
            <a:ext cx="4491038" cy="657225"/>
          </a:xfrm>
          <a:prstGeom prst="rect">
            <a:avLst/>
          </a:prstGeom>
          <a:gradFill rotWithShape="1">
            <a:gsLst>
              <a:gs pos="0">
                <a:schemeClr val="accent1"/>
              </a:gs>
              <a:gs pos="100000">
                <a:schemeClr val="accent2"/>
              </a:gs>
            </a:gsLst>
            <a:lin ang="2700000" scaled="1"/>
          </a:gradFill>
          <a:ln w="9525" algn="ctr">
            <a:solidFill>
              <a:schemeClr val="bg2"/>
            </a:solidFill>
            <a:miter lim="800000"/>
            <a:headEnd/>
            <a:tailEnd/>
          </a:ln>
        </p:spPr>
        <p:txBody>
          <a:bodyPr wrap="none" lIns="91161" tIns="45581" rIns="91161" bIns="45581" anchor="ctr"/>
          <a:lstStyle/>
          <a:p>
            <a:pPr algn="ctr"/>
            <a:endParaRPr lang="zh-CN" altLang="en-US" b="1" i="0"/>
          </a:p>
        </p:txBody>
      </p:sp>
      <p:sp>
        <p:nvSpPr>
          <p:cNvPr id="11270" name="Rectangle 5"/>
          <p:cNvSpPr>
            <a:spLocks noChangeArrowheads="1"/>
          </p:cNvSpPr>
          <p:nvPr/>
        </p:nvSpPr>
        <p:spPr bwMode="auto">
          <a:xfrm>
            <a:off x="1454117" y="2858290"/>
            <a:ext cx="9572692" cy="1714512"/>
          </a:xfrm>
          <a:prstGeom prst="rect">
            <a:avLst/>
          </a:prstGeom>
          <a:noFill/>
          <a:ln w="9525" algn="ctr">
            <a:noFill/>
            <a:miter lim="800000"/>
            <a:headEnd/>
            <a:tailEnd/>
          </a:ln>
        </p:spPr>
        <p:txBody>
          <a:bodyPr lIns="91161" tIns="45581" rIns="91161" bIns="45581" anchor="ctr"/>
          <a:lstStyle/>
          <a:p>
            <a:pPr>
              <a:lnSpc>
                <a:spcPct val="120000"/>
              </a:lnSpc>
            </a:pPr>
            <a:r>
              <a:rPr kumimoji="1" lang="zh-CN" altLang="en-US" sz="2400" b="1" i="0" dirty="0">
                <a:latin typeface="楷体_GB2312"/>
                <a:ea typeface="宋体" pitchFamily="2" charset="-122"/>
                <a:cs typeface="经典粗宋简"/>
              </a:rPr>
              <a:t>    </a:t>
            </a:r>
            <a:r>
              <a:rPr lang="zh-CN" altLang="en-US" sz="2400" b="1" i="0" dirty="0" smtClean="0">
                <a:latin typeface="+mn-ea"/>
                <a:ea typeface="楷体_GB2312"/>
              </a:rPr>
              <a:t>秉承“专业发现价值，诚信打造品牌”的经营理念，发挥业务团队、项目经验、行业研究、信息网络、跨界合作、协调渠道等方面的优势，竭诚提供切合客户实际需要、专业化、高水准、全方位的优质资产评估服务。</a:t>
            </a:r>
            <a:endParaRPr lang="zh-CN" altLang="en-US" b="1" i="0" dirty="0">
              <a:latin typeface="+mn-ea"/>
              <a:ea typeface="楷体_GB2312"/>
            </a:endParaRPr>
          </a:p>
        </p:txBody>
      </p:sp>
      <p:sp>
        <p:nvSpPr>
          <p:cNvPr id="11271" name="WordArt 14"/>
          <p:cNvSpPr>
            <a:spLocks noChangeArrowheads="1" noChangeShapeType="1" noTextEdit="1"/>
          </p:cNvSpPr>
          <p:nvPr/>
        </p:nvSpPr>
        <p:spPr bwMode="auto">
          <a:xfrm>
            <a:off x="5022850" y="1711325"/>
            <a:ext cx="2136775" cy="431800"/>
          </a:xfrm>
          <a:prstGeom prst="rect">
            <a:avLst/>
          </a:prstGeom>
        </p:spPr>
        <p:txBody>
          <a:bodyPr wrap="none" fromWordArt="1">
            <a:prstTxWarp prst="textPlain">
              <a:avLst>
                <a:gd name="adj" fmla="val 50000"/>
              </a:avLst>
            </a:prstTxWarp>
          </a:bodyPr>
          <a:lstStyle/>
          <a:p>
            <a:pPr algn="ctr"/>
            <a:r>
              <a:rPr lang="zh-CN" altLang="en-US" sz="2400" i="0" kern="10" dirty="0">
                <a:ln w="9525">
                  <a:solidFill>
                    <a:schemeClr val="bg1"/>
                  </a:solidFill>
                  <a:round/>
                  <a:headEnd/>
                  <a:tailEnd/>
                </a:ln>
                <a:solidFill>
                  <a:schemeClr val="bg1"/>
                </a:solidFill>
                <a:latin typeface="华文楷体"/>
                <a:ea typeface="楷体_GB2312"/>
              </a:rPr>
              <a:t>公司宗旨</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itchFamily="2" charset="-122"/>
                <a:ea typeface="宋体" pitchFamily="2" charset="-122"/>
              </a:rPr>
              <a:t>客户</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项目：文化传媒行业（一）</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20</a:t>
            </a:fld>
            <a:endParaRPr lang="en-US" altLang="zh-CN"/>
          </a:p>
        </p:txBody>
      </p:sp>
      <p:pic>
        <p:nvPicPr>
          <p:cNvPr id="4" name="Picture 8" descr="200904160907516144"/>
          <p:cNvPicPr>
            <a:picLocks noChangeAspect="1" noChangeArrowheads="1"/>
          </p:cNvPicPr>
          <p:nvPr/>
        </p:nvPicPr>
        <p:blipFill>
          <a:blip r:embed="rId2"/>
          <a:srcRect/>
          <a:stretch>
            <a:fillRect/>
          </a:stretch>
        </p:blipFill>
        <p:spPr bwMode="auto">
          <a:xfrm>
            <a:off x="8740793" y="1358092"/>
            <a:ext cx="3048000" cy="2286000"/>
          </a:xfrm>
          <a:prstGeom prst="rect">
            <a:avLst/>
          </a:prstGeom>
          <a:noFill/>
          <a:ln w="9525">
            <a:noFill/>
            <a:miter lim="800000"/>
            <a:headEnd/>
            <a:tailEnd/>
          </a:ln>
        </p:spPr>
      </p:pic>
      <p:pic>
        <p:nvPicPr>
          <p:cNvPr id="5" name="图片 19" descr="文资办扫描件.jpg"/>
          <p:cNvPicPr>
            <a:picLocks noChangeAspect="1"/>
          </p:cNvPicPr>
          <p:nvPr/>
        </p:nvPicPr>
        <p:blipFill>
          <a:blip r:embed="rId3"/>
          <a:srcRect/>
          <a:stretch>
            <a:fillRect/>
          </a:stretch>
        </p:blipFill>
        <p:spPr bwMode="auto">
          <a:xfrm>
            <a:off x="0" y="2143910"/>
            <a:ext cx="3740134" cy="3000396"/>
          </a:xfrm>
          <a:prstGeom prst="rect">
            <a:avLst/>
          </a:prstGeom>
          <a:noFill/>
          <a:ln w="9525">
            <a:noFill/>
            <a:miter lim="800000"/>
            <a:headEnd/>
            <a:tailEnd/>
          </a:ln>
        </p:spPr>
      </p:pic>
      <p:sp>
        <p:nvSpPr>
          <p:cNvPr id="6" name="Text Box 7"/>
          <p:cNvSpPr txBox="1">
            <a:spLocks noChangeArrowheads="1"/>
          </p:cNvSpPr>
          <p:nvPr/>
        </p:nvSpPr>
        <p:spPr bwMode="auto">
          <a:xfrm>
            <a:off x="3740133" y="1572406"/>
            <a:ext cx="5143536" cy="5072098"/>
          </a:xfrm>
          <a:prstGeom prst="rect">
            <a:avLst/>
          </a:prstGeom>
          <a:noFill/>
          <a:ln w="9525" algn="ctr">
            <a:noFill/>
            <a:miter lim="800000"/>
            <a:headEnd/>
            <a:tailEnd/>
          </a:ln>
        </p:spPr>
        <p:txBody>
          <a:bodyPr lIns="91325" tIns="45662" rIns="91325" bIns="45662"/>
          <a:lstStyle/>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中南传媒股份公司</a:t>
            </a:r>
            <a:r>
              <a:rPr lang="en-US" altLang="zh-CN" sz="1600" i="0" dirty="0" smtClean="0">
                <a:ea typeface="楷体_GB2312"/>
              </a:rPr>
              <a:t>A</a:t>
            </a:r>
            <a:r>
              <a:rPr lang="zh-CN" altLang="en-US" sz="1600" i="0" dirty="0" smtClean="0">
                <a:ea typeface="楷体_GB2312"/>
              </a:rPr>
              <a:t>股上市项目</a:t>
            </a:r>
            <a:endParaRPr lang="en-US" altLang="zh-CN" sz="1600" i="0" dirty="0" smtClean="0">
              <a:ea typeface="楷体_GB2312"/>
            </a:endParaRP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中国对外文化集团公司改制项目</a:t>
            </a:r>
            <a:endParaRPr lang="en-US" altLang="zh-CN" sz="1600" i="0" dirty="0" smtClean="0">
              <a:ea typeface="楷体_GB2312"/>
            </a:endParaRP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黑龙江出版集团参与中教股份非公开发行股份项目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黑龙江出版集团重组改制项目</a:t>
            </a:r>
            <a:endParaRPr lang="en-US" altLang="zh-CN" sz="1600" i="0" dirty="0" smtClean="0">
              <a:ea typeface="楷体_GB2312"/>
            </a:endParaRP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荣宝斋股份制改造项目</a:t>
            </a:r>
            <a:endParaRPr lang="en-US" altLang="zh-CN" sz="1600" i="0" dirty="0" smtClean="0">
              <a:ea typeface="楷体_GB2312"/>
            </a:endParaRP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新华网络股份有限公司改制暨增资扩股项目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新华社现代快报股份制改制项目</a:t>
            </a:r>
            <a:endParaRPr lang="en-US" altLang="zh-CN" sz="1600" i="0" dirty="0" smtClean="0">
              <a:ea typeface="楷体_GB2312"/>
            </a:endParaRP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西藏传媒有限公司股份</a:t>
            </a:r>
            <a:r>
              <a:rPr lang="zh-CN" altLang="en-US" sz="1600" i="0" smtClean="0">
                <a:ea typeface="楷体_GB2312"/>
              </a:rPr>
              <a:t>改制项目</a:t>
            </a:r>
            <a:endParaRPr lang="zh-CN" altLang="en-US" sz="1600" i="0" dirty="0" smtClean="0">
              <a:ea typeface="楷体_GB2312"/>
            </a:endParaRP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西安西航文化传媒有限公司增资项目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湖南电广传媒股份有限公司以股抵债项目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新华社与中国移动合资成立新华搜索项目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新华社下属新华出版社转企改制项目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中国出版集团新华物流公司设立项目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山东网通宽带网络有限公司股权转让项目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宁夏、山西、新疆广播电视有限公司股权转让项目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华侨城集团演艺公司改制项目</a:t>
            </a:r>
          </a:p>
        </p:txBody>
      </p:sp>
      <p:pic>
        <p:nvPicPr>
          <p:cNvPr id="63490" name="Picture 2" descr="c:\users\liulj\appdata\roaming\360se6\User Data\temp\1363750281_jnl.jpg"/>
          <p:cNvPicPr>
            <a:picLocks noChangeAspect="1" noChangeArrowheads="1"/>
          </p:cNvPicPr>
          <p:nvPr/>
        </p:nvPicPr>
        <p:blipFill>
          <a:blip r:embed="rId4"/>
          <a:srcRect/>
          <a:stretch>
            <a:fillRect/>
          </a:stretch>
        </p:blipFill>
        <p:spPr bwMode="auto">
          <a:xfrm>
            <a:off x="8740793" y="4001298"/>
            <a:ext cx="3071834" cy="1235078"/>
          </a:xfrm>
          <a:prstGeom prst="rect">
            <a:avLst/>
          </a:prstGeom>
          <a:noFill/>
        </p:spPr>
      </p:pic>
      <p:pic>
        <p:nvPicPr>
          <p:cNvPr id="63492" name="Picture 4" descr="c:\users\liulj\appdata\roaming\360se6\User Data\temp\2491420_215638058863_2.jpg"/>
          <p:cNvPicPr>
            <a:picLocks noChangeAspect="1" noChangeArrowheads="1"/>
          </p:cNvPicPr>
          <p:nvPr/>
        </p:nvPicPr>
        <p:blipFill>
          <a:blip r:embed="rId5" cstate="print"/>
          <a:srcRect/>
          <a:stretch>
            <a:fillRect/>
          </a:stretch>
        </p:blipFill>
        <p:spPr bwMode="auto">
          <a:xfrm>
            <a:off x="8740793" y="5787248"/>
            <a:ext cx="3022135" cy="7143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itchFamily="2" charset="-122"/>
                <a:ea typeface="宋体" pitchFamily="2" charset="-122"/>
              </a:rPr>
              <a:t>客户</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项目：文化传媒行业（二）</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21</a:t>
            </a:fld>
            <a:endParaRPr lang="en-US" altLang="zh-CN"/>
          </a:p>
        </p:txBody>
      </p:sp>
      <p:pic>
        <p:nvPicPr>
          <p:cNvPr id="91138" name="Picture 2"/>
          <p:cNvPicPr>
            <a:picLocks noChangeAspect="1" noChangeArrowheads="1"/>
          </p:cNvPicPr>
          <p:nvPr/>
        </p:nvPicPr>
        <p:blipFill>
          <a:blip r:embed="rId2"/>
          <a:srcRect/>
          <a:stretch>
            <a:fillRect/>
          </a:stretch>
        </p:blipFill>
        <p:spPr bwMode="auto">
          <a:xfrm>
            <a:off x="168233" y="1643844"/>
            <a:ext cx="3190875" cy="1612900"/>
          </a:xfrm>
          <a:prstGeom prst="rect">
            <a:avLst/>
          </a:prstGeom>
          <a:noFill/>
          <a:ln w="9525">
            <a:noFill/>
            <a:miter lim="800000"/>
            <a:headEnd/>
            <a:tailEnd/>
          </a:ln>
          <a:effectLst/>
        </p:spPr>
      </p:pic>
      <p:pic>
        <p:nvPicPr>
          <p:cNvPr id="91139" name="Picture 3"/>
          <p:cNvPicPr>
            <a:picLocks noChangeAspect="1" noChangeArrowheads="1"/>
          </p:cNvPicPr>
          <p:nvPr/>
        </p:nvPicPr>
        <p:blipFill>
          <a:blip r:embed="rId3"/>
          <a:srcRect/>
          <a:stretch>
            <a:fillRect/>
          </a:stretch>
        </p:blipFill>
        <p:spPr bwMode="auto">
          <a:xfrm>
            <a:off x="239671" y="3715546"/>
            <a:ext cx="3214710" cy="857256"/>
          </a:xfrm>
          <a:prstGeom prst="rect">
            <a:avLst/>
          </a:prstGeom>
          <a:noFill/>
          <a:ln w="9525">
            <a:noFill/>
            <a:miter lim="800000"/>
            <a:headEnd/>
            <a:tailEnd/>
          </a:ln>
          <a:effectLst/>
        </p:spPr>
      </p:pic>
      <p:pic>
        <p:nvPicPr>
          <p:cNvPr id="91140" name="Picture 4"/>
          <p:cNvPicPr>
            <a:picLocks noChangeAspect="1" noChangeArrowheads="1"/>
          </p:cNvPicPr>
          <p:nvPr/>
        </p:nvPicPr>
        <p:blipFill>
          <a:blip r:embed="rId4"/>
          <a:srcRect/>
          <a:stretch>
            <a:fillRect/>
          </a:stretch>
        </p:blipFill>
        <p:spPr bwMode="auto">
          <a:xfrm>
            <a:off x="668299" y="4715678"/>
            <a:ext cx="1746489" cy="1670846"/>
          </a:xfrm>
          <a:prstGeom prst="rect">
            <a:avLst/>
          </a:prstGeom>
          <a:noFill/>
          <a:ln w="9525">
            <a:noFill/>
            <a:miter lim="800000"/>
            <a:headEnd/>
            <a:tailEnd/>
          </a:ln>
          <a:effectLst/>
        </p:spPr>
      </p:pic>
      <p:sp>
        <p:nvSpPr>
          <p:cNvPr id="7" name="Text Box 7"/>
          <p:cNvSpPr txBox="1">
            <a:spLocks noChangeArrowheads="1"/>
          </p:cNvSpPr>
          <p:nvPr/>
        </p:nvSpPr>
        <p:spPr bwMode="auto">
          <a:xfrm>
            <a:off x="4097323" y="1358092"/>
            <a:ext cx="7358114" cy="4714908"/>
          </a:xfrm>
          <a:prstGeom prst="rect">
            <a:avLst/>
          </a:prstGeom>
          <a:noFill/>
          <a:ln w="9525" algn="ctr">
            <a:noFill/>
            <a:miter lim="800000"/>
            <a:headEnd/>
            <a:tailEnd/>
          </a:ln>
        </p:spPr>
        <p:txBody>
          <a:bodyPr lIns="91325" tIns="45662" rIns="91325" bIns="45662"/>
          <a:lstStyle/>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中国版本图书馆挂牌出售资产项目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深圳华夏艺术中心改制项目</a:t>
            </a:r>
            <a:endParaRPr lang="en-US" altLang="zh-CN" sz="1600" i="0" dirty="0" smtClean="0">
              <a:ea typeface="楷体_GB2312"/>
            </a:endParaRP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岳麓书院单项资产收购项目</a:t>
            </a:r>
            <a:endParaRPr lang="en-US" altLang="zh-CN" sz="1600" i="0" dirty="0" smtClean="0">
              <a:latin typeface="楷体_GB2312" pitchFamily="49" charset="-122"/>
              <a:ea typeface="楷体_GB2312" pitchFamily="49" charset="-122"/>
            </a:endParaRP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西安西航文化传媒有限公司增资项目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北京市文物局“中华货币四千年”展览改陈项目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北京市文物局“金石走廊”二期工程改造项目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新华文轩商超公司收购福建都市之光文化传播公司商超销售网络项目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中国国旅总社转让河北国旅公司股份项目</a:t>
            </a:r>
            <a:endParaRPr lang="en-US" altLang="zh-CN" sz="1600" i="0" dirty="0" smtClean="0">
              <a:ea typeface="楷体_GB2312"/>
            </a:endParaRP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中国国际旅行社总社减少中国国旅（南通）国际旅行社有限公司股份项目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江苏现代快报传播有限公司增资扩股项目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现代快报社收购江苏现代快报传播有限公司股权项目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新华网络电视台有限公司经营价值评估咨询项目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新华电视亚太台运营有限公司经营价值评估咨询项目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北青报收购北京星艺明有限公司股权项目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东方银龄幸福养老系列课程市场价值评估项目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清华同方光盘出版社改制为一人有限公司项目</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客户</a:t>
            </a:r>
            <a:r>
              <a:rPr lang="en-US" altLang="zh-CN" dirty="0" smtClean="0"/>
              <a:t>/</a:t>
            </a:r>
            <a:r>
              <a:rPr lang="zh-CN" altLang="en-US" dirty="0" smtClean="0"/>
              <a:t>项目：金融行业（一）</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22</a:t>
            </a:fld>
            <a:endParaRPr lang="en-US" altLang="zh-CN"/>
          </a:p>
        </p:txBody>
      </p:sp>
      <p:pic>
        <p:nvPicPr>
          <p:cNvPr id="5" name="图片 21" descr="陈思2013财政部金融评审通知.jpg"/>
          <p:cNvPicPr>
            <a:picLocks noChangeAspect="1"/>
          </p:cNvPicPr>
          <p:nvPr/>
        </p:nvPicPr>
        <p:blipFill>
          <a:blip r:embed="rId2"/>
          <a:srcRect/>
          <a:stretch>
            <a:fillRect/>
          </a:stretch>
        </p:blipFill>
        <p:spPr bwMode="auto">
          <a:xfrm>
            <a:off x="152400" y="1500968"/>
            <a:ext cx="3606800" cy="5128432"/>
          </a:xfrm>
          <a:prstGeom prst="rect">
            <a:avLst/>
          </a:prstGeom>
          <a:noFill/>
          <a:ln w="9525">
            <a:noFill/>
            <a:miter lim="800000"/>
            <a:headEnd/>
            <a:tailEnd/>
          </a:ln>
        </p:spPr>
      </p:pic>
      <p:sp>
        <p:nvSpPr>
          <p:cNvPr id="6" name="Text Box 7"/>
          <p:cNvSpPr txBox="1">
            <a:spLocks noChangeArrowheads="1"/>
          </p:cNvSpPr>
          <p:nvPr/>
        </p:nvSpPr>
        <p:spPr bwMode="auto">
          <a:xfrm>
            <a:off x="3883009" y="1358092"/>
            <a:ext cx="6143668" cy="5286412"/>
          </a:xfrm>
          <a:prstGeom prst="rect">
            <a:avLst/>
          </a:prstGeom>
          <a:noFill/>
          <a:ln w="9525" algn="ctr">
            <a:noFill/>
            <a:miter lim="800000"/>
            <a:headEnd/>
            <a:tailEnd/>
          </a:ln>
        </p:spPr>
        <p:txBody>
          <a:bodyPr lIns="91325" tIns="45662" rIns="91325" bIns="45662"/>
          <a:lstStyle/>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中国邮政储蓄银行设立核定资本金项目</a:t>
            </a:r>
          </a:p>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华夏银行引进战略投资者涉及的股权价值评估项目</a:t>
            </a:r>
          </a:p>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中国银行股份有限公司设立项目（合作）</a:t>
            </a:r>
          </a:p>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中信银行</a:t>
            </a:r>
            <a:r>
              <a:rPr lang="en-US" altLang="zh-CN" sz="1600" i="0" dirty="0" smtClean="0">
                <a:ea typeface="楷体_GB2312"/>
              </a:rPr>
              <a:t>H</a:t>
            </a:r>
            <a:r>
              <a:rPr lang="zh-CN" altLang="en-US" sz="1600" i="0" dirty="0" smtClean="0">
                <a:ea typeface="楷体_GB2312"/>
              </a:rPr>
              <a:t>股上市改制评估项目（合作）</a:t>
            </a:r>
          </a:p>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华电集团转让烟台银行股权项目</a:t>
            </a:r>
          </a:p>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贵州银行股权转让项目</a:t>
            </a:r>
          </a:p>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天津农商行不良资产处置项目</a:t>
            </a:r>
          </a:p>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四川遂宁市商业银行股权转让项目</a:t>
            </a:r>
          </a:p>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中国华融资产管理公司与中航工业有关公司股权置换项目</a:t>
            </a:r>
          </a:p>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中国华融资产管理公司与中国恒天集团有关公司股权置换项目</a:t>
            </a:r>
          </a:p>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中国信达资产管理公司转让紫竹药业股权项目</a:t>
            </a:r>
          </a:p>
          <a:p>
            <a:pPr marL="341854" indent="-341854">
              <a:lnSpc>
                <a:spcPts val="23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中国长城资产管理公司涉及债转股、改制的多个评估项目</a:t>
            </a:r>
            <a:endParaRPr lang="en-US" altLang="zh-CN" sz="1600" i="0" dirty="0" smtClean="0">
              <a:latin typeface="楷体_GB2312" pitchFamily="49" charset="-122"/>
              <a:ea typeface="楷体_GB2312"/>
            </a:endParaRPr>
          </a:p>
          <a:p>
            <a:pPr marL="341854" lvl="0" indent="-341854">
              <a:lnSpc>
                <a:spcPct val="125000"/>
              </a:lnSpc>
              <a:spcBef>
                <a:spcPct val="20000"/>
              </a:spcBef>
              <a:spcAft>
                <a:spcPct val="20000"/>
              </a:spcAft>
              <a:buClr>
                <a:schemeClr val="accent1"/>
              </a:buClr>
              <a:buSzPct val="80000"/>
              <a:buFont typeface="Wingdings" pitchFamily="2" charset="2"/>
              <a:buChar char="u"/>
              <a:defRPr/>
            </a:pPr>
            <a:endParaRPr lang="en-US" altLang="zh-CN" sz="1600" i="0" dirty="0" smtClean="0">
              <a:ea typeface="楷体_GB2312"/>
            </a:endParaRPr>
          </a:p>
          <a:p>
            <a:pPr marL="342900" indent="-342900">
              <a:lnSpc>
                <a:spcPct val="125000"/>
              </a:lnSpc>
              <a:spcBef>
                <a:spcPct val="20000"/>
              </a:spcBef>
              <a:spcAft>
                <a:spcPct val="20000"/>
              </a:spcAft>
              <a:buClr>
                <a:schemeClr val="accent1"/>
              </a:buClr>
              <a:buSzPct val="80000"/>
              <a:buFont typeface="Wingdings" pitchFamily="2" charset="2"/>
              <a:buChar char="u"/>
            </a:pPr>
            <a:endParaRPr lang="en-US" altLang="zh-CN" sz="1600" i="0" dirty="0">
              <a:latin typeface="楷体_GB2312" pitchFamily="49" charset="-122"/>
              <a:ea typeface="楷体_GB2312" pitchFamily="49" charset="-122"/>
            </a:endParaRPr>
          </a:p>
        </p:txBody>
      </p:sp>
      <p:pic>
        <p:nvPicPr>
          <p:cNvPr id="11" name="Picture 4"/>
          <p:cNvPicPr>
            <a:picLocks noChangeAspect="1" noChangeArrowheads="1"/>
          </p:cNvPicPr>
          <p:nvPr/>
        </p:nvPicPr>
        <p:blipFill>
          <a:blip r:embed="rId3"/>
          <a:srcRect/>
          <a:stretch>
            <a:fillRect/>
          </a:stretch>
        </p:blipFill>
        <p:spPr bwMode="auto">
          <a:xfrm>
            <a:off x="9821899" y="1500968"/>
            <a:ext cx="1847852" cy="577852"/>
          </a:xfrm>
          <a:prstGeom prst="rect">
            <a:avLst/>
          </a:prstGeom>
          <a:noFill/>
          <a:ln w="9525">
            <a:noFill/>
            <a:miter lim="800000"/>
            <a:headEnd/>
            <a:tailEnd/>
          </a:ln>
        </p:spPr>
      </p:pic>
      <p:pic>
        <p:nvPicPr>
          <p:cNvPr id="12" name="Picture 10"/>
          <p:cNvPicPr>
            <a:picLocks noChangeAspect="1" noChangeArrowheads="1"/>
          </p:cNvPicPr>
          <p:nvPr/>
        </p:nvPicPr>
        <p:blipFill>
          <a:blip r:embed="rId4"/>
          <a:srcRect/>
          <a:stretch>
            <a:fillRect/>
          </a:stretch>
        </p:blipFill>
        <p:spPr bwMode="auto">
          <a:xfrm>
            <a:off x="9858413" y="2501100"/>
            <a:ext cx="1882776" cy="714380"/>
          </a:xfrm>
          <a:prstGeom prst="rect">
            <a:avLst/>
          </a:prstGeom>
          <a:noFill/>
          <a:ln w="9525">
            <a:noFill/>
            <a:miter lim="800000"/>
            <a:headEnd/>
            <a:tailEnd/>
          </a:ln>
        </p:spPr>
      </p:pic>
      <p:pic>
        <p:nvPicPr>
          <p:cNvPr id="13" name="Picture 23" descr="logo"/>
          <p:cNvPicPr>
            <a:picLocks noChangeAspect="1" noChangeArrowheads="1"/>
          </p:cNvPicPr>
          <p:nvPr/>
        </p:nvPicPr>
        <p:blipFill>
          <a:blip r:embed="rId5"/>
          <a:srcRect/>
          <a:stretch>
            <a:fillRect/>
          </a:stretch>
        </p:blipFill>
        <p:spPr bwMode="auto">
          <a:xfrm>
            <a:off x="9783799" y="3715546"/>
            <a:ext cx="1885952" cy="642942"/>
          </a:xfrm>
          <a:prstGeom prst="rect">
            <a:avLst/>
          </a:prstGeom>
          <a:noFill/>
          <a:ln w="9525">
            <a:noFill/>
            <a:miter lim="800000"/>
            <a:headEnd/>
            <a:tailEnd/>
          </a:ln>
        </p:spPr>
      </p:pic>
      <p:pic>
        <p:nvPicPr>
          <p:cNvPr id="14" name="Picture 9"/>
          <p:cNvPicPr>
            <a:picLocks noChangeAspect="1" noChangeArrowheads="1"/>
          </p:cNvPicPr>
          <p:nvPr/>
        </p:nvPicPr>
        <p:blipFill>
          <a:blip r:embed="rId6"/>
          <a:srcRect/>
          <a:stretch>
            <a:fillRect/>
          </a:stretch>
        </p:blipFill>
        <p:spPr bwMode="auto">
          <a:xfrm>
            <a:off x="9883801" y="4825220"/>
            <a:ext cx="1928826" cy="819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客户</a:t>
            </a:r>
            <a:r>
              <a:rPr lang="en-US" altLang="zh-CN" dirty="0" smtClean="0"/>
              <a:t>/</a:t>
            </a:r>
            <a:r>
              <a:rPr lang="zh-CN" altLang="en-US" dirty="0" smtClean="0"/>
              <a:t>项目：金融行业（二）</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23</a:t>
            </a:fld>
            <a:endParaRPr lang="en-US" altLang="zh-CN"/>
          </a:p>
        </p:txBody>
      </p:sp>
      <p:sp>
        <p:nvSpPr>
          <p:cNvPr id="4" name="Text Box 7"/>
          <p:cNvSpPr txBox="1">
            <a:spLocks noChangeArrowheads="1"/>
          </p:cNvSpPr>
          <p:nvPr/>
        </p:nvSpPr>
        <p:spPr bwMode="auto">
          <a:xfrm>
            <a:off x="4668827" y="1214446"/>
            <a:ext cx="7526348" cy="5572934"/>
          </a:xfrm>
          <a:prstGeom prst="rect">
            <a:avLst/>
          </a:prstGeom>
          <a:noFill/>
          <a:ln w="9525" algn="ctr">
            <a:noFill/>
            <a:miter lim="800000"/>
            <a:headEnd/>
            <a:tailEnd/>
          </a:ln>
        </p:spPr>
        <p:txBody>
          <a:bodyPr lIns="91325" tIns="45662" rIns="91325" bIns="45662"/>
          <a:lstStyle/>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新华人寿股份公司</a:t>
            </a:r>
            <a:r>
              <a:rPr lang="en-US" altLang="zh-CN" sz="1600" i="0" dirty="0" smtClean="0">
                <a:ea typeface="楷体_GB2312"/>
              </a:rPr>
              <a:t>IPO</a:t>
            </a:r>
            <a:r>
              <a:rPr lang="zh-CN" altLang="en-US" sz="1600" i="0" dirty="0" smtClean="0">
                <a:ea typeface="楷体_GB2312"/>
              </a:rPr>
              <a:t>前国有股权定价项目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中国人保股份公司设立项目（合作）</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新华人寿收购医疗诊所股权项目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国泰证券、君安证券的合并评估</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国泰君安资产置换、股权转让项目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吉林信托投资公司增资扩股项目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中国农业银行厦门、广东、陕西等信托投资公司改制项目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中国建设银行山东、浙江、辽宁等信托投资公司改制项目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博时基金管理公司股权转让项目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湘财荷银基金管理公司设立项目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建信资产管理公司股权转让项目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中国康富国际租赁有限公司股权转让</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新疆建银设备租赁总公司改制项目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中国中化集团公司以远东国际租赁有限公司股权进行境外注资项目</a:t>
            </a: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远东国际租赁有限公司股权转让项目</a:t>
            </a:r>
            <a:endParaRPr lang="en-US" altLang="zh-CN" sz="1600" i="0" dirty="0" smtClean="0">
              <a:ea typeface="楷体_GB2312"/>
            </a:endParaRPr>
          </a:p>
          <a:p>
            <a:pPr marL="342900" indent="-342900">
              <a:lnSpc>
                <a:spcPct val="125000"/>
              </a:lnSpc>
              <a:spcBef>
                <a:spcPct val="20000"/>
              </a:spcBef>
              <a:spcAft>
                <a:spcPct val="20000"/>
              </a:spcAft>
              <a:buClr>
                <a:schemeClr val="accent1"/>
              </a:buClr>
              <a:buSzPct val="80000"/>
              <a:buFont typeface="Wingdings" pitchFamily="2" charset="2"/>
              <a:buChar char="u"/>
            </a:pPr>
            <a:endParaRPr lang="en-US" altLang="zh-CN" sz="1600" i="0" dirty="0">
              <a:latin typeface="楷体_GB2312" pitchFamily="49" charset="-122"/>
              <a:ea typeface="楷体_GB2312" pitchFamily="49" charset="-122"/>
            </a:endParaRPr>
          </a:p>
        </p:txBody>
      </p:sp>
      <p:pic>
        <p:nvPicPr>
          <p:cNvPr id="7" name="Picture 6"/>
          <p:cNvPicPr>
            <a:picLocks noChangeAspect="1" noChangeArrowheads="1"/>
          </p:cNvPicPr>
          <p:nvPr/>
        </p:nvPicPr>
        <p:blipFill>
          <a:blip r:embed="rId2"/>
          <a:srcRect/>
          <a:stretch>
            <a:fillRect/>
          </a:stretch>
        </p:blipFill>
        <p:spPr bwMode="auto">
          <a:xfrm>
            <a:off x="668299" y="5787248"/>
            <a:ext cx="3241764" cy="714380"/>
          </a:xfrm>
          <a:prstGeom prst="rect">
            <a:avLst/>
          </a:prstGeom>
          <a:noFill/>
          <a:ln w="9525">
            <a:noFill/>
            <a:miter lim="800000"/>
            <a:headEnd/>
            <a:tailEnd/>
          </a:ln>
        </p:spPr>
      </p:pic>
      <p:pic>
        <p:nvPicPr>
          <p:cNvPr id="9" name="Picture 8" descr="华融2"/>
          <p:cNvPicPr>
            <a:picLocks noChangeAspect="1" noChangeArrowheads="1"/>
          </p:cNvPicPr>
          <p:nvPr/>
        </p:nvPicPr>
        <p:blipFill>
          <a:blip r:embed="rId3"/>
          <a:srcRect/>
          <a:stretch>
            <a:fillRect/>
          </a:stretch>
        </p:blipFill>
        <p:spPr bwMode="auto">
          <a:xfrm>
            <a:off x="453985" y="2717800"/>
            <a:ext cx="3571900" cy="997746"/>
          </a:xfrm>
          <a:prstGeom prst="rect">
            <a:avLst/>
          </a:prstGeom>
          <a:noFill/>
          <a:ln w="9525">
            <a:noFill/>
            <a:miter lim="800000"/>
            <a:headEnd/>
            <a:tailEnd/>
          </a:ln>
        </p:spPr>
      </p:pic>
      <p:pic>
        <p:nvPicPr>
          <p:cNvPr id="12" name="Picture 11" descr="长城资产评估管理有限公司"/>
          <p:cNvPicPr>
            <a:picLocks noChangeAspect="1" noChangeArrowheads="1"/>
          </p:cNvPicPr>
          <p:nvPr/>
        </p:nvPicPr>
        <p:blipFill>
          <a:blip r:embed="rId4"/>
          <a:srcRect/>
          <a:stretch>
            <a:fillRect/>
          </a:stretch>
        </p:blipFill>
        <p:spPr bwMode="auto">
          <a:xfrm>
            <a:off x="239671" y="4858554"/>
            <a:ext cx="3786214" cy="857256"/>
          </a:xfrm>
          <a:prstGeom prst="rect">
            <a:avLst/>
          </a:prstGeom>
          <a:noFill/>
          <a:ln w="9525">
            <a:noFill/>
            <a:miter lim="800000"/>
            <a:headEnd/>
            <a:tailEnd/>
          </a:ln>
        </p:spPr>
      </p:pic>
      <p:pic>
        <p:nvPicPr>
          <p:cNvPr id="58372" name="Picture 4" descr="c:\users\liulj\appdata\roaming\360se6\User Data\temp\20110817173802846f3.jpg"/>
          <p:cNvPicPr>
            <a:picLocks noChangeAspect="1" noChangeArrowheads="1"/>
          </p:cNvPicPr>
          <p:nvPr/>
        </p:nvPicPr>
        <p:blipFill>
          <a:blip r:embed="rId5"/>
          <a:srcRect/>
          <a:stretch>
            <a:fillRect/>
          </a:stretch>
        </p:blipFill>
        <p:spPr bwMode="auto">
          <a:xfrm>
            <a:off x="1454117" y="1500968"/>
            <a:ext cx="1547824" cy="1160868"/>
          </a:xfrm>
          <a:prstGeom prst="rect">
            <a:avLst/>
          </a:prstGeom>
          <a:noFill/>
        </p:spPr>
      </p:pic>
      <p:pic>
        <p:nvPicPr>
          <p:cNvPr id="58374" name="Picture 6" descr="c:\users\liulj\appdata\roaming\360se6\User Data\temp\20140210105324-1492521378.jpg"/>
          <p:cNvPicPr>
            <a:picLocks noChangeAspect="1" noChangeArrowheads="1"/>
          </p:cNvPicPr>
          <p:nvPr/>
        </p:nvPicPr>
        <p:blipFill>
          <a:blip r:embed="rId6"/>
          <a:srcRect/>
          <a:stretch>
            <a:fillRect/>
          </a:stretch>
        </p:blipFill>
        <p:spPr bwMode="auto">
          <a:xfrm>
            <a:off x="596861" y="3786984"/>
            <a:ext cx="3286148" cy="128588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灯片编号占位符 2"/>
          <p:cNvSpPr>
            <a:spLocks noGrp="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016A4F2E-A15C-4EEF-A79E-9A1D9EED759E}" type="slidenum">
              <a:rPr lang="zh-CN" altLang="en-US" smtClean="0">
                <a:latin typeface="Arial" pitchFamily="34" charset="0"/>
              </a:rPr>
              <a:pPr/>
              <a:t>24</a:t>
            </a:fld>
            <a:endParaRPr lang="en-US" altLang="zh-CN" smtClean="0">
              <a:latin typeface="Arial" pitchFamily="34" charset="0"/>
            </a:endParaRPr>
          </a:p>
        </p:txBody>
      </p:sp>
      <p:pic>
        <p:nvPicPr>
          <p:cNvPr id="4" name="图片 3" descr="5_110325104729_1.jpg"/>
          <p:cNvPicPr>
            <a:picLocks noChangeAspect="1"/>
          </p:cNvPicPr>
          <p:nvPr/>
        </p:nvPicPr>
        <p:blipFill>
          <a:blip r:embed="rId2" cstate="print"/>
          <a:srcRect/>
          <a:stretch>
            <a:fillRect/>
          </a:stretch>
        </p:blipFill>
        <p:spPr bwMode="auto">
          <a:xfrm>
            <a:off x="1100138" y="1643063"/>
            <a:ext cx="1500187" cy="1500187"/>
          </a:xfrm>
          <a:prstGeom prst="rect">
            <a:avLst/>
          </a:prstGeom>
          <a:noFill/>
          <a:ln w="9525">
            <a:noFill/>
            <a:miter lim="800000"/>
            <a:headEnd/>
            <a:tailEnd/>
          </a:ln>
        </p:spPr>
      </p:pic>
      <p:pic>
        <p:nvPicPr>
          <p:cNvPr id="9" name="图片 8" descr="2006727152020.jpg"/>
          <p:cNvPicPr>
            <a:picLocks noChangeAspect="1"/>
          </p:cNvPicPr>
          <p:nvPr/>
        </p:nvPicPr>
        <p:blipFill>
          <a:blip r:embed="rId3" cstate="print"/>
          <a:srcRect/>
          <a:stretch>
            <a:fillRect/>
          </a:stretch>
        </p:blipFill>
        <p:spPr bwMode="auto">
          <a:xfrm>
            <a:off x="1028700" y="3214688"/>
            <a:ext cx="1638300" cy="930275"/>
          </a:xfrm>
          <a:prstGeom prst="rect">
            <a:avLst/>
          </a:prstGeom>
          <a:noFill/>
          <a:ln w="9525">
            <a:noFill/>
            <a:miter lim="800000"/>
            <a:headEnd/>
            <a:tailEnd/>
          </a:ln>
        </p:spPr>
      </p:pic>
      <p:pic>
        <p:nvPicPr>
          <p:cNvPr id="11" name="图片 10" descr="16530.jpg"/>
          <p:cNvPicPr>
            <a:picLocks noChangeAspect="1"/>
          </p:cNvPicPr>
          <p:nvPr/>
        </p:nvPicPr>
        <p:blipFill>
          <a:blip r:embed="rId4" cstate="print"/>
          <a:srcRect/>
          <a:stretch>
            <a:fillRect/>
          </a:stretch>
        </p:blipFill>
        <p:spPr bwMode="auto">
          <a:xfrm>
            <a:off x="815975" y="4073525"/>
            <a:ext cx="2354263" cy="785813"/>
          </a:xfrm>
          <a:prstGeom prst="rect">
            <a:avLst/>
          </a:prstGeom>
          <a:noFill/>
          <a:ln w="9525">
            <a:noFill/>
            <a:miter lim="800000"/>
            <a:headEnd/>
            <a:tailEnd/>
          </a:ln>
        </p:spPr>
      </p:pic>
      <p:pic>
        <p:nvPicPr>
          <p:cNvPr id="12" name="图片 11" descr="20101217133036572442.jpg"/>
          <p:cNvPicPr>
            <a:picLocks noChangeAspect="1"/>
          </p:cNvPicPr>
          <p:nvPr/>
        </p:nvPicPr>
        <p:blipFill>
          <a:blip r:embed="rId5" cstate="print"/>
          <a:srcRect/>
          <a:stretch>
            <a:fillRect/>
          </a:stretch>
        </p:blipFill>
        <p:spPr bwMode="auto">
          <a:xfrm>
            <a:off x="244475" y="4930775"/>
            <a:ext cx="3282950" cy="952500"/>
          </a:xfrm>
          <a:prstGeom prst="rect">
            <a:avLst/>
          </a:prstGeom>
          <a:noFill/>
          <a:ln w="9525">
            <a:noFill/>
            <a:miter lim="800000"/>
            <a:headEnd/>
            <a:tailEnd/>
          </a:ln>
        </p:spPr>
      </p:pic>
      <p:sp>
        <p:nvSpPr>
          <p:cNvPr id="19" name="标题 1"/>
          <p:cNvSpPr txBox="1">
            <a:spLocks/>
          </p:cNvSpPr>
          <p:nvPr/>
        </p:nvSpPr>
        <p:spPr bwMode="auto">
          <a:xfrm>
            <a:off x="625475" y="215900"/>
            <a:ext cx="7778750" cy="692150"/>
          </a:xfrm>
          <a:prstGeom prst="rect">
            <a:avLst/>
          </a:prstGeom>
          <a:noFill/>
          <a:ln>
            <a:miter lim="800000"/>
            <a:headEnd/>
            <a:tailEnd/>
          </a:ln>
        </p:spPr>
        <p:txBody>
          <a:bodyPr vert="horz" wrap="square"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chemeClr val="bg1"/>
                </a:solidFill>
                <a:effectLst/>
                <a:uLnTx/>
                <a:uFillTx/>
                <a:latin typeface="楷体_GB2312"/>
                <a:ea typeface="楷体_GB2312"/>
                <a:cs typeface="+mj-cs"/>
              </a:rPr>
              <a:t>境外项目评估经验</a:t>
            </a:r>
          </a:p>
        </p:txBody>
      </p:sp>
      <p:sp>
        <p:nvSpPr>
          <p:cNvPr id="22" name="Text Box 7"/>
          <p:cNvSpPr txBox="1">
            <a:spLocks noChangeArrowheads="1"/>
          </p:cNvSpPr>
          <p:nvPr/>
        </p:nvSpPr>
        <p:spPr bwMode="auto">
          <a:xfrm>
            <a:off x="3883009" y="1572406"/>
            <a:ext cx="8169290" cy="4857784"/>
          </a:xfrm>
          <a:prstGeom prst="rect">
            <a:avLst/>
          </a:prstGeom>
          <a:noFill/>
          <a:ln w="9525" algn="ctr">
            <a:noFill/>
            <a:miter lim="800000"/>
            <a:headEnd/>
            <a:tailEnd/>
          </a:ln>
        </p:spPr>
        <p:txBody>
          <a:bodyPr lIns="91325" tIns="45662" rIns="91325" bIns="45662"/>
          <a:lstStyle/>
          <a:p>
            <a:pPr marL="341854" indent="-341854">
              <a:lnSpc>
                <a:spcPts val="29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中国航空汽车控股有限公司资产重组项目</a:t>
            </a:r>
            <a:endParaRPr lang="zh-CN" altLang="en-US" sz="1600" i="0" dirty="0" smtClean="0">
              <a:latin typeface="楷体_GB2312" pitchFamily="49" charset="-122"/>
              <a:ea typeface="楷体_GB2312" pitchFamily="49" charset="-122"/>
            </a:endParaRPr>
          </a:p>
          <a:p>
            <a:pPr marL="341854" indent="-341854">
              <a:lnSpc>
                <a:spcPts val="29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西飞减资项目中涉及的对其下属子公司未来航空国际投资有限公司股权的评估项目</a:t>
            </a:r>
            <a:endParaRPr lang="en-US" altLang="zh-CN" sz="1600" i="0" dirty="0" smtClean="0">
              <a:latin typeface="楷体_GB2312" pitchFamily="49" charset="-122"/>
              <a:ea typeface="楷体_GB2312"/>
            </a:endParaRPr>
          </a:p>
          <a:p>
            <a:pPr marL="341854" indent="-341854">
              <a:lnSpc>
                <a:spcPts val="29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中国蓝星</a:t>
            </a:r>
            <a:r>
              <a:rPr lang="en-US" sz="1600" i="0" dirty="0" smtClean="0">
                <a:ea typeface="楷体_GB2312"/>
              </a:rPr>
              <a:t>(</a:t>
            </a:r>
            <a:r>
              <a:rPr lang="zh-CN" altLang="en-US" sz="1600" i="0" dirty="0" smtClean="0">
                <a:ea typeface="楷体_GB2312"/>
              </a:rPr>
              <a:t>集团</a:t>
            </a:r>
            <a:r>
              <a:rPr lang="en-US" sz="1600" i="0" dirty="0" smtClean="0">
                <a:ea typeface="楷体_GB2312"/>
              </a:rPr>
              <a:t>)</a:t>
            </a:r>
            <a:r>
              <a:rPr lang="zh-CN" altLang="en-US" sz="1600" i="0" dirty="0" smtClean="0">
                <a:ea typeface="楷体_GB2312"/>
              </a:rPr>
              <a:t>股份有限公司增资扩股项目涉及境外资产项目</a:t>
            </a:r>
            <a:endParaRPr lang="en-US" altLang="zh-CN" sz="1600" i="0" dirty="0" smtClean="0">
              <a:ea typeface="楷体_GB2312"/>
            </a:endParaRPr>
          </a:p>
          <a:p>
            <a:pPr marL="341854" indent="-341854">
              <a:lnSpc>
                <a:spcPts val="2900"/>
              </a:lnSpc>
              <a:spcBef>
                <a:spcPts val="600"/>
              </a:spcBef>
              <a:spcAft>
                <a:spcPts val="600"/>
              </a:spcAft>
              <a:buClr>
                <a:schemeClr val="accent1"/>
              </a:buClr>
              <a:buSzPct val="80000"/>
              <a:buFont typeface="Wingdings" pitchFamily="2" charset="2"/>
              <a:buChar char="u"/>
              <a:defRPr/>
            </a:pPr>
            <a:r>
              <a:rPr lang="en-US" sz="1600" i="0" dirty="0" err="1" smtClean="0">
                <a:ea typeface="楷体_GB2312"/>
              </a:rPr>
              <a:t>Elkem</a:t>
            </a:r>
            <a:r>
              <a:rPr lang="en-US" sz="1600" i="0" dirty="0" smtClean="0">
                <a:ea typeface="楷体_GB2312"/>
              </a:rPr>
              <a:t> Solar AS</a:t>
            </a:r>
            <a:r>
              <a:rPr lang="zh-CN" altLang="en-US" sz="1600" i="0" dirty="0" smtClean="0">
                <a:ea typeface="楷体_GB2312"/>
              </a:rPr>
              <a:t>太阳能多晶硅生产业务资产组评估项目</a:t>
            </a:r>
            <a:endParaRPr lang="en-US" altLang="zh-CN" sz="1600" i="0" dirty="0" smtClean="0">
              <a:ea typeface="楷体_GB2312"/>
            </a:endParaRPr>
          </a:p>
          <a:p>
            <a:pPr marL="341854" indent="-341854">
              <a:lnSpc>
                <a:spcPts val="29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中广核公司下属金牛矿业有限公司转让所持的</a:t>
            </a:r>
            <a:r>
              <a:rPr lang="en-US" sz="1600" i="0" dirty="0" smtClean="0">
                <a:ea typeface="楷体_GB2312"/>
              </a:rPr>
              <a:t>Extract Resources</a:t>
            </a:r>
            <a:r>
              <a:rPr lang="zh-CN" altLang="en-US" sz="1600" i="0" dirty="0" smtClean="0">
                <a:ea typeface="楷体_GB2312"/>
              </a:rPr>
              <a:t>（</a:t>
            </a:r>
            <a:r>
              <a:rPr lang="en-US" sz="1600" i="0" dirty="0" smtClean="0">
                <a:ea typeface="楷体_GB2312"/>
              </a:rPr>
              <a:t>UK</a:t>
            </a:r>
            <a:r>
              <a:rPr lang="zh-CN" altLang="en-US" sz="1600" i="0" dirty="0" smtClean="0">
                <a:ea typeface="楷体_GB2312"/>
              </a:rPr>
              <a:t>）</a:t>
            </a:r>
            <a:r>
              <a:rPr lang="en-US" sz="1600" i="0" dirty="0" smtClean="0">
                <a:ea typeface="楷体_GB2312"/>
              </a:rPr>
              <a:t>Ltd.</a:t>
            </a:r>
            <a:r>
              <a:rPr lang="zh-CN" altLang="en-US" sz="1600" i="0" dirty="0" smtClean="0">
                <a:ea typeface="楷体_GB2312"/>
              </a:rPr>
              <a:t>的股权</a:t>
            </a:r>
            <a:endParaRPr lang="en-US" altLang="zh-CN" sz="1600" i="0" dirty="0" smtClean="0">
              <a:ea typeface="楷体_GB2312"/>
            </a:endParaRPr>
          </a:p>
          <a:p>
            <a:pPr marL="341854" indent="-341854">
              <a:lnSpc>
                <a:spcPts val="29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中建中东有限责任公司阿联酋阿布扎比市瑞姆岛的城市之光项目</a:t>
            </a:r>
          </a:p>
          <a:p>
            <a:pPr marL="341854" indent="-341854">
              <a:lnSpc>
                <a:spcPts val="29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江西省建工集团股权多元化改制项目</a:t>
            </a:r>
            <a:endParaRPr lang="en-US" altLang="zh-CN" sz="1600" i="0" dirty="0" smtClean="0">
              <a:ea typeface="楷体_GB2312"/>
            </a:endParaRPr>
          </a:p>
          <a:p>
            <a:pPr marL="341854" indent="-341854">
              <a:lnSpc>
                <a:spcPts val="29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中建总公司整体上市涉及中海集团股权评估项目</a:t>
            </a:r>
          </a:p>
          <a:p>
            <a:pPr marL="341854" indent="-341854">
              <a:lnSpc>
                <a:spcPts val="29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中航工业机电非公开发行涉及对</a:t>
            </a:r>
            <a:r>
              <a:rPr lang="en-US" altLang="en-US" sz="1600" i="0" dirty="0" smtClean="0">
                <a:ea typeface="楷体_GB2312"/>
              </a:rPr>
              <a:t>KOKI,KOKI TR</a:t>
            </a:r>
            <a:r>
              <a:rPr lang="zh-CN" altLang="en-US" sz="1600" i="0" dirty="0" smtClean="0">
                <a:ea typeface="楷体_GB2312"/>
              </a:rPr>
              <a:t>公司股权评估项目</a:t>
            </a:r>
          </a:p>
          <a:p>
            <a:pPr marL="341854" indent="-341854">
              <a:lnSpc>
                <a:spcPct val="125000"/>
              </a:lnSpc>
              <a:spcBef>
                <a:spcPct val="20000"/>
              </a:spcBef>
              <a:spcAft>
                <a:spcPct val="20000"/>
              </a:spcAft>
              <a:buClr>
                <a:schemeClr val="accent1"/>
              </a:buClr>
              <a:buSzPct val="80000"/>
              <a:buFont typeface="Wingdings" pitchFamily="2" charset="2"/>
              <a:buChar char="u"/>
              <a:defRPr/>
            </a:pPr>
            <a:endParaRPr lang="en-US" altLang="zh-CN" sz="1600" i="0" dirty="0" smtClean="0">
              <a:latin typeface="楷体_GB2312" pitchFamily="49" charset="-122"/>
              <a:ea typeface="楷体_GB2312"/>
            </a:endParaRPr>
          </a:p>
          <a:p>
            <a:pPr marL="341854" lvl="0" indent="-341854">
              <a:lnSpc>
                <a:spcPct val="125000"/>
              </a:lnSpc>
              <a:spcBef>
                <a:spcPct val="20000"/>
              </a:spcBef>
              <a:spcAft>
                <a:spcPct val="20000"/>
              </a:spcAft>
              <a:buClr>
                <a:schemeClr val="accent1"/>
              </a:buClr>
              <a:buSzPct val="80000"/>
              <a:buFont typeface="Wingdings" pitchFamily="2" charset="2"/>
              <a:buChar char="u"/>
              <a:defRPr/>
            </a:pPr>
            <a:endParaRPr lang="en-US" altLang="zh-CN" sz="1600" i="0" dirty="0" smtClean="0">
              <a:ea typeface="楷体_GB2312"/>
            </a:endParaRPr>
          </a:p>
          <a:p>
            <a:pPr marL="342900" indent="-342900">
              <a:lnSpc>
                <a:spcPct val="125000"/>
              </a:lnSpc>
              <a:spcBef>
                <a:spcPct val="20000"/>
              </a:spcBef>
              <a:spcAft>
                <a:spcPct val="20000"/>
              </a:spcAft>
              <a:buClr>
                <a:schemeClr val="accent1"/>
              </a:buClr>
              <a:buSzPct val="80000"/>
              <a:buFont typeface="Wingdings" pitchFamily="2" charset="2"/>
              <a:buChar char="u"/>
            </a:pPr>
            <a:endParaRPr lang="en-US" altLang="zh-CN" sz="1600" i="0"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25</a:t>
            </a:fld>
            <a:endParaRPr lang="en-US" altLang="zh-CN"/>
          </a:p>
        </p:txBody>
      </p:sp>
      <p:sp>
        <p:nvSpPr>
          <p:cNvPr id="4" name="标题 1"/>
          <p:cNvSpPr txBox="1">
            <a:spLocks/>
          </p:cNvSpPr>
          <p:nvPr/>
        </p:nvSpPr>
        <p:spPr>
          <a:xfrm>
            <a:off x="739737" y="215084"/>
            <a:ext cx="7779025" cy="692150"/>
          </a:xfrm>
          <a:prstGeom prst="rect">
            <a:avLst/>
          </a:prstGeom>
        </p:spPr>
        <p:txBody>
          <a:bodyPr lIns="91161" tIns="45581" rIns="91161" bIns="45581"/>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chemeClr val="bg1"/>
                </a:solidFill>
                <a:effectLst/>
                <a:uLnTx/>
                <a:uFillTx/>
                <a:latin typeface="+mj-lt"/>
                <a:ea typeface="华文细黑" pitchFamily="2" charset="-122"/>
                <a:cs typeface="+mj-cs"/>
              </a:rPr>
              <a:t>客户</a:t>
            </a:r>
            <a:r>
              <a:rPr kumimoji="0" lang="en-US" altLang="zh-CN" sz="2400" b="1" i="0" u="none" strike="noStrike" kern="0" cap="none" spc="0" normalizeH="0" baseline="0" noProof="0" dirty="0" smtClean="0">
                <a:ln>
                  <a:noFill/>
                </a:ln>
                <a:solidFill>
                  <a:schemeClr val="bg1"/>
                </a:solidFill>
                <a:effectLst/>
                <a:uLnTx/>
                <a:uFillTx/>
                <a:latin typeface="+mj-lt"/>
                <a:ea typeface="华文细黑" pitchFamily="2" charset="-122"/>
                <a:cs typeface="+mj-cs"/>
              </a:rPr>
              <a:t>/</a:t>
            </a:r>
            <a:r>
              <a:rPr kumimoji="0" lang="zh-CN" altLang="en-US" sz="2400" b="1" i="0" u="none" strike="noStrike" kern="0" cap="none" spc="0" normalizeH="0" baseline="0" noProof="0" dirty="0" smtClean="0">
                <a:ln>
                  <a:noFill/>
                </a:ln>
                <a:solidFill>
                  <a:schemeClr val="bg1"/>
                </a:solidFill>
                <a:effectLst/>
                <a:uLnTx/>
                <a:uFillTx/>
                <a:latin typeface="+mj-lt"/>
                <a:ea typeface="华文细黑" pitchFamily="2" charset="-122"/>
                <a:cs typeface="+mj-cs"/>
              </a:rPr>
              <a:t>项目：外资并购</a:t>
            </a:r>
            <a:endParaRPr kumimoji="0" lang="zh-CN" altLang="en-US" sz="2400" b="1" i="0" u="none" strike="noStrike" kern="0" cap="none" spc="0" normalizeH="0" baseline="0" noProof="0" dirty="0">
              <a:ln>
                <a:noFill/>
              </a:ln>
              <a:solidFill>
                <a:schemeClr val="bg1"/>
              </a:solidFill>
              <a:effectLst/>
              <a:uLnTx/>
              <a:uFillTx/>
              <a:latin typeface="+mj-lt"/>
              <a:ea typeface="华文细黑" pitchFamily="2" charset="-122"/>
              <a:cs typeface="+mj-cs"/>
            </a:endParaRPr>
          </a:p>
        </p:txBody>
      </p:sp>
      <p:pic>
        <p:nvPicPr>
          <p:cNvPr id="5" name="图片 20" descr="华夏银行.jpg"/>
          <p:cNvPicPr>
            <a:picLocks noChangeAspect="1"/>
          </p:cNvPicPr>
          <p:nvPr/>
        </p:nvPicPr>
        <p:blipFill>
          <a:blip r:embed="rId2"/>
          <a:srcRect/>
          <a:stretch>
            <a:fillRect/>
          </a:stretch>
        </p:blipFill>
        <p:spPr bwMode="auto">
          <a:xfrm>
            <a:off x="239679" y="3444080"/>
            <a:ext cx="1285876" cy="1066800"/>
          </a:xfrm>
          <a:prstGeom prst="rect">
            <a:avLst/>
          </a:prstGeom>
          <a:noFill/>
          <a:ln w="9525">
            <a:noFill/>
            <a:miter lim="800000"/>
            <a:headEnd/>
            <a:tailEnd/>
          </a:ln>
        </p:spPr>
      </p:pic>
      <p:pic>
        <p:nvPicPr>
          <p:cNvPr id="6" name="图片 21" descr="德意志银行.jpg"/>
          <p:cNvPicPr>
            <a:picLocks noChangeAspect="1"/>
          </p:cNvPicPr>
          <p:nvPr/>
        </p:nvPicPr>
        <p:blipFill>
          <a:blip r:embed="rId3"/>
          <a:srcRect/>
          <a:stretch>
            <a:fillRect/>
          </a:stretch>
        </p:blipFill>
        <p:spPr bwMode="auto">
          <a:xfrm>
            <a:off x="1668431" y="3215480"/>
            <a:ext cx="1143000" cy="1600200"/>
          </a:xfrm>
          <a:prstGeom prst="rect">
            <a:avLst/>
          </a:prstGeom>
          <a:noFill/>
          <a:ln w="9525">
            <a:noFill/>
            <a:miter lim="800000"/>
            <a:headEnd/>
            <a:tailEnd/>
          </a:ln>
        </p:spPr>
      </p:pic>
      <p:pic>
        <p:nvPicPr>
          <p:cNvPr id="7" name="图片 22" descr="康师傅收购百事可乐.jpg"/>
          <p:cNvPicPr>
            <a:picLocks noChangeAspect="1"/>
          </p:cNvPicPr>
          <p:nvPr/>
        </p:nvPicPr>
        <p:blipFill>
          <a:blip r:embed="rId4"/>
          <a:srcRect/>
          <a:stretch>
            <a:fillRect/>
          </a:stretch>
        </p:blipFill>
        <p:spPr bwMode="auto">
          <a:xfrm>
            <a:off x="239679" y="1462880"/>
            <a:ext cx="2133600" cy="1536700"/>
          </a:xfrm>
          <a:prstGeom prst="rect">
            <a:avLst/>
          </a:prstGeom>
          <a:noFill/>
          <a:ln w="9525">
            <a:noFill/>
            <a:miter lim="800000"/>
            <a:headEnd/>
            <a:tailEnd/>
          </a:ln>
        </p:spPr>
      </p:pic>
      <p:pic>
        <p:nvPicPr>
          <p:cNvPr id="8" name="Picture 11" descr="C:\Documents and Settings\zhaoxin\Application Data\Tencent\Users\695476300\QQ\WinTemp\RichOle\[O4_{OIGEV3IAAE5V4ITJTX.jpg"/>
          <p:cNvPicPr>
            <a:picLocks noChangeAspect="1" noChangeArrowheads="1"/>
          </p:cNvPicPr>
          <p:nvPr/>
        </p:nvPicPr>
        <p:blipFill>
          <a:blip r:embed="rId5"/>
          <a:srcRect/>
          <a:stretch>
            <a:fillRect/>
          </a:stretch>
        </p:blipFill>
        <p:spPr bwMode="auto">
          <a:xfrm>
            <a:off x="5740397" y="5501496"/>
            <a:ext cx="1981200" cy="685800"/>
          </a:xfrm>
          <a:prstGeom prst="rect">
            <a:avLst/>
          </a:prstGeom>
          <a:noFill/>
          <a:ln w="9525">
            <a:noFill/>
            <a:miter lim="800000"/>
            <a:headEnd/>
            <a:tailEnd/>
          </a:ln>
        </p:spPr>
      </p:pic>
      <p:pic>
        <p:nvPicPr>
          <p:cNvPr id="9" name="Picture 12" descr="C:\Documents and Settings\zhaoxin\Application Data\Tencent\Users\695476300\QQ\WinTemp\RichOle\]Z}MVQ`MO$NDEU}3GND7@KO.jpg"/>
          <p:cNvPicPr>
            <a:picLocks noChangeAspect="1" noChangeArrowheads="1"/>
          </p:cNvPicPr>
          <p:nvPr/>
        </p:nvPicPr>
        <p:blipFill>
          <a:blip r:embed="rId6"/>
          <a:srcRect/>
          <a:stretch>
            <a:fillRect/>
          </a:stretch>
        </p:blipFill>
        <p:spPr bwMode="auto">
          <a:xfrm>
            <a:off x="8740793" y="5501496"/>
            <a:ext cx="1981200" cy="762000"/>
          </a:xfrm>
          <a:prstGeom prst="rect">
            <a:avLst/>
          </a:prstGeom>
          <a:noFill/>
          <a:ln w="9525">
            <a:noFill/>
            <a:miter lim="800000"/>
            <a:headEnd/>
            <a:tailEnd/>
          </a:ln>
        </p:spPr>
      </p:pic>
      <p:pic>
        <p:nvPicPr>
          <p:cNvPr id="10" name="图片 23" descr="4~)0$H`Y06S9CS%65)4]BMS.jpg"/>
          <p:cNvPicPr>
            <a:picLocks noChangeAspect="1"/>
          </p:cNvPicPr>
          <p:nvPr/>
        </p:nvPicPr>
        <p:blipFill>
          <a:blip r:embed="rId7"/>
          <a:srcRect/>
          <a:stretch>
            <a:fillRect/>
          </a:stretch>
        </p:blipFill>
        <p:spPr bwMode="auto">
          <a:xfrm>
            <a:off x="2882877" y="5287182"/>
            <a:ext cx="2209800" cy="1143000"/>
          </a:xfrm>
          <a:prstGeom prst="rect">
            <a:avLst/>
          </a:prstGeom>
          <a:noFill/>
          <a:ln w="9525">
            <a:noFill/>
            <a:miter lim="800000"/>
            <a:headEnd/>
            <a:tailEnd/>
          </a:ln>
        </p:spPr>
      </p:pic>
      <p:pic>
        <p:nvPicPr>
          <p:cNvPr id="11" name="图片 24" descr="张裕.jpg"/>
          <p:cNvPicPr>
            <a:picLocks noChangeAspect="1"/>
          </p:cNvPicPr>
          <p:nvPr/>
        </p:nvPicPr>
        <p:blipFill>
          <a:blip r:embed="rId8"/>
          <a:srcRect/>
          <a:stretch>
            <a:fillRect/>
          </a:stretch>
        </p:blipFill>
        <p:spPr bwMode="auto">
          <a:xfrm>
            <a:off x="239679" y="4815680"/>
            <a:ext cx="1981200" cy="1524000"/>
          </a:xfrm>
          <a:prstGeom prst="rect">
            <a:avLst/>
          </a:prstGeom>
          <a:noFill/>
          <a:ln w="9525">
            <a:noFill/>
            <a:miter lim="800000"/>
            <a:headEnd/>
            <a:tailEnd/>
          </a:ln>
        </p:spPr>
      </p:pic>
      <p:sp>
        <p:nvSpPr>
          <p:cNvPr id="12" name="Text Box 7"/>
          <p:cNvSpPr txBox="1">
            <a:spLocks noChangeArrowheads="1"/>
          </p:cNvSpPr>
          <p:nvPr/>
        </p:nvSpPr>
        <p:spPr bwMode="auto">
          <a:xfrm>
            <a:off x="3429023" y="1643844"/>
            <a:ext cx="7526348" cy="3071834"/>
          </a:xfrm>
          <a:prstGeom prst="rect">
            <a:avLst/>
          </a:prstGeom>
          <a:noFill/>
          <a:ln w="9525" algn="ctr">
            <a:noFill/>
            <a:miter lim="800000"/>
            <a:headEnd/>
            <a:tailEnd/>
          </a:ln>
        </p:spPr>
        <p:txBody>
          <a:bodyPr lIns="91325" tIns="45662" rIns="91325" bIns="45662"/>
          <a:lstStyle/>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康师傅收购百事可乐中国所涉及的股权价值评估</a:t>
            </a:r>
            <a:endParaRPr lang="en-US" altLang="zh-CN" sz="1600"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中国种子集团引进战略投资者美国孟山都公司所涉及的股权价值评估</a:t>
            </a:r>
            <a:endParaRPr lang="en-US" altLang="zh-CN" sz="1600"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华夏银行引进战略投资者德意志银行所涉及的股权价值评估</a:t>
            </a:r>
            <a:endParaRPr lang="en-US" altLang="zh-CN" sz="1600"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中煤集团转让持有的民生银行国有股予新加坡淡马锡所涉及的股权价值评估</a:t>
            </a:r>
            <a:endParaRPr lang="en-US" altLang="zh-CN" sz="1600"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徐工集团引进境外投资者美国凯雷基金所涉及的国有股权价值评估</a:t>
            </a:r>
            <a:endParaRPr lang="en-US" altLang="zh-CN" sz="1600"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中国纺织进出口总公司引进境外投资者项目所涉及的国有股权价值评估</a:t>
            </a:r>
            <a:endParaRPr lang="en-US" altLang="zh-CN" sz="1600"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张裕集团改制及引进战略投资者</a:t>
            </a:r>
            <a:r>
              <a:rPr lang="en-US" altLang="zh-CN" sz="1600" i="0" dirty="0" smtClean="0">
                <a:ea typeface="楷体_GB2312"/>
              </a:rPr>
              <a:t>IFC</a:t>
            </a:r>
            <a:r>
              <a:rPr lang="zh-CN" altLang="en-US" sz="1600" i="0" dirty="0" smtClean="0">
                <a:ea typeface="楷体_GB2312"/>
              </a:rPr>
              <a:t>和意利瓦公司所涉及的整体资产评估</a:t>
            </a:r>
            <a:endParaRPr lang="en-US" altLang="zh-CN" sz="1600" i="0" dirty="0" smtClean="0">
              <a:ea typeface="楷体_GB2312"/>
            </a:endParaRPr>
          </a:p>
          <a:p>
            <a:pPr marL="341854" indent="-341854">
              <a:lnSpc>
                <a:spcPts val="23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中国蓝星集团引进美国著名投资基金黑石集团</a:t>
            </a:r>
            <a:r>
              <a:rPr lang="en-US" altLang="zh-CN" sz="1600" i="0" dirty="0" smtClean="0">
                <a:ea typeface="楷体_GB2312"/>
              </a:rPr>
              <a:t>(</a:t>
            </a:r>
            <a:r>
              <a:rPr lang="zh-CN" altLang="en-US" sz="1600" i="0" dirty="0" smtClean="0">
                <a:ea typeface="楷体_GB2312"/>
              </a:rPr>
              <a:t>百仕通</a:t>
            </a:r>
            <a:r>
              <a:rPr lang="en-US" altLang="zh-CN" sz="1600" i="0" dirty="0" smtClean="0">
                <a:ea typeface="楷体_GB2312"/>
              </a:rPr>
              <a:t>)</a:t>
            </a:r>
            <a:r>
              <a:rPr lang="zh-CN" altLang="en-US" sz="1600" i="0" dirty="0" smtClean="0">
                <a:ea typeface="楷体_GB2312"/>
              </a:rPr>
              <a:t>所涉及的股权价值评估</a:t>
            </a:r>
          </a:p>
          <a:p>
            <a:pPr marL="342900" indent="-342900">
              <a:lnSpc>
                <a:spcPct val="125000"/>
              </a:lnSpc>
              <a:spcBef>
                <a:spcPct val="20000"/>
              </a:spcBef>
              <a:spcAft>
                <a:spcPct val="20000"/>
              </a:spcAft>
              <a:buClr>
                <a:schemeClr val="accent1"/>
              </a:buClr>
              <a:buSzPct val="80000"/>
            </a:pPr>
            <a:endParaRPr lang="en-US" altLang="zh-CN" sz="1600" i="0" dirty="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a typeface="宋体" pitchFamily="2" charset="-122"/>
              </a:rPr>
              <a:t>客户</a:t>
            </a:r>
            <a:r>
              <a:rPr lang="en-US" altLang="zh-CN" dirty="0" smtClean="0">
                <a:latin typeface="宋体" pitchFamily="2" charset="-122"/>
                <a:ea typeface="宋体" pitchFamily="2" charset="-122"/>
              </a:rPr>
              <a:t>/</a:t>
            </a:r>
            <a:r>
              <a:rPr lang="zh-CN" altLang="en-US" dirty="0" smtClean="0">
                <a:ea typeface="宋体" pitchFamily="2" charset="-122"/>
              </a:rPr>
              <a:t>项目：建筑及房地产行业</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26</a:t>
            </a:fld>
            <a:endParaRPr lang="en-US" altLang="zh-CN"/>
          </a:p>
        </p:txBody>
      </p:sp>
      <p:sp>
        <p:nvSpPr>
          <p:cNvPr id="4" name="Text Box 7"/>
          <p:cNvSpPr txBox="1">
            <a:spLocks noChangeArrowheads="1"/>
          </p:cNvSpPr>
          <p:nvPr/>
        </p:nvSpPr>
        <p:spPr bwMode="auto">
          <a:xfrm>
            <a:off x="882613" y="1429530"/>
            <a:ext cx="7500990" cy="5358620"/>
          </a:xfrm>
          <a:prstGeom prst="rect">
            <a:avLst/>
          </a:prstGeom>
          <a:noFill/>
          <a:ln w="9525" algn="ctr">
            <a:noFill/>
            <a:miter lim="800000"/>
            <a:headEnd/>
            <a:tailEnd/>
          </a:ln>
        </p:spPr>
        <p:txBody>
          <a:bodyPr lIns="91325" tIns="45662" rIns="91325" bIns="45662"/>
          <a:lstStyle/>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中国铁建</a:t>
            </a:r>
            <a:r>
              <a:rPr lang="en-US" altLang="zh-CN" sz="1600" i="0" dirty="0" smtClean="0">
                <a:ea typeface="楷体_GB2312"/>
              </a:rPr>
              <a:t>A+H</a:t>
            </a:r>
            <a:r>
              <a:rPr lang="zh-CN" altLang="en-US" sz="1600" i="0" dirty="0" smtClean="0">
                <a:ea typeface="楷体_GB2312"/>
              </a:rPr>
              <a:t>股上市项目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中建总公司</a:t>
            </a:r>
            <a:r>
              <a:rPr lang="en-US" altLang="zh-CN" sz="1600" i="0" dirty="0" smtClean="0">
                <a:ea typeface="楷体_GB2312"/>
              </a:rPr>
              <a:t>A</a:t>
            </a:r>
            <a:r>
              <a:rPr lang="zh-CN" altLang="en-US" sz="1600" i="0" dirty="0" smtClean="0">
                <a:ea typeface="楷体_GB2312"/>
              </a:rPr>
              <a:t>股上市项目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中国交通建设</a:t>
            </a:r>
            <a:r>
              <a:rPr lang="en-US" altLang="zh-CN" sz="1600" i="0" dirty="0" smtClean="0">
                <a:ea typeface="楷体_GB2312"/>
              </a:rPr>
              <a:t>H</a:t>
            </a:r>
            <a:r>
              <a:rPr lang="zh-CN" altLang="en-US" sz="1600" i="0" dirty="0" smtClean="0">
                <a:ea typeface="楷体_GB2312"/>
              </a:rPr>
              <a:t>股上市项目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中国冶金科工</a:t>
            </a:r>
            <a:r>
              <a:rPr lang="en-US" altLang="zh-CN" sz="1600" i="0" dirty="0" smtClean="0">
                <a:ea typeface="楷体_GB2312"/>
              </a:rPr>
              <a:t>A</a:t>
            </a:r>
            <a:r>
              <a:rPr lang="zh-CN" altLang="en-US" sz="1600" i="0" dirty="0" smtClean="0">
                <a:ea typeface="楷体_GB2312"/>
              </a:rPr>
              <a:t>股</a:t>
            </a:r>
            <a:r>
              <a:rPr lang="en-US" altLang="zh-CN" sz="1600" i="0" dirty="0" smtClean="0">
                <a:ea typeface="楷体_GB2312"/>
              </a:rPr>
              <a:t>+H</a:t>
            </a:r>
            <a:r>
              <a:rPr lang="zh-CN" altLang="en-US" sz="1600" i="0" dirty="0" smtClean="0">
                <a:ea typeface="楷体_GB2312"/>
              </a:rPr>
              <a:t>股上市项目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葛洲坝集团整体上市项目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中国建材</a:t>
            </a:r>
            <a:r>
              <a:rPr lang="en-US" altLang="zh-CN" sz="1600" i="0" dirty="0" smtClean="0">
                <a:ea typeface="楷体_GB2312"/>
              </a:rPr>
              <a:t>H</a:t>
            </a:r>
            <a:r>
              <a:rPr lang="zh-CN" altLang="en-US" sz="1600" i="0" dirty="0" smtClean="0">
                <a:ea typeface="楷体_GB2312"/>
              </a:rPr>
              <a:t>股上市项目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中建股份收购新疆建工股权项目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中建安装集团公司专业化整合升级项目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方兴地产公司改制暨红筹上市项目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上海金茂集团股权注入方兴地产项目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中远房地产股权价值评估项目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中建总公司西北设计院改制、中建八局二公司改制、</a:t>
            </a:r>
            <a:endParaRPr lang="en-US" altLang="zh-CN" sz="1600" i="0" dirty="0" smtClean="0">
              <a:ea typeface="楷体_GB2312"/>
            </a:endParaRPr>
          </a:p>
          <a:p>
            <a:pPr marL="341854" indent="-341854">
              <a:lnSpc>
                <a:spcPts val="1900"/>
              </a:lnSpc>
              <a:spcBef>
                <a:spcPts val="600"/>
              </a:spcBef>
              <a:spcAft>
                <a:spcPts val="0"/>
              </a:spcAft>
              <a:buClr>
                <a:schemeClr val="accent1"/>
              </a:buClr>
              <a:buSzPct val="80000"/>
              <a:defRPr/>
            </a:pPr>
            <a:r>
              <a:rPr lang="en-US" altLang="zh-CN" sz="1600" i="0" dirty="0" smtClean="0">
                <a:ea typeface="楷体_GB2312"/>
              </a:rPr>
              <a:t>      </a:t>
            </a:r>
            <a:r>
              <a:rPr lang="zh-CN" altLang="en-US" sz="1600" i="0" dirty="0" smtClean="0">
                <a:ea typeface="楷体_GB2312"/>
              </a:rPr>
              <a:t>中国复合材料集团改制、中建三局资产重组、中海建筑工程公司股权转让项目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亿城股份公司股权价值评估项目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北新集团资产转让和置换项目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北京天惠置地房地产评估项目</a:t>
            </a:r>
            <a:endParaRPr lang="en-US" altLang="zh-CN" sz="1600" i="0" dirty="0">
              <a:latin typeface="楷体_GB2312" pitchFamily="49" charset="-122"/>
              <a:ea typeface="楷体_GB2312" pitchFamily="49" charset="-122"/>
            </a:endParaRPr>
          </a:p>
        </p:txBody>
      </p:sp>
      <p:pic>
        <p:nvPicPr>
          <p:cNvPr id="5" name="Picture 15" descr="3"/>
          <p:cNvPicPr>
            <a:picLocks noChangeAspect="1" noChangeArrowheads="1"/>
          </p:cNvPicPr>
          <p:nvPr/>
        </p:nvPicPr>
        <p:blipFill>
          <a:blip r:embed="rId2"/>
          <a:srcRect/>
          <a:stretch>
            <a:fillRect/>
          </a:stretch>
        </p:blipFill>
        <p:spPr bwMode="auto">
          <a:xfrm>
            <a:off x="6300788" y="1268413"/>
            <a:ext cx="2667000" cy="2592387"/>
          </a:xfrm>
          <a:prstGeom prst="rect">
            <a:avLst/>
          </a:prstGeom>
          <a:noFill/>
          <a:ln w="9525">
            <a:noFill/>
            <a:miter lim="800000"/>
            <a:headEnd/>
            <a:tailEnd/>
          </a:ln>
        </p:spPr>
      </p:pic>
      <p:pic>
        <p:nvPicPr>
          <p:cNvPr id="6" name="Picture 16" descr="jz3"/>
          <p:cNvPicPr>
            <a:picLocks noChangeAspect="1" noChangeArrowheads="1"/>
          </p:cNvPicPr>
          <p:nvPr/>
        </p:nvPicPr>
        <p:blipFill>
          <a:blip r:embed="rId3"/>
          <a:srcRect/>
          <a:stretch>
            <a:fillRect/>
          </a:stretch>
        </p:blipFill>
        <p:spPr bwMode="auto">
          <a:xfrm>
            <a:off x="9526611" y="3929860"/>
            <a:ext cx="223202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a typeface="宋体" pitchFamily="2" charset="-122"/>
              </a:rPr>
              <a:t>客户</a:t>
            </a:r>
            <a:r>
              <a:rPr lang="en-US" altLang="zh-CN" dirty="0" smtClean="0">
                <a:latin typeface="宋体" pitchFamily="2" charset="-122"/>
                <a:ea typeface="宋体" pitchFamily="2" charset="-122"/>
              </a:rPr>
              <a:t>/</a:t>
            </a:r>
            <a:r>
              <a:rPr lang="zh-CN" altLang="en-US" dirty="0" smtClean="0">
                <a:ea typeface="宋体" pitchFamily="2" charset="-122"/>
              </a:rPr>
              <a:t>项目：航天军工行业</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27</a:t>
            </a:fld>
            <a:endParaRPr lang="en-US" altLang="zh-CN"/>
          </a:p>
        </p:txBody>
      </p:sp>
      <p:sp>
        <p:nvSpPr>
          <p:cNvPr id="4" name="Text Box 7"/>
          <p:cNvSpPr txBox="1">
            <a:spLocks noChangeArrowheads="1"/>
          </p:cNvSpPr>
          <p:nvPr/>
        </p:nvSpPr>
        <p:spPr bwMode="auto">
          <a:xfrm>
            <a:off x="428628" y="1429530"/>
            <a:ext cx="5954711" cy="3500462"/>
          </a:xfrm>
          <a:prstGeom prst="rect">
            <a:avLst/>
          </a:prstGeom>
          <a:noFill/>
          <a:ln w="9525" algn="ctr">
            <a:noFill/>
            <a:miter lim="800000"/>
            <a:headEnd/>
            <a:tailEnd/>
          </a:ln>
        </p:spPr>
        <p:txBody>
          <a:bodyPr lIns="91325" tIns="45662" rIns="91325" bIns="45662"/>
          <a:lstStyle/>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latin typeface="楷体_GB2312" pitchFamily="49" charset="-122"/>
                <a:ea typeface="楷体_GB2312" pitchFamily="49" charset="-122"/>
              </a:rPr>
              <a:t>南通科技定向发行股份购买中航复材股权项目</a:t>
            </a:r>
            <a:endParaRPr lang="en-US" altLang="zh-CN" sz="1600" i="0" dirty="0" smtClean="0">
              <a:latin typeface="楷体_GB2312" pitchFamily="49" charset="-122"/>
              <a:ea typeface="楷体_GB2312" pitchFamily="49" charset="-122"/>
            </a:endParaRP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latin typeface="楷体_GB2312" pitchFamily="49" charset="-122"/>
                <a:ea typeface="楷体_GB2312" pitchFamily="49" charset="-122"/>
              </a:rPr>
              <a:t>南通科技定向发行股份购买北京优材京航公司股权项目</a:t>
            </a:r>
            <a:endParaRPr lang="en-US" altLang="zh-CN" sz="1600" i="0" dirty="0" smtClean="0">
              <a:latin typeface="楷体_GB2312" pitchFamily="49" charset="-122"/>
              <a:ea typeface="楷体_GB2312" pitchFamily="49" charset="-122"/>
            </a:endParaRP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latin typeface="楷体_GB2312" pitchFamily="49" charset="-122"/>
                <a:ea typeface="楷体_GB2312" pitchFamily="49" charset="-122"/>
              </a:rPr>
              <a:t>南通科技定向发行股份购买北京优材百慕公司股权项目 </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latin typeface="楷体_GB2312" pitchFamily="49" charset="-122"/>
                <a:ea typeface="楷体_GB2312" pitchFamily="49" charset="-122"/>
              </a:rPr>
              <a:t>中航工业机电系统股份有限公司非公开发行股份项目</a:t>
            </a:r>
            <a:endParaRPr lang="en-US" altLang="zh-CN" sz="1600" i="0" dirty="0" smtClean="0">
              <a:ea typeface="楷体_GB2312"/>
            </a:endParaRP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中航飞机工业公司增资扩股项目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中航汽车境外设立红筹公司上市项目</a:t>
            </a:r>
            <a:endParaRPr lang="en-US" altLang="zh-CN" sz="1600" i="0" dirty="0" smtClean="0">
              <a:ea typeface="楷体_GB2312"/>
            </a:endParaRP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航天科工集团七院整体改制项目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航天信息收购航天测控股权项目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航天三院收购哈尔滨飞行器公司项目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中航发动机收购大连冶金轴承厂项目</a:t>
            </a:r>
          </a:p>
          <a:p>
            <a:pPr marL="341854" indent="-341854">
              <a:lnSpc>
                <a:spcPts val="19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中国兵装集团收购长安汽车股权项目</a:t>
            </a:r>
          </a:p>
        </p:txBody>
      </p:sp>
      <p:sp>
        <p:nvSpPr>
          <p:cNvPr id="5" name="Text Box 7"/>
          <p:cNvSpPr txBox="1">
            <a:spLocks noChangeArrowheads="1"/>
          </p:cNvSpPr>
          <p:nvPr/>
        </p:nvSpPr>
        <p:spPr bwMode="auto">
          <a:xfrm>
            <a:off x="6669091" y="1286654"/>
            <a:ext cx="5429288" cy="3357586"/>
          </a:xfrm>
          <a:prstGeom prst="rect">
            <a:avLst/>
          </a:prstGeom>
          <a:noFill/>
          <a:ln w="9525" algn="ctr">
            <a:noFill/>
            <a:miter lim="800000"/>
            <a:headEnd/>
            <a:tailEnd/>
          </a:ln>
        </p:spPr>
        <p:txBody>
          <a:bodyPr lIns="91325" tIns="45662" rIns="91325" bIns="45662"/>
          <a:lstStyle/>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西安飞机工业集团公司减资项目 </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西飞国际定向增发资产评估项目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西飞国际与成飞、沈飞设立合资公司项目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航空动力借壳上市暨定向增发项目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昌河股份重大资产重组暨非公开发行股份项目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贵航股份股权分置改革以股抵债项目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力源液压股权分置改革以股抵债项目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内蒙一机债转股资产评估项目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北方创业资产置换项目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晋西车轴定向增发资产评估项目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中原特钢</a:t>
            </a:r>
            <a:r>
              <a:rPr lang="en-US" altLang="zh-CN" sz="1600" i="0" dirty="0" smtClean="0">
                <a:ea typeface="楷体_GB2312"/>
              </a:rPr>
              <a:t>A</a:t>
            </a:r>
            <a:r>
              <a:rPr lang="zh-CN" altLang="en-US" sz="1600" i="0" dirty="0" smtClean="0">
                <a:ea typeface="楷体_GB2312"/>
              </a:rPr>
              <a:t>股改制资产评估项目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火箭股份定向增发资产评估项目</a:t>
            </a:r>
          </a:p>
        </p:txBody>
      </p:sp>
      <p:pic>
        <p:nvPicPr>
          <p:cNvPr id="10" name="Picture 15" descr="2_200903241142241Gg44_thumb"/>
          <p:cNvPicPr>
            <a:picLocks noChangeAspect="1" noChangeArrowheads="1"/>
          </p:cNvPicPr>
          <p:nvPr/>
        </p:nvPicPr>
        <p:blipFill>
          <a:blip r:embed="rId2"/>
          <a:srcRect/>
          <a:stretch>
            <a:fillRect/>
          </a:stretch>
        </p:blipFill>
        <p:spPr bwMode="auto">
          <a:xfrm>
            <a:off x="3382943" y="5001430"/>
            <a:ext cx="2714644" cy="1500198"/>
          </a:xfrm>
          <a:prstGeom prst="rect">
            <a:avLst/>
          </a:prstGeom>
          <a:noFill/>
          <a:ln w="9525">
            <a:noFill/>
            <a:miter lim="800000"/>
            <a:headEnd/>
            <a:tailEnd/>
          </a:ln>
        </p:spPr>
      </p:pic>
      <p:pic>
        <p:nvPicPr>
          <p:cNvPr id="64514" name="Picture 2" descr="c:\users\liulj\appdata\roaming\360se6\User Data\temp\2011722112518.jpg"/>
          <p:cNvPicPr>
            <a:picLocks noChangeAspect="1" noChangeArrowheads="1"/>
          </p:cNvPicPr>
          <p:nvPr/>
        </p:nvPicPr>
        <p:blipFill>
          <a:blip r:embed="rId3"/>
          <a:srcRect/>
          <a:stretch>
            <a:fillRect/>
          </a:stretch>
        </p:blipFill>
        <p:spPr bwMode="auto">
          <a:xfrm>
            <a:off x="1454117" y="4858554"/>
            <a:ext cx="1643074" cy="1553164"/>
          </a:xfrm>
          <a:prstGeom prst="rect">
            <a:avLst/>
          </a:prstGeom>
          <a:noFill/>
        </p:spPr>
      </p:pic>
      <p:pic>
        <p:nvPicPr>
          <p:cNvPr id="64517" name="Picture 5"/>
          <p:cNvPicPr>
            <a:picLocks noChangeAspect="1" noChangeArrowheads="1"/>
          </p:cNvPicPr>
          <p:nvPr/>
        </p:nvPicPr>
        <p:blipFill>
          <a:blip r:embed="rId4" cstate="print"/>
          <a:srcRect/>
          <a:stretch>
            <a:fillRect/>
          </a:stretch>
        </p:blipFill>
        <p:spPr bwMode="auto">
          <a:xfrm>
            <a:off x="6311901" y="5001430"/>
            <a:ext cx="2293931" cy="1408875"/>
          </a:xfrm>
          <a:prstGeom prst="rect">
            <a:avLst/>
          </a:prstGeom>
          <a:noFill/>
          <a:ln w="9525">
            <a:noFill/>
            <a:miter lim="800000"/>
            <a:headEnd/>
            <a:tailEnd/>
          </a:ln>
          <a:effectLst/>
        </p:spPr>
      </p:pic>
      <p:pic>
        <p:nvPicPr>
          <p:cNvPr id="64519" name="Picture 7" descr="c:\users\liulj\appdata\roaming\360se6\User Data\temp\20101202104836981.jpg"/>
          <p:cNvPicPr>
            <a:picLocks noChangeAspect="1" noChangeArrowheads="1"/>
          </p:cNvPicPr>
          <p:nvPr/>
        </p:nvPicPr>
        <p:blipFill>
          <a:blip r:embed="rId5" cstate="print"/>
          <a:srcRect/>
          <a:stretch>
            <a:fillRect/>
          </a:stretch>
        </p:blipFill>
        <p:spPr bwMode="auto">
          <a:xfrm>
            <a:off x="9169421" y="4929992"/>
            <a:ext cx="2357454" cy="156915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a typeface="宋体" pitchFamily="2" charset="-122"/>
              </a:rPr>
              <a:t>客户</a:t>
            </a:r>
            <a:r>
              <a:rPr lang="en-US" altLang="zh-CN" dirty="0" smtClean="0">
                <a:latin typeface="宋体" pitchFamily="2" charset="-122"/>
                <a:ea typeface="宋体" pitchFamily="2" charset="-122"/>
              </a:rPr>
              <a:t>/</a:t>
            </a:r>
            <a:r>
              <a:rPr lang="zh-CN" altLang="en-US" dirty="0" smtClean="0">
                <a:ea typeface="宋体" pitchFamily="2" charset="-122"/>
              </a:rPr>
              <a:t>项目：酒店服务行业</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28</a:t>
            </a:fld>
            <a:endParaRPr lang="en-US" altLang="zh-CN"/>
          </a:p>
        </p:txBody>
      </p:sp>
      <p:sp>
        <p:nvSpPr>
          <p:cNvPr id="4" name="Text Box 7"/>
          <p:cNvSpPr txBox="1">
            <a:spLocks noChangeArrowheads="1"/>
          </p:cNvSpPr>
          <p:nvPr/>
        </p:nvSpPr>
        <p:spPr bwMode="auto">
          <a:xfrm>
            <a:off x="882613" y="1715282"/>
            <a:ext cx="6572296" cy="4714908"/>
          </a:xfrm>
          <a:prstGeom prst="rect">
            <a:avLst/>
          </a:prstGeom>
          <a:noFill/>
          <a:ln w="9525" algn="ctr">
            <a:noFill/>
            <a:miter lim="800000"/>
            <a:headEnd/>
            <a:tailEnd/>
          </a:ln>
        </p:spPr>
        <p:txBody>
          <a:bodyPr lIns="91325" tIns="45662" rIns="91325" bIns="45662"/>
          <a:lstStyle/>
          <a:p>
            <a:pPr marL="341854" indent="-341854">
              <a:lnSpc>
                <a:spcPts val="22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丽隆酒店股权转让项目</a:t>
            </a:r>
            <a:endParaRPr lang="en-US" altLang="zh-CN" sz="1600" i="0" dirty="0" smtClean="0">
              <a:ea typeface="楷体_GB2312"/>
            </a:endParaRPr>
          </a:p>
          <a:p>
            <a:pPr marL="341854" indent="-341854">
              <a:lnSpc>
                <a:spcPts val="22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华侨城集团公司将所持有深圳市华侨城酒店集团有限公司股权转让给深圳华侨城控股股份有限公司项目</a:t>
            </a:r>
          </a:p>
          <a:p>
            <a:pPr marL="341854" indent="-341854">
              <a:lnSpc>
                <a:spcPts val="22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中国金茂</a:t>
            </a:r>
            <a:r>
              <a:rPr lang="en-US" altLang="zh-CN" sz="1600" i="0" dirty="0" smtClean="0">
                <a:ea typeface="楷体_GB2312"/>
              </a:rPr>
              <a:t>(</a:t>
            </a:r>
            <a:r>
              <a:rPr lang="zh-CN" altLang="en-US" sz="1600" i="0" dirty="0" smtClean="0">
                <a:ea typeface="楷体_GB2312"/>
              </a:rPr>
              <a:t>集团</a:t>
            </a:r>
            <a:r>
              <a:rPr lang="en-US" altLang="zh-CN" sz="1600" i="0" dirty="0" smtClean="0">
                <a:ea typeface="楷体_GB2312"/>
              </a:rPr>
              <a:t>)</a:t>
            </a:r>
            <a:r>
              <a:rPr lang="zh-CN" altLang="en-US" sz="1600" i="0" dirty="0" smtClean="0">
                <a:ea typeface="楷体_GB2312"/>
              </a:rPr>
              <a:t>股份有限公司股东将所持中国金茂</a:t>
            </a:r>
            <a:r>
              <a:rPr lang="en-US" altLang="zh-CN" sz="1600" i="0" dirty="0" smtClean="0">
                <a:ea typeface="楷体_GB2312"/>
              </a:rPr>
              <a:t>(</a:t>
            </a:r>
            <a:r>
              <a:rPr lang="zh-CN" altLang="en-US" sz="1600" i="0" dirty="0" smtClean="0">
                <a:ea typeface="楷体_GB2312"/>
              </a:rPr>
              <a:t>集团</a:t>
            </a:r>
            <a:r>
              <a:rPr lang="en-US" altLang="zh-CN" sz="1600" i="0" dirty="0" smtClean="0">
                <a:ea typeface="楷体_GB2312"/>
              </a:rPr>
              <a:t>)</a:t>
            </a:r>
            <a:r>
              <a:rPr lang="zh-CN" altLang="en-US" sz="1600" i="0" dirty="0" smtClean="0">
                <a:ea typeface="楷体_GB2312"/>
              </a:rPr>
              <a:t>股份有限公司股权进行境外注资项目</a:t>
            </a:r>
          </a:p>
          <a:p>
            <a:pPr marL="341854" indent="-341854">
              <a:lnSpc>
                <a:spcPts val="22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中冶科工集团北京冶建宾馆评估项目</a:t>
            </a:r>
          </a:p>
          <a:p>
            <a:pPr marL="341854" indent="-341854">
              <a:lnSpc>
                <a:spcPts val="22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北京中茶贸易公司转让福建武夷茶苑大酒店有限公司股权项目</a:t>
            </a:r>
          </a:p>
          <a:p>
            <a:pPr marL="341854" indent="-341854">
              <a:lnSpc>
                <a:spcPts val="22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深圳华侨城国际酒店管理有限公司股权转让项目</a:t>
            </a:r>
          </a:p>
          <a:p>
            <a:pPr marL="341854" indent="-341854">
              <a:lnSpc>
                <a:spcPts val="22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中国中化集团公司将中化国际物业酒店管理有限公司股权注资项目</a:t>
            </a:r>
          </a:p>
          <a:p>
            <a:pPr marL="341854" indent="-341854">
              <a:lnSpc>
                <a:spcPts val="22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中国冶金科工集团公司非同一控制下企业合并北京华园饭店有限公司公允价值评估项目</a:t>
            </a:r>
          </a:p>
          <a:p>
            <a:pPr marL="341854" indent="-341854">
              <a:lnSpc>
                <a:spcPts val="2200"/>
              </a:lnSpc>
              <a:spcBef>
                <a:spcPts val="600"/>
              </a:spcBef>
              <a:spcAft>
                <a:spcPts val="600"/>
              </a:spcAft>
              <a:buClr>
                <a:schemeClr val="accent1"/>
              </a:buClr>
              <a:buSzPct val="80000"/>
              <a:buFont typeface="Wingdings" pitchFamily="2" charset="2"/>
              <a:buChar char="u"/>
              <a:defRPr/>
            </a:pPr>
            <a:r>
              <a:rPr lang="zh-CN" altLang="en-US" sz="1600" i="0" dirty="0" smtClean="0">
                <a:ea typeface="楷体_GB2312"/>
              </a:rPr>
              <a:t>苏州竹辉饭店中方权益转让项目的评估</a:t>
            </a:r>
          </a:p>
        </p:txBody>
      </p:sp>
      <p:pic>
        <p:nvPicPr>
          <p:cNvPr id="5" name="Picture 5" descr="2007113115514662"/>
          <p:cNvPicPr>
            <a:picLocks noChangeAspect="1" noChangeArrowheads="1"/>
          </p:cNvPicPr>
          <p:nvPr/>
        </p:nvPicPr>
        <p:blipFill>
          <a:blip r:embed="rId2"/>
          <a:srcRect/>
          <a:stretch>
            <a:fillRect/>
          </a:stretch>
        </p:blipFill>
        <p:spPr bwMode="auto">
          <a:xfrm>
            <a:off x="8812231" y="1358092"/>
            <a:ext cx="2895600" cy="2667000"/>
          </a:xfrm>
          <a:prstGeom prst="rect">
            <a:avLst/>
          </a:prstGeom>
          <a:noFill/>
          <a:ln w="9525">
            <a:noFill/>
            <a:miter lim="800000"/>
            <a:headEnd/>
            <a:tailEnd/>
          </a:ln>
        </p:spPr>
      </p:pic>
      <p:pic>
        <p:nvPicPr>
          <p:cNvPr id="6" name="Picture 4" descr="200962616297387"/>
          <p:cNvPicPr>
            <a:picLocks noChangeAspect="1" noChangeArrowheads="1"/>
          </p:cNvPicPr>
          <p:nvPr/>
        </p:nvPicPr>
        <p:blipFill>
          <a:blip r:embed="rId3"/>
          <a:srcRect/>
          <a:stretch>
            <a:fillRect/>
          </a:stretch>
        </p:blipFill>
        <p:spPr bwMode="auto">
          <a:xfrm>
            <a:off x="8740793" y="4287050"/>
            <a:ext cx="2895600" cy="231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itchFamily="2" charset="-122"/>
                <a:ea typeface="宋体" pitchFamily="2" charset="-122"/>
              </a:rPr>
              <a:t>客户</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项目：电力行业（一）</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29</a:t>
            </a:fld>
            <a:endParaRPr lang="en-US" altLang="zh-CN"/>
          </a:p>
        </p:txBody>
      </p:sp>
      <p:sp>
        <p:nvSpPr>
          <p:cNvPr id="4" name="Text Box 7"/>
          <p:cNvSpPr txBox="1">
            <a:spLocks noChangeArrowheads="1"/>
          </p:cNvSpPr>
          <p:nvPr/>
        </p:nvSpPr>
        <p:spPr bwMode="auto">
          <a:xfrm>
            <a:off x="642942" y="1500968"/>
            <a:ext cx="5740397" cy="4643470"/>
          </a:xfrm>
          <a:prstGeom prst="rect">
            <a:avLst/>
          </a:prstGeom>
          <a:noFill/>
          <a:ln w="9525" algn="ctr">
            <a:noFill/>
            <a:miter lim="800000"/>
            <a:headEnd/>
            <a:tailEnd/>
          </a:ln>
        </p:spPr>
        <p:txBody>
          <a:bodyPr lIns="91325" tIns="45662" rIns="91325" bIns="45662"/>
          <a:lstStyle/>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华能新能源向华能国际转让启东风电股权项目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华能集团安徽华凉亭水电公司改制项目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华能集团收购秦岭电厂项目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华能甘肃能源开发有限公司合作收购水电项目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华能巢湖发电有限公司股权转让价值评估项目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华能集团技术创新中心收购涿州中天环保股权项目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江苏常熟和淮南平圩发电公司股权注入中电国际项目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中电投白音华煤电公司分立陆港公司项目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中电投物流公司增资扩股项目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中电投南方公司增资扩股项目</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中国水利水电建设集团公司转让深圳百业达股权项目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华电新疆发电有限公司改制暨增资扩股项目</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华电青岛发电公司转让青岛华拓电力设计公司股权项目</a:t>
            </a:r>
            <a:endParaRPr lang="en-US" altLang="zh-CN" sz="1600" i="0" dirty="0" smtClean="0">
              <a:ea typeface="楷体_GB2312"/>
            </a:endParaRPr>
          </a:p>
        </p:txBody>
      </p:sp>
      <p:sp>
        <p:nvSpPr>
          <p:cNvPr id="5" name="Text Box 7"/>
          <p:cNvSpPr txBox="1">
            <a:spLocks noChangeArrowheads="1"/>
          </p:cNvSpPr>
          <p:nvPr/>
        </p:nvSpPr>
        <p:spPr bwMode="auto">
          <a:xfrm>
            <a:off x="6383339" y="1500968"/>
            <a:ext cx="5429288" cy="4857784"/>
          </a:xfrm>
          <a:prstGeom prst="rect">
            <a:avLst/>
          </a:prstGeom>
          <a:noFill/>
          <a:ln w="9525" algn="ctr">
            <a:noFill/>
            <a:miter lim="800000"/>
            <a:headEnd/>
            <a:tailEnd/>
          </a:ln>
        </p:spPr>
        <p:txBody>
          <a:bodyPr lIns="91325" tIns="45662" rIns="91325" bIns="45662"/>
          <a:lstStyle/>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华电集团转让宁夏大坝电厂股权项目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华电国际收购顺舸煤矿股权项目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华电国际收购石家庄鹿华热电股权项目</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华电国际收购石家庄热电公司容量置换项目</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国电山东公司增资扩股项目 </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国电山东华电股权转让项目 </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国电费县发电公司转让东海县九龙温泉会馆股权项目 </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国电集团燃料公司转让山西寺家庄煤业公司股权项目 </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聊城华电公司股权调整项目 </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国电电力集团重组改制项目 </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大唐集团公司整体公司改制资产评估项目</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中节能风力发电投资有限公司增资扩股项目</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广东台山核电有限公司中外合资项目</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defRPr/>
            </a:pPr>
            <a:endParaRPr lang="zh-CN" altLang="en-US"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endParaRPr lang="zh-CN" altLang="en-US" sz="1600" i="0" dirty="0" smtClean="0">
              <a:ea typeface="楷体_GB231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Grp="1" noChangeArrowheads="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77CC39AB-AA0E-4C84-B3E3-155D107BAC39}" type="slidenum">
              <a:rPr lang="zh-CN" altLang="en-US" smtClean="0">
                <a:latin typeface="Arial" pitchFamily="34" charset="0"/>
              </a:rPr>
              <a:pPr/>
              <a:t>3</a:t>
            </a:fld>
            <a:endParaRPr lang="en-US" altLang="zh-CN" smtClean="0">
              <a:latin typeface="Arial" pitchFamily="34" charset="0"/>
            </a:endParaRPr>
          </a:p>
        </p:txBody>
      </p:sp>
      <p:sp>
        <p:nvSpPr>
          <p:cNvPr id="9249" name="Rectangle 49"/>
          <p:cNvSpPr>
            <a:spLocks noChangeArrowheads="1"/>
          </p:cNvSpPr>
          <p:nvPr/>
        </p:nvSpPr>
        <p:spPr bwMode="auto">
          <a:xfrm>
            <a:off x="3978279" y="2088352"/>
            <a:ext cx="2762250" cy="627062"/>
          </a:xfrm>
          <a:prstGeom prst="rect">
            <a:avLst/>
          </a:prstGeom>
          <a:noFill/>
          <a:ln w="9525" algn="ctr">
            <a:noFill/>
            <a:miter lim="800000"/>
            <a:headEnd/>
            <a:tailEnd/>
          </a:ln>
        </p:spPr>
        <p:txBody>
          <a:bodyPr lIns="91161" tIns="45581" rIns="91161" bIns="45581" anchor="ctr"/>
          <a:lstStyle/>
          <a:p>
            <a:pPr algn="ctr"/>
            <a:r>
              <a:rPr lang="zh-CN" altLang="en-US" b="1" i="0" dirty="0" smtClean="0">
                <a:latin typeface="+mn-ea"/>
                <a:ea typeface="楷体_GB2312"/>
              </a:rPr>
              <a:t>中发国际简介</a:t>
            </a:r>
            <a:endParaRPr lang="zh-CN" altLang="en-US" b="1" i="0" dirty="0">
              <a:latin typeface="+mn-ea"/>
              <a:ea typeface="楷体_GB2312"/>
            </a:endParaRPr>
          </a:p>
        </p:txBody>
      </p:sp>
      <p:sp>
        <p:nvSpPr>
          <p:cNvPr id="9226" name="Rectangle 49"/>
          <p:cNvSpPr>
            <a:spLocks noChangeArrowheads="1"/>
          </p:cNvSpPr>
          <p:nvPr/>
        </p:nvSpPr>
        <p:spPr bwMode="auto">
          <a:xfrm>
            <a:off x="3811571" y="3015458"/>
            <a:ext cx="2762250" cy="628650"/>
          </a:xfrm>
          <a:prstGeom prst="rect">
            <a:avLst/>
          </a:prstGeom>
          <a:noFill/>
          <a:ln w="9525" algn="ctr">
            <a:noFill/>
            <a:miter lim="800000"/>
            <a:headEnd/>
            <a:tailEnd/>
          </a:ln>
        </p:spPr>
        <p:txBody>
          <a:bodyPr lIns="91161" tIns="45581" rIns="91161" bIns="45581" anchor="ctr"/>
          <a:lstStyle/>
          <a:p>
            <a:pPr algn="ctr"/>
            <a:r>
              <a:rPr lang="zh-CN" altLang="en-US" b="1" i="0" dirty="0" smtClean="0">
                <a:latin typeface="楷体_GB2312"/>
                <a:ea typeface="楷体_GB2312"/>
              </a:rPr>
              <a:t>执业经验</a:t>
            </a:r>
            <a:endParaRPr lang="zh-CN" altLang="en-US" b="1" i="0" dirty="0">
              <a:latin typeface="楷体_GB2312"/>
              <a:ea typeface="楷体_GB2312"/>
            </a:endParaRPr>
          </a:p>
        </p:txBody>
      </p:sp>
      <p:sp>
        <p:nvSpPr>
          <p:cNvPr id="56" name="Rectangle 2"/>
          <p:cNvSpPr txBox="1">
            <a:spLocks noChangeArrowheads="1"/>
          </p:cNvSpPr>
          <p:nvPr/>
        </p:nvSpPr>
        <p:spPr>
          <a:xfrm>
            <a:off x="625475" y="215900"/>
            <a:ext cx="7778750" cy="692150"/>
          </a:xfrm>
          <a:prstGeom prst="rect">
            <a:avLst/>
          </a:prstGeom>
        </p:spPr>
        <p:txBody>
          <a:bodyPr/>
          <a:lstStyle/>
          <a:p>
            <a:pPr eaLnBrk="0" hangingPunct="0">
              <a:spcBef>
                <a:spcPct val="20000"/>
              </a:spcBef>
              <a:defRPr/>
            </a:pPr>
            <a:r>
              <a:rPr lang="zh-CN" altLang="en-US" sz="2400" b="1" i="0" kern="0" dirty="0">
                <a:solidFill>
                  <a:schemeClr val="accent5">
                    <a:lumMod val="20000"/>
                    <a:lumOff val="80000"/>
                  </a:schemeClr>
                </a:solidFill>
                <a:latin typeface="楷体_GB2312"/>
                <a:ea typeface="楷体_GB2312"/>
                <a:cs typeface="+mj-cs"/>
              </a:rPr>
              <a:t>目录</a:t>
            </a:r>
            <a:endParaRPr lang="en-US" altLang="ko-KR" sz="2400" b="1" i="0" kern="0" dirty="0">
              <a:solidFill>
                <a:schemeClr val="accent5">
                  <a:lumMod val="20000"/>
                  <a:lumOff val="80000"/>
                </a:schemeClr>
              </a:solidFill>
              <a:latin typeface="楷体_GB2312"/>
              <a:ea typeface="楷体_GB2312"/>
              <a:cs typeface="+mj-cs"/>
            </a:endParaRPr>
          </a:p>
        </p:txBody>
      </p:sp>
      <p:sp>
        <p:nvSpPr>
          <p:cNvPr id="39" name="Tekstboks 54"/>
          <p:cNvSpPr txBox="1">
            <a:spLocks noChangeArrowheads="1"/>
          </p:cNvSpPr>
          <p:nvPr/>
        </p:nvSpPr>
        <p:spPr bwMode="auto">
          <a:xfrm>
            <a:off x="3668695" y="2190748"/>
            <a:ext cx="420654" cy="453228"/>
          </a:xfrm>
          <a:prstGeom prst="rect">
            <a:avLst/>
          </a:prstGeom>
          <a:solidFill>
            <a:schemeClr val="accent2"/>
          </a:solid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noProof="1">
                <a:solidFill>
                  <a:srgbClr val="FFFFFF"/>
                </a:solidFill>
                <a:latin typeface="楷体_GB2312"/>
                <a:ea typeface="ＭＳ Ｐゴシック" pitchFamily="-97" charset="-128"/>
              </a:rPr>
              <a:t>1</a:t>
            </a:r>
          </a:p>
        </p:txBody>
      </p:sp>
      <p:sp>
        <p:nvSpPr>
          <p:cNvPr id="40" name="Tekstboks 54"/>
          <p:cNvSpPr txBox="1">
            <a:spLocks noChangeArrowheads="1"/>
          </p:cNvSpPr>
          <p:nvPr/>
        </p:nvSpPr>
        <p:spPr bwMode="auto">
          <a:xfrm>
            <a:off x="3668695" y="3119442"/>
            <a:ext cx="420654" cy="453228"/>
          </a:xfrm>
          <a:prstGeom prst="rect">
            <a:avLst/>
          </a:prstGeom>
          <a:solidFill>
            <a:schemeClr val="accent2"/>
          </a:solid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noProof="1" smtClean="0">
                <a:solidFill>
                  <a:srgbClr val="FFFFFF"/>
                </a:solidFill>
                <a:latin typeface="楷体_GB2312"/>
                <a:ea typeface="ＭＳ Ｐゴシック" pitchFamily="-97" charset="-128"/>
              </a:rPr>
              <a:t>2</a:t>
            </a:r>
            <a:endParaRPr lang="da-DK" noProof="1">
              <a:solidFill>
                <a:srgbClr val="FFFFFF"/>
              </a:solidFill>
              <a:latin typeface="楷体_GB2312"/>
              <a:ea typeface="ＭＳ Ｐゴシック" pitchFamily="-97" charset="-128"/>
            </a:endParaRPr>
          </a:p>
        </p:txBody>
      </p:sp>
      <p:grpSp>
        <p:nvGrpSpPr>
          <p:cNvPr id="48" name="组合 47"/>
          <p:cNvGrpSpPr/>
          <p:nvPr/>
        </p:nvGrpSpPr>
        <p:grpSpPr>
          <a:xfrm>
            <a:off x="3668695" y="3929860"/>
            <a:ext cx="3432175" cy="627062"/>
            <a:chOff x="5526083" y="3572670"/>
            <a:chExt cx="3432175" cy="627062"/>
          </a:xfrm>
        </p:grpSpPr>
        <p:sp>
          <p:nvSpPr>
            <p:cNvPr id="9231" name="Rectangle 49"/>
            <p:cNvSpPr>
              <a:spLocks noChangeArrowheads="1"/>
            </p:cNvSpPr>
            <p:nvPr/>
          </p:nvSpPr>
          <p:spPr bwMode="auto">
            <a:xfrm>
              <a:off x="5526083" y="3572670"/>
              <a:ext cx="3432175" cy="627062"/>
            </a:xfrm>
            <a:prstGeom prst="rect">
              <a:avLst/>
            </a:prstGeom>
            <a:noFill/>
            <a:ln w="9525" algn="ctr">
              <a:noFill/>
              <a:miter lim="800000"/>
              <a:headEnd/>
              <a:tailEnd/>
            </a:ln>
          </p:spPr>
          <p:txBody>
            <a:bodyPr lIns="91161" tIns="45581" rIns="91161" bIns="45581" anchor="ctr"/>
            <a:lstStyle/>
            <a:p>
              <a:pPr algn="ctr"/>
              <a:r>
                <a:rPr lang="zh-CN" altLang="en-US" b="1" i="0" dirty="0" smtClean="0">
                  <a:latin typeface="楷体_GB2312"/>
                  <a:ea typeface="楷体_GB2312"/>
                </a:rPr>
                <a:t>主要人员简介</a:t>
              </a:r>
              <a:endParaRPr lang="zh-CN" altLang="en-US" b="1" i="0" dirty="0">
                <a:latin typeface="楷体_GB2312"/>
                <a:ea typeface="楷体_GB2312"/>
              </a:endParaRPr>
            </a:p>
          </p:txBody>
        </p:sp>
        <p:sp>
          <p:nvSpPr>
            <p:cNvPr id="43" name="Tekstboks 54"/>
            <p:cNvSpPr txBox="1">
              <a:spLocks noChangeArrowheads="1"/>
            </p:cNvSpPr>
            <p:nvPr/>
          </p:nvSpPr>
          <p:spPr bwMode="auto">
            <a:xfrm>
              <a:off x="5526083" y="3715546"/>
              <a:ext cx="420654" cy="453228"/>
            </a:xfrm>
            <a:prstGeom prst="rect">
              <a:avLst/>
            </a:prstGeom>
            <a:solidFill>
              <a:schemeClr val="accent2"/>
            </a:solid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noProof="1" smtClean="0">
                  <a:solidFill>
                    <a:srgbClr val="FFFFFF"/>
                  </a:solidFill>
                  <a:latin typeface="楷体_GB2312"/>
                  <a:ea typeface="ＭＳ Ｐゴシック" pitchFamily="-97" charset="-128"/>
                </a:rPr>
                <a:t>3</a:t>
              </a:r>
              <a:endParaRPr lang="da-DK" noProof="1">
                <a:solidFill>
                  <a:srgbClr val="FFFFFF"/>
                </a:solidFill>
                <a:latin typeface="楷体_GB2312"/>
                <a:ea typeface="ＭＳ Ｐゴシック" pitchFamily="-97" charset="-128"/>
              </a:endParaRPr>
            </a:p>
          </p:txBody>
        </p:sp>
      </p:grpSp>
      <p:grpSp>
        <p:nvGrpSpPr>
          <p:cNvPr id="11" name="组合 10"/>
          <p:cNvGrpSpPr/>
          <p:nvPr/>
        </p:nvGrpSpPr>
        <p:grpSpPr>
          <a:xfrm>
            <a:off x="3454381" y="4858554"/>
            <a:ext cx="3432175" cy="627062"/>
            <a:chOff x="5311769" y="3572670"/>
            <a:chExt cx="3432175" cy="627062"/>
          </a:xfrm>
        </p:grpSpPr>
        <p:sp>
          <p:nvSpPr>
            <p:cNvPr id="12" name="Rectangle 49"/>
            <p:cNvSpPr>
              <a:spLocks noChangeArrowheads="1"/>
            </p:cNvSpPr>
            <p:nvPr/>
          </p:nvSpPr>
          <p:spPr bwMode="auto">
            <a:xfrm>
              <a:off x="5311769" y="3572670"/>
              <a:ext cx="3432175" cy="627062"/>
            </a:xfrm>
            <a:prstGeom prst="rect">
              <a:avLst/>
            </a:prstGeom>
            <a:noFill/>
            <a:ln w="9525" algn="ctr">
              <a:noFill/>
              <a:miter lim="800000"/>
              <a:headEnd/>
              <a:tailEnd/>
            </a:ln>
          </p:spPr>
          <p:txBody>
            <a:bodyPr lIns="91161" tIns="45581" rIns="91161" bIns="45581" anchor="ctr"/>
            <a:lstStyle/>
            <a:p>
              <a:pPr algn="ctr"/>
              <a:r>
                <a:rPr lang="zh-CN" altLang="en-US" b="1" i="0" dirty="0" smtClean="0">
                  <a:latin typeface="楷体_GB2312"/>
                  <a:ea typeface="楷体_GB2312"/>
                </a:rPr>
                <a:t>服务承诺</a:t>
              </a:r>
              <a:endParaRPr lang="zh-CN" altLang="en-US" b="1" i="0" dirty="0">
                <a:latin typeface="楷体_GB2312"/>
                <a:ea typeface="楷体_GB2312"/>
              </a:endParaRPr>
            </a:p>
          </p:txBody>
        </p:sp>
        <p:sp>
          <p:nvSpPr>
            <p:cNvPr id="13" name="Tekstboks 54"/>
            <p:cNvSpPr txBox="1">
              <a:spLocks noChangeArrowheads="1"/>
            </p:cNvSpPr>
            <p:nvPr/>
          </p:nvSpPr>
          <p:spPr bwMode="auto">
            <a:xfrm>
              <a:off x="5526083" y="3715546"/>
              <a:ext cx="420654" cy="453228"/>
            </a:xfrm>
            <a:prstGeom prst="rect">
              <a:avLst/>
            </a:prstGeom>
            <a:solidFill>
              <a:schemeClr val="accent2"/>
            </a:solid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noProof="1" smtClean="0">
                  <a:solidFill>
                    <a:srgbClr val="FFFFFF"/>
                  </a:solidFill>
                  <a:latin typeface="楷体_GB2312"/>
                  <a:ea typeface="ＭＳ Ｐゴシック" pitchFamily="-97" charset="-128"/>
                </a:rPr>
                <a:t>4</a:t>
              </a:r>
              <a:endParaRPr lang="da-DK" noProof="1">
                <a:solidFill>
                  <a:srgbClr val="FFFFFF"/>
                </a:solidFill>
                <a:latin typeface="楷体_GB2312"/>
                <a:ea typeface="ＭＳ Ｐゴシック" pitchFamily="-97" charset="-128"/>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itchFamily="2" charset="-122"/>
                <a:ea typeface="宋体" pitchFamily="2" charset="-122"/>
              </a:rPr>
              <a:t>客户</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项目：电力行业（二）</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30</a:t>
            </a:fld>
            <a:endParaRPr lang="en-US" altLang="zh-CN"/>
          </a:p>
        </p:txBody>
      </p:sp>
      <p:sp>
        <p:nvSpPr>
          <p:cNvPr id="4" name="Text Box 7"/>
          <p:cNvSpPr txBox="1">
            <a:spLocks noChangeArrowheads="1"/>
          </p:cNvSpPr>
          <p:nvPr/>
        </p:nvSpPr>
        <p:spPr bwMode="auto">
          <a:xfrm>
            <a:off x="311109" y="1500968"/>
            <a:ext cx="5954711" cy="3929090"/>
          </a:xfrm>
          <a:prstGeom prst="rect">
            <a:avLst/>
          </a:prstGeom>
          <a:noFill/>
          <a:ln w="9525" algn="ctr">
            <a:noFill/>
            <a:miter lim="800000"/>
            <a:headEnd/>
            <a:tailEnd/>
          </a:ln>
        </p:spPr>
        <p:txBody>
          <a:bodyPr lIns="91325" tIns="45662" rIns="91325" bIns="45662"/>
          <a:lstStyle/>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华电国际收购新乡发电厂、邹县电厂四期工程合资项目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华电国际莱州项目筹建处将莱州火电项目转交华电莱州发电有限公司所涉及的资产及相关负债项目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华电国际电力股份有限公司收购河北华电石家庄热电有限公司及河北华瑞能源集团股份有限公司所持河北华电石家庄鹿华热电公司股权评估项目</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华电集团宝珠寺电厂、攀枝花发电厂、磨房沟发电厂、五通桥发电厂、宜宾发电厂、内江发电厂等</a:t>
            </a:r>
            <a:r>
              <a:rPr lang="en-US" altLang="zh-CN" sz="1600" i="0" dirty="0" smtClean="0">
                <a:ea typeface="楷体_GB2312"/>
              </a:rPr>
              <a:t>6</a:t>
            </a:r>
            <a:r>
              <a:rPr lang="zh-CN" altLang="en-US" sz="1600" i="0" dirty="0" smtClean="0">
                <a:ea typeface="楷体_GB2312"/>
              </a:rPr>
              <a:t>家内核电厂改制项目 </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大唐环境公司收购彬长、黄岛、安徽等六公司脱硫资产项目</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国家电监会主持的</a:t>
            </a:r>
            <a:r>
              <a:rPr lang="en-US" altLang="zh-CN" sz="1600" i="0" dirty="0" smtClean="0">
                <a:ea typeface="楷体_GB2312"/>
              </a:rPr>
              <a:t>920</a:t>
            </a:r>
            <a:r>
              <a:rPr lang="zh-CN" altLang="en-US" sz="1600" i="0" dirty="0" smtClean="0">
                <a:ea typeface="楷体_GB2312"/>
              </a:rPr>
              <a:t>万千瓦发电机组出让项目</a:t>
            </a:r>
          </a:p>
          <a:p>
            <a:pPr marL="341854" indent="-341854">
              <a:lnSpc>
                <a:spcPts val="2200"/>
              </a:lnSpc>
              <a:spcBef>
                <a:spcPts val="600"/>
              </a:spcBef>
              <a:spcAft>
                <a:spcPts val="600"/>
              </a:spcAft>
              <a:buClr>
                <a:schemeClr val="accent1"/>
              </a:buClr>
              <a:buSzPct val="80000"/>
              <a:buFont typeface="Wingdings" pitchFamily="2" charset="2"/>
              <a:buChar char="u"/>
              <a:defRPr/>
            </a:pPr>
            <a:endParaRPr lang="en-US" altLang="zh-CN" sz="1600" i="0" dirty="0" smtClean="0">
              <a:ea typeface="楷体_GB2312"/>
            </a:endParaRPr>
          </a:p>
        </p:txBody>
      </p:sp>
      <p:sp>
        <p:nvSpPr>
          <p:cNvPr id="5" name="Text Box 7"/>
          <p:cNvSpPr txBox="1">
            <a:spLocks noChangeArrowheads="1"/>
          </p:cNvSpPr>
          <p:nvPr/>
        </p:nvSpPr>
        <p:spPr bwMode="auto">
          <a:xfrm>
            <a:off x="6169025" y="1500968"/>
            <a:ext cx="5643602" cy="3786214"/>
          </a:xfrm>
          <a:prstGeom prst="rect">
            <a:avLst/>
          </a:prstGeom>
          <a:noFill/>
          <a:ln w="9525" algn="ctr">
            <a:noFill/>
            <a:miter lim="800000"/>
            <a:headEnd/>
            <a:tailEnd/>
          </a:ln>
        </p:spPr>
        <p:txBody>
          <a:bodyPr lIns="91325" tIns="45662" rIns="91325" bIns="45662"/>
          <a:lstStyle/>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中国大唐云南分公司收购德福精大盈江水电公司股权项目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中节能风力发电投资有限公司变更为股份有限公司项目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华润电力收购驻马店古城电厂、南京电厂等项目</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中电投远达股份公司收购中电投河南等</a:t>
            </a:r>
            <a:r>
              <a:rPr lang="en-US" altLang="zh-CN" sz="1600" i="0" dirty="0" smtClean="0">
                <a:ea typeface="楷体_GB2312"/>
              </a:rPr>
              <a:t>6</a:t>
            </a:r>
            <a:r>
              <a:rPr lang="zh-CN" altLang="en-US" sz="1600" i="0" dirty="0" smtClean="0">
                <a:ea typeface="楷体_GB2312"/>
              </a:rPr>
              <a:t>家公司脱硝资产</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华润股份转让所持华润电力（江苏）公司股权项目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中广核风电公司收购王四营等相关单位风力发电项目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长江电力收购三峡电站发电机项目 </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中国大唐集团下属上市公司桂冠电力</a:t>
            </a:r>
            <a:r>
              <a:rPr lang="en-US" altLang="zh-CN" sz="1600" i="0" dirty="0" smtClean="0">
                <a:ea typeface="楷体_GB2312"/>
              </a:rPr>
              <a:t>A</a:t>
            </a:r>
            <a:r>
              <a:rPr lang="zh-CN" altLang="en-US" sz="1600" i="0" dirty="0" smtClean="0">
                <a:ea typeface="楷体_GB2312"/>
              </a:rPr>
              <a:t>股定向增发及龙滩水电开发公司股权收购项目</a:t>
            </a:r>
          </a:p>
          <a:p>
            <a:pPr marL="341854" indent="-341854">
              <a:lnSpc>
                <a:spcPts val="2200"/>
              </a:lnSpc>
              <a:spcBef>
                <a:spcPts val="600"/>
              </a:spcBef>
              <a:spcAft>
                <a:spcPts val="0"/>
              </a:spcAft>
              <a:buClr>
                <a:schemeClr val="accent1"/>
              </a:buClr>
              <a:buSzPct val="80000"/>
              <a:buFont typeface="Wingdings" pitchFamily="2" charset="2"/>
              <a:buChar char="u"/>
              <a:defRPr/>
            </a:pPr>
            <a:endParaRPr lang="zh-CN" altLang="en-US" sz="1600" i="0" dirty="0" smtClean="0">
              <a:ea typeface="楷体_GB2312"/>
            </a:endParaRPr>
          </a:p>
        </p:txBody>
      </p:sp>
      <p:pic>
        <p:nvPicPr>
          <p:cNvPr id="68610" name="Picture 2"/>
          <p:cNvPicPr>
            <a:picLocks noChangeAspect="1" noChangeArrowheads="1"/>
          </p:cNvPicPr>
          <p:nvPr/>
        </p:nvPicPr>
        <p:blipFill>
          <a:blip r:embed="rId2"/>
          <a:srcRect/>
          <a:stretch>
            <a:fillRect/>
          </a:stretch>
        </p:blipFill>
        <p:spPr bwMode="auto">
          <a:xfrm>
            <a:off x="168233" y="5363390"/>
            <a:ext cx="2959100" cy="1066800"/>
          </a:xfrm>
          <a:prstGeom prst="rect">
            <a:avLst/>
          </a:prstGeom>
          <a:noFill/>
          <a:ln w="9525">
            <a:noFill/>
            <a:miter lim="800000"/>
            <a:headEnd/>
            <a:tailEnd/>
          </a:ln>
          <a:effectLst/>
        </p:spPr>
      </p:pic>
      <p:pic>
        <p:nvPicPr>
          <p:cNvPr id="68612" name="Picture 4" descr="c:\users\liulj\appdata\roaming\360se6\User Data\temp\201306030408ZNFJZX.jpg"/>
          <p:cNvPicPr>
            <a:picLocks noChangeAspect="1" noChangeArrowheads="1"/>
          </p:cNvPicPr>
          <p:nvPr/>
        </p:nvPicPr>
        <p:blipFill>
          <a:blip r:embed="rId3" cstate="print"/>
          <a:srcRect/>
          <a:stretch>
            <a:fillRect/>
          </a:stretch>
        </p:blipFill>
        <p:spPr bwMode="auto">
          <a:xfrm>
            <a:off x="6454777" y="5144306"/>
            <a:ext cx="1785950" cy="1388220"/>
          </a:xfrm>
          <a:prstGeom prst="rect">
            <a:avLst/>
          </a:prstGeom>
          <a:noFill/>
        </p:spPr>
      </p:pic>
      <p:pic>
        <p:nvPicPr>
          <p:cNvPr id="68614" name="Picture 6" descr="c:\users\liulj\appdata\roaming\360se6\User Data\temp\2008949932843_2.jpg"/>
          <p:cNvPicPr>
            <a:picLocks noChangeAspect="1" noChangeArrowheads="1"/>
          </p:cNvPicPr>
          <p:nvPr/>
        </p:nvPicPr>
        <p:blipFill>
          <a:blip r:embed="rId4"/>
          <a:srcRect/>
          <a:stretch>
            <a:fillRect/>
          </a:stretch>
        </p:blipFill>
        <p:spPr bwMode="auto">
          <a:xfrm>
            <a:off x="3349515" y="5287182"/>
            <a:ext cx="2748072" cy="1214446"/>
          </a:xfrm>
          <a:prstGeom prst="rect">
            <a:avLst/>
          </a:prstGeom>
          <a:noFill/>
        </p:spPr>
      </p:pic>
      <p:pic>
        <p:nvPicPr>
          <p:cNvPr id="68616" name="Picture 8" descr="c:\users\liulj\appdata\roaming\360se6\User Data\temp\20081229113411318_2.jpg"/>
          <p:cNvPicPr>
            <a:picLocks noChangeAspect="1" noChangeArrowheads="1"/>
          </p:cNvPicPr>
          <p:nvPr/>
        </p:nvPicPr>
        <p:blipFill>
          <a:blip r:embed="rId5"/>
          <a:srcRect/>
          <a:stretch>
            <a:fillRect/>
          </a:stretch>
        </p:blipFill>
        <p:spPr bwMode="auto">
          <a:xfrm>
            <a:off x="8537490" y="5215744"/>
            <a:ext cx="3657685" cy="135732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itchFamily="2" charset="-122"/>
                <a:ea typeface="宋体" pitchFamily="2" charset="-122"/>
              </a:rPr>
              <a:t>客户</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项目：资源性企业</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31</a:t>
            </a:fld>
            <a:endParaRPr lang="en-US" altLang="zh-CN"/>
          </a:p>
        </p:txBody>
      </p:sp>
      <p:sp>
        <p:nvSpPr>
          <p:cNvPr id="4" name="Text Box 7"/>
          <p:cNvSpPr txBox="1">
            <a:spLocks noChangeArrowheads="1"/>
          </p:cNvSpPr>
          <p:nvPr/>
        </p:nvSpPr>
        <p:spPr bwMode="auto">
          <a:xfrm>
            <a:off x="642942" y="1500968"/>
            <a:ext cx="7240595" cy="4643470"/>
          </a:xfrm>
          <a:prstGeom prst="rect">
            <a:avLst/>
          </a:prstGeom>
          <a:noFill/>
          <a:ln w="9525" algn="ctr">
            <a:noFill/>
            <a:miter lim="800000"/>
            <a:headEnd/>
            <a:tailEnd/>
          </a:ln>
        </p:spPr>
        <p:txBody>
          <a:bodyPr lIns="91325" tIns="45662" rIns="91325" bIns="45662"/>
          <a:lstStyle/>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华电煤业股东全部权益价值评估项目</a:t>
            </a:r>
            <a:endParaRPr lang="en-US" altLang="zh-CN" sz="1600" i="0" dirty="0" smtClean="0">
              <a:ea typeface="楷体_GB2312"/>
            </a:endParaRP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中国化工集团油气板块引进战略投资者项目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河北金牛能源股权收购涉及的股权价值评估项目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山西美锦集团重组天宇电气涉及的重大资产置换项目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寿阳县天泰煤业有限责任公司增资扩股项目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开滦集团有限公司改制项目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盘江煤电资产收购项目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山西段王煤矿增资扩股项目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西南铝业债转股涉及的评估项目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湖南有色改制</a:t>
            </a:r>
            <a:r>
              <a:rPr lang="en-US" altLang="zh-CN" sz="1600" i="0" dirty="0" smtClean="0">
                <a:ea typeface="楷体_GB2312"/>
              </a:rPr>
              <a:t>H</a:t>
            </a:r>
            <a:r>
              <a:rPr lang="zh-CN" altLang="en-US" sz="1600" i="0" dirty="0" smtClean="0">
                <a:ea typeface="楷体_GB2312"/>
              </a:rPr>
              <a:t>股上市项目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五矿有色红筹股上市项目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五矿有色金属股份有限公司股权投资项目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五矿铝业有限公司向东方鑫源注资项目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中国五金矿产进出口总公司股权转让项目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五矿有色</a:t>
            </a:r>
            <a:r>
              <a:rPr lang="en-US" altLang="zh-CN" sz="1600" i="0" dirty="0" smtClean="0">
                <a:ea typeface="楷体_GB2312"/>
              </a:rPr>
              <a:t>A</a:t>
            </a:r>
            <a:r>
              <a:rPr lang="zh-CN" altLang="en-US" sz="1600" i="0" dirty="0" smtClean="0">
                <a:ea typeface="楷体_GB2312"/>
              </a:rPr>
              <a:t>股上市项目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中信国安黄金有限责任公司股权转让项目</a:t>
            </a:r>
          </a:p>
          <a:p>
            <a:pPr marL="341854" indent="-341854">
              <a:lnSpc>
                <a:spcPts val="17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厦门坞业股权转让项目</a:t>
            </a:r>
          </a:p>
        </p:txBody>
      </p:sp>
      <p:pic>
        <p:nvPicPr>
          <p:cNvPr id="5" name="Picture 3" descr="6"/>
          <p:cNvPicPr>
            <a:picLocks noChangeAspect="1" noChangeArrowheads="1"/>
          </p:cNvPicPr>
          <p:nvPr/>
        </p:nvPicPr>
        <p:blipFill>
          <a:blip r:embed="rId2"/>
          <a:srcRect/>
          <a:stretch>
            <a:fillRect/>
          </a:stretch>
        </p:blipFill>
        <p:spPr bwMode="auto">
          <a:xfrm>
            <a:off x="5383207" y="3786984"/>
            <a:ext cx="3181350" cy="2603500"/>
          </a:xfrm>
          <a:prstGeom prst="rect">
            <a:avLst/>
          </a:prstGeom>
          <a:noFill/>
          <a:ln w="9525">
            <a:noFill/>
            <a:miter lim="800000"/>
            <a:headEnd/>
            <a:tailEnd/>
          </a:ln>
        </p:spPr>
      </p:pic>
      <p:pic>
        <p:nvPicPr>
          <p:cNvPr id="69634" name="Picture 2" descr="c:\users\liulj\appdata\roaming\360se6\User Data\temp\u=3595383308,1984892352&amp;fm=23&amp;gp=0.jpg"/>
          <p:cNvPicPr>
            <a:picLocks noChangeAspect="1" noChangeArrowheads="1"/>
          </p:cNvPicPr>
          <p:nvPr/>
        </p:nvPicPr>
        <p:blipFill>
          <a:blip r:embed="rId3"/>
          <a:srcRect/>
          <a:stretch>
            <a:fillRect/>
          </a:stretch>
        </p:blipFill>
        <p:spPr bwMode="auto">
          <a:xfrm>
            <a:off x="5883273" y="1500968"/>
            <a:ext cx="1877509" cy="1643074"/>
          </a:xfrm>
          <a:prstGeom prst="rect">
            <a:avLst/>
          </a:prstGeom>
          <a:noFill/>
        </p:spPr>
      </p:pic>
      <p:pic>
        <p:nvPicPr>
          <p:cNvPr id="69636" name="Picture 4" descr="c:\users\liulj\appdata\roaming\360se6\User Data\temp\u=3673779959,1857738659&amp;fm=23&amp;gp=0.jpg"/>
          <p:cNvPicPr>
            <a:picLocks noChangeAspect="1" noChangeArrowheads="1"/>
          </p:cNvPicPr>
          <p:nvPr/>
        </p:nvPicPr>
        <p:blipFill>
          <a:blip r:embed="rId4"/>
          <a:srcRect/>
          <a:stretch>
            <a:fillRect/>
          </a:stretch>
        </p:blipFill>
        <p:spPr bwMode="auto">
          <a:xfrm>
            <a:off x="8169289" y="1358092"/>
            <a:ext cx="1285884" cy="1753855"/>
          </a:xfrm>
          <a:prstGeom prst="rect">
            <a:avLst/>
          </a:prstGeom>
          <a:noFill/>
        </p:spPr>
      </p:pic>
      <p:pic>
        <p:nvPicPr>
          <p:cNvPr id="69638" name="Picture 6" descr="c:\users\liulj\appdata\roaming\360se6\User Data\temp\9e090baf-e582-4d6a-b41c-2949c15eb5a5.jpg"/>
          <p:cNvPicPr>
            <a:picLocks noChangeAspect="1" noChangeArrowheads="1"/>
          </p:cNvPicPr>
          <p:nvPr/>
        </p:nvPicPr>
        <p:blipFill>
          <a:blip r:embed="rId5"/>
          <a:srcRect/>
          <a:stretch>
            <a:fillRect/>
          </a:stretch>
        </p:blipFill>
        <p:spPr bwMode="auto">
          <a:xfrm>
            <a:off x="9669487" y="1286654"/>
            <a:ext cx="2287559" cy="1928826"/>
          </a:xfrm>
          <a:prstGeom prst="rect">
            <a:avLst/>
          </a:prstGeom>
          <a:noFill/>
        </p:spPr>
      </p:pic>
      <p:pic>
        <p:nvPicPr>
          <p:cNvPr id="9" name="Picture 4" descr="img2406213"/>
          <p:cNvPicPr>
            <a:picLocks noChangeAspect="1" noChangeArrowheads="1"/>
          </p:cNvPicPr>
          <p:nvPr/>
        </p:nvPicPr>
        <p:blipFill>
          <a:blip r:embed="rId6"/>
          <a:srcRect/>
          <a:stretch>
            <a:fillRect/>
          </a:stretch>
        </p:blipFill>
        <p:spPr bwMode="auto">
          <a:xfrm>
            <a:off x="8740793" y="3786984"/>
            <a:ext cx="3025775" cy="256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itchFamily="2" charset="-122"/>
                <a:ea typeface="宋体" pitchFamily="2" charset="-122"/>
              </a:rPr>
              <a:t>客户</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项目：石油化工行业</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32</a:t>
            </a:fld>
            <a:endParaRPr lang="en-US" altLang="zh-CN"/>
          </a:p>
        </p:txBody>
      </p:sp>
      <p:sp>
        <p:nvSpPr>
          <p:cNvPr id="4" name="Text Box 7"/>
          <p:cNvSpPr txBox="1">
            <a:spLocks noChangeArrowheads="1"/>
          </p:cNvSpPr>
          <p:nvPr/>
        </p:nvSpPr>
        <p:spPr bwMode="auto">
          <a:xfrm>
            <a:off x="500066" y="1429530"/>
            <a:ext cx="5740397" cy="2857520"/>
          </a:xfrm>
          <a:prstGeom prst="rect">
            <a:avLst/>
          </a:prstGeom>
          <a:noFill/>
          <a:ln w="9525" algn="ctr">
            <a:noFill/>
            <a:miter lim="800000"/>
            <a:headEnd/>
            <a:tailEnd/>
          </a:ln>
        </p:spPr>
        <p:txBody>
          <a:bodyPr lIns="91325" tIns="45662" rIns="91325" bIns="45662"/>
          <a:lstStyle/>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中国化工新材料公司增资及引入战略投资者项目</a:t>
            </a:r>
            <a:endParaRPr lang="en-US" altLang="zh-CN" sz="1600" i="0" dirty="0" smtClean="0">
              <a:ea typeface="楷体_GB2312"/>
            </a:endParaRP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中国化工装备总公司、中国化工资产公司</a:t>
            </a:r>
            <a:endParaRPr lang="en-US" altLang="zh-CN" sz="1600" i="0" dirty="0" smtClean="0">
              <a:ea typeface="楷体_GB2312"/>
            </a:endParaRPr>
          </a:p>
          <a:p>
            <a:pPr marL="341854" indent="-341854">
              <a:lnSpc>
                <a:spcPts val="2200"/>
              </a:lnSpc>
              <a:spcBef>
                <a:spcPts val="0"/>
              </a:spcBef>
              <a:spcAft>
                <a:spcPts val="0"/>
              </a:spcAft>
              <a:buClr>
                <a:schemeClr val="accent1"/>
              </a:buClr>
              <a:buSzPct val="80000"/>
              <a:defRPr/>
            </a:pPr>
            <a:r>
              <a:rPr lang="en-US" altLang="zh-CN" sz="1600" i="0" dirty="0" smtClean="0">
                <a:ea typeface="楷体_GB2312"/>
              </a:rPr>
              <a:t>       </a:t>
            </a:r>
            <a:r>
              <a:rPr lang="zh-CN" altLang="en-US" sz="1600" i="0" dirty="0" smtClean="0">
                <a:ea typeface="楷体_GB2312"/>
              </a:rPr>
              <a:t>关于组建中国联碳公司项目</a:t>
            </a:r>
            <a:endParaRPr lang="en-US" altLang="zh-CN" sz="1600" i="0" dirty="0" smtClean="0">
              <a:ea typeface="楷体_GB2312"/>
            </a:endParaRP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中国化工橡胶株州院改制项目</a:t>
            </a:r>
            <a:endParaRPr lang="en-US" altLang="zh-CN" sz="1600" i="0" dirty="0" smtClean="0">
              <a:ea typeface="楷体_GB2312"/>
            </a:endParaRP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沈阳化工收购山东蓝星东大化工公司股权项目</a:t>
            </a:r>
            <a:endParaRPr lang="en-US" altLang="zh-CN" sz="1600" i="0" dirty="0" smtClean="0">
              <a:ea typeface="楷体_GB2312"/>
            </a:endParaRP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中石化重组武汉石油项目</a:t>
            </a:r>
            <a:endParaRPr lang="en-US" altLang="zh-CN" sz="1600" i="0" dirty="0" smtClean="0">
              <a:ea typeface="楷体_GB2312"/>
            </a:endParaRP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中石化收购陕西韩城加油站项目</a:t>
            </a: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中石油收购唐山丰润等地加油站项目</a:t>
            </a: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中化化肥改制及红筹上市项目</a:t>
            </a: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中国蓝星集团主辅分离改制项目</a:t>
            </a: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中石化</a:t>
            </a:r>
            <a:r>
              <a:rPr lang="en-US" altLang="zh-CN" sz="1600" i="0" dirty="0" smtClean="0">
                <a:ea typeface="楷体_GB2312"/>
              </a:rPr>
              <a:t>H</a:t>
            </a:r>
            <a:r>
              <a:rPr lang="zh-CN" altLang="en-US" sz="1600" i="0" dirty="0" smtClean="0">
                <a:ea typeface="楷体_GB2312"/>
              </a:rPr>
              <a:t>股上市项目</a:t>
            </a:r>
            <a:endParaRPr lang="en-US" altLang="zh-CN" sz="1600" i="0" dirty="0" smtClean="0">
              <a:ea typeface="楷体_GB2312"/>
            </a:endParaRP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沈阳化工收购山东蓝星东大化工公司股权项目</a:t>
            </a:r>
            <a:endParaRPr lang="en-US" altLang="zh-CN" sz="1600" i="0" dirty="0" smtClean="0">
              <a:ea typeface="楷体_GB2312"/>
            </a:endParaRP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中国化工新材料公司增资及引入战略投资者项目</a:t>
            </a:r>
          </a:p>
        </p:txBody>
      </p:sp>
      <p:sp>
        <p:nvSpPr>
          <p:cNvPr id="5" name="Text Box 7"/>
          <p:cNvSpPr txBox="1">
            <a:spLocks noChangeArrowheads="1"/>
          </p:cNvSpPr>
          <p:nvPr/>
        </p:nvSpPr>
        <p:spPr bwMode="auto">
          <a:xfrm>
            <a:off x="6811967" y="1429530"/>
            <a:ext cx="4714908" cy="2857520"/>
          </a:xfrm>
          <a:prstGeom prst="rect">
            <a:avLst/>
          </a:prstGeom>
          <a:noFill/>
          <a:ln w="9525" algn="ctr">
            <a:noFill/>
            <a:miter lim="800000"/>
            <a:headEnd/>
            <a:tailEnd/>
          </a:ln>
        </p:spPr>
        <p:txBody>
          <a:bodyPr lIns="91325" tIns="45662" rIns="91325" bIns="45662"/>
          <a:lstStyle/>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燕山石化</a:t>
            </a:r>
            <a:r>
              <a:rPr lang="en-US" altLang="zh-CN" sz="1600" i="0" dirty="0" smtClean="0">
                <a:ea typeface="楷体_GB2312"/>
              </a:rPr>
              <a:t>H</a:t>
            </a:r>
            <a:r>
              <a:rPr lang="zh-CN" altLang="en-US" sz="1600" i="0" dirty="0" smtClean="0">
                <a:ea typeface="楷体_GB2312"/>
              </a:rPr>
              <a:t>股上市项目</a:t>
            </a: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镇海炼化</a:t>
            </a:r>
            <a:r>
              <a:rPr lang="en-US" altLang="zh-CN" sz="1600" i="0" dirty="0" smtClean="0">
                <a:ea typeface="楷体_GB2312"/>
              </a:rPr>
              <a:t>H</a:t>
            </a:r>
            <a:r>
              <a:rPr lang="zh-CN" altLang="en-US" sz="1600" i="0" dirty="0" smtClean="0">
                <a:ea typeface="楷体_GB2312"/>
              </a:rPr>
              <a:t>股上市项目</a:t>
            </a: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上海石化</a:t>
            </a:r>
            <a:r>
              <a:rPr lang="en-US" altLang="zh-CN" sz="1600" i="0" dirty="0" smtClean="0">
                <a:ea typeface="楷体_GB2312"/>
              </a:rPr>
              <a:t>H</a:t>
            </a:r>
            <a:r>
              <a:rPr lang="zh-CN" altLang="en-US" sz="1600" i="0" dirty="0" smtClean="0">
                <a:ea typeface="楷体_GB2312"/>
              </a:rPr>
              <a:t>股上市项目</a:t>
            </a:r>
            <a:endParaRPr lang="en-US" altLang="zh-CN" sz="1600" i="0" dirty="0" smtClean="0">
              <a:ea typeface="楷体_GB2312"/>
            </a:endParaRP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黄海股份资产置换暨重大资产重组项目</a:t>
            </a: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中国化工橡胶总公司整体公司制改制项目</a:t>
            </a: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桂林乳胶、上海乳胶改制暨股权转让项目</a:t>
            </a: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中国蓝星总公司与黑石集团设立合资公司</a:t>
            </a: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中石化收购香港华润油库项目 </a:t>
            </a: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中石化联合石化股权转让项目</a:t>
            </a:r>
            <a:endParaRPr lang="en-US" altLang="zh-CN" sz="1600" i="0" dirty="0" smtClean="0">
              <a:ea typeface="楷体_GB2312"/>
            </a:endParaRPr>
          </a:p>
          <a:p>
            <a:pPr marL="341854" indent="-341854">
              <a:lnSpc>
                <a:spcPts val="2200"/>
              </a:lnSpc>
              <a:spcBef>
                <a:spcPts val="0"/>
              </a:spcBef>
              <a:spcAft>
                <a:spcPts val="0"/>
              </a:spcAft>
              <a:buClr>
                <a:schemeClr val="accent1"/>
              </a:buClr>
              <a:buSzPct val="80000"/>
              <a:buFont typeface="Wingdings" pitchFamily="2" charset="2"/>
              <a:buChar char="u"/>
              <a:defRPr/>
            </a:pPr>
            <a:r>
              <a:rPr lang="zh-CN" altLang="en-US" sz="1600" i="0" dirty="0" smtClean="0">
                <a:ea typeface="楷体_GB2312"/>
              </a:rPr>
              <a:t>中国中化集团股份公司设立所涉及的中化国际</a:t>
            </a:r>
            <a:endParaRPr lang="en-US" altLang="zh-CN" sz="1600" i="0" dirty="0" smtClean="0">
              <a:ea typeface="楷体_GB2312"/>
            </a:endParaRPr>
          </a:p>
          <a:p>
            <a:pPr marL="341854" indent="-341854">
              <a:lnSpc>
                <a:spcPts val="2200"/>
              </a:lnSpc>
              <a:spcBef>
                <a:spcPts val="0"/>
              </a:spcBef>
              <a:spcAft>
                <a:spcPts val="0"/>
              </a:spcAft>
              <a:buClr>
                <a:schemeClr val="accent1"/>
              </a:buClr>
              <a:buSzPct val="80000"/>
              <a:defRPr/>
            </a:pPr>
            <a:r>
              <a:rPr lang="en-US" altLang="zh-CN" sz="1600" i="0" dirty="0" smtClean="0">
                <a:ea typeface="楷体_GB2312"/>
              </a:rPr>
              <a:t>       </a:t>
            </a:r>
            <a:r>
              <a:rPr lang="zh-CN" altLang="en-US" sz="1600" i="0" dirty="0" smtClean="0">
                <a:ea typeface="楷体_GB2312"/>
              </a:rPr>
              <a:t>等五家石油能源公司的评估项目</a:t>
            </a:r>
            <a:endParaRPr lang="en-US" altLang="zh-CN" sz="1600" i="0" dirty="0" smtClean="0">
              <a:ea typeface="楷体_GB2312"/>
            </a:endParaRPr>
          </a:p>
        </p:txBody>
      </p:sp>
      <p:pic>
        <p:nvPicPr>
          <p:cNvPr id="70658" name="Picture 2" descr="c:\users\liulj\appdata\roaming\360se6\User Data\temp\%D6%D0%CA%AF%D3%CD.jpg"/>
          <p:cNvPicPr>
            <a:picLocks noChangeAspect="1" noChangeArrowheads="1"/>
          </p:cNvPicPr>
          <p:nvPr/>
        </p:nvPicPr>
        <p:blipFill>
          <a:blip r:embed="rId2"/>
          <a:srcRect/>
          <a:stretch>
            <a:fillRect/>
          </a:stretch>
        </p:blipFill>
        <p:spPr bwMode="auto">
          <a:xfrm>
            <a:off x="6526215" y="4787116"/>
            <a:ext cx="1571636" cy="1543493"/>
          </a:xfrm>
          <a:prstGeom prst="rect">
            <a:avLst/>
          </a:prstGeom>
          <a:noFill/>
        </p:spPr>
      </p:pic>
      <p:pic>
        <p:nvPicPr>
          <p:cNvPr id="70660" name="Picture 4" descr="c:\users\liulj\appdata\roaming\360se6\User Data\temp\2013070114084451.jpg"/>
          <p:cNvPicPr>
            <a:picLocks noChangeAspect="1" noChangeArrowheads="1"/>
          </p:cNvPicPr>
          <p:nvPr/>
        </p:nvPicPr>
        <p:blipFill>
          <a:blip r:embed="rId3"/>
          <a:srcRect/>
          <a:stretch>
            <a:fillRect/>
          </a:stretch>
        </p:blipFill>
        <p:spPr bwMode="auto">
          <a:xfrm>
            <a:off x="9740925" y="4929992"/>
            <a:ext cx="1167895" cy="1214446"/>
          </a:xfrm>
          <a:prstGeom prst="rect">
            <a:avLst/>
          </a:prstGeom>
          <a:noFill/>
        </p:spPr>
      </p:pic>
      <p:pic>
        <p:nvPicPr>
          <p:cNvPr id="92162" name="Picture 2"/>
          <p:cNvPicPr>
            <a:picLocks noChangeAspect="1" noChangeArrowheads="1"/>
          </p:cNvPicPr>
          <p:nvPr/>
        </p:nvPicPr>
        <p:blipFill>
          <a:blip r:embed="rId4"/>
          <a:srcRect/>
          <a:stretch>
            <a:fillRect/>
          </a:stretch>
        </p:blipFill>
        <p:spPr bwMode="auto">
          <a:xfrm>
            <a:off x="668299" y="5144306"/>
            <a:ext cx="2071702" cy="1048545"/>
          </a:xfrm>
          <a:prstGeom prst="rect">
            <a:avLst/>
          </a:prstGeom>
          <a:noFill/>
          <a:ln w="9525">
            <a:noFill/>
            <a:miter lim="800000"/>
            <a:headEnd/>
            <a:tailEnd/>
          </a:ln>
          <a:effectLst/>
        </p:spPr>
      </p:pic>
      <p:pic>
        <p:nvPicPr>
          <p:cNvPr id="92163" name="Picture 3"/>
          <p:cNvPicPr>
            <a:picLocks noChangeAspect="1" noChangeArrowheads="1"/>
          </p:cNvPicPr>
          <p:nvPr/>
        </p:nvPicPr>
        <p:blipFill>
          <a:blip r:embed="rId5"/>
          <a:srcRect/>
          <a:stretch>
            <a:fillRect/>
          </a:stretch>
        </p:blipFill>
        <p:spPr bwMode="auto">
          <a:xfrm>
            <a:off x="3454381" y="5001430"/>
            <a:ext cx="1688098" cy="12858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itchFamily="2" charset="-122"/>
                <a:ea typeface="宋体" pitchFamily="2" charset="-122"/>
              </a:rPr>
              <a:t>客户</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项目：运输、港口行业</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33</a:t>
            </a:fld>
            <a:endParaRPr lang="en-US" altLang="zh-CN"/>
          </a:p>
        </p:txBody>
      </p:sp>
      <p:sp>
        <p:nvSpPr>
          <p:cNvPr id="4" name="Text Box 7"/>
          <p:cNvSpPr txBox="1">
            <a:spLocks noChangeArrowheads="1"/>
          </p:cNvSpPr>
          <p:nvPr/>
        </p:nvSpPr>
        <p:spPr bwMode="auto">
          <a:xfrm>
            <a:off x="5383207" y="1429530"/>
            <a:ext cx="6526215" cy="4786346"/>
          </a:xfrm>
          <a:prstGeom prst="rect">
            <a:avLst/>
          </a:prstGeom>
          <a:noFill/>
          <a:ln w="9525" algn="ctr">
            <a:noFill/>
            <a:miter lim="800000"/>
            <a:headEnd/>
            <a:tailEnd/>
          </a:ln>
        </p:spPr>
        <p:txBody>
          <a:bodyPr lIns="91325" tIns="45662" rIns="91325" bIns="45662"/>
          <a:lstStyle/>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中国外运集团下属河北唐山公司、河北外运唐山物流公司、河北唐山船务代理公司、中国外运天津储运公司、江苏集团公司富昌公司、浙江外运明州公司、中国外运浙江省舟山公司等改制项目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中国外运</a:t>
            </a:r>
            <a:r>
              <a:rPr lang="en-US" altLang="zh-CN" sz="1600" i="0" dirty="0" smtClean="0">
                <a:ea typeface="楷体_GB2312"/>
              </a:rPr>
              <a:t>H</a:t>
            </a:r>
            <a:r>
              <a:rPr lang="zh-CN" altLang="en-US" sz="1600" i="0" dirty="0" smtClean="0">
                <a:ea typeface="楷体_GB2312"/>
              </a:rPr>
              <a:t>股上市项目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中国交通建设</a:t>
            </a:r>
            <a:r>
              <a:rPr lang="en-US" altLang="zh-CN" sz="1600" i="0" dirty="0" smtClean="0">
                <a:ea typeface="楷体_GB2312"/>
              </a:rPr>
              <a:t>H</a:t>
            </a:r>
            <a:r>
              <a:rPr lang="zh-CN" altLang="en-US" sz="1600" i="0" dirty="0" smtClean="0">
                <a:ea typeface="楷体_GB2312"/>
              </a:rPr>
              <a:t>股上市项目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青岛港集团</a:t>
            </a:r>
            <a:r>
              <a:rPr lang="en-US" altLang="zh-CN" sz="1600" i="0" dirty="0" smtClean="0">
                <a:ea typeface="楷体_GB2312"/>
              </a:rPr>
              <a:t>H</a:t>
            </a:r>
            <a:r>
              <a:rPr lang="zh-CN" altLang="en-US" sz="1600" i="0" dirty="0" smtClean="0">
                <a:ea typeface="楷体_GB2312"/>
              </a:rPr>
              <a:t>股改制上市项目</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中海集团向中海发展出售船舶资产项目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厦门港</a:t>
            </a:r>
            <a:r>
              <a:rPr lang="en-US" altLang="zh-CN" sz="1600" i="0" dirty="0" smtClean="0">
                <a:ea typeface="楷体_GB2312"/>
              </a:rPr>
              <a:t>H</a:t>
            </a:r>
            <a:r>
              <a:rPr lang="zh-CN" altLang="en-US" sz="1600" i="0" dirty="0" smtClean="0">
                <a:ea typeface="楷体_GB2312"/>
              </a:rPr>
              <a:t>股改制上市项目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中海集运</a:t>
            </a:r>
            <a:r>
              <a:rPr lang="en-US" altLang="zh-CN" sz="1600" i="0" dirty="0" smtClean="0">
                <a:ea typeface="楷体_GB2312"/>
              </a:rPr>
              <a:t>H</a:t>
            </a:r>
            <a:r>
              <a:rPr lang="zh-CN" altLang="en-US" sz="1600" i="0" dirty="0" smtClean="0">
                <a:ea typeface="楷体_GB2312"/>
              </a:rPr>
              <a:t>股上市项目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中海集运货运分拆上市项目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中铁快运设立股份公司及吸收合并中铁行包项目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中国外运股权收购项目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中外运福建公司托管项目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中国租船公司改制为有限责任公司项目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中外运收购鸿光控股转让贸迅国际的股权项目</a:t>
            </a:r>
            <a:endParaRPr lang="en-US" altLang="zh-CN" sz="1600" i="0" dirty="0" smtClean="0">
              <a:ea typeface="楷体_GB2312"/>
            </a:endParaRPr>
          </a:p>
        </p:txBody>
      </p:sp>
      <p:pic>
        <p:nvPicPr>
          <p:cNvPr id="71682" name="Picture 2" descr="c:\users\liulj\appdata\roaming\360se6\User Data\temp\u=2263505983,3191255336&amp;fm=23&amp;gp=0.jpg"/>
          <p:cNvPicPr>
            <a:picLocks noChangeAspect="1" noChangeArrowheads="1"/>
          </p:cNvPicPr>
          <p:nvPr/>
        </p:nvPicPr>
        <p:blipFill>
          <a:blip r:embed="rId2"/>
          <a:srcRect/>
          <a:stretch>
            <a:fillRect/>
          </a:stretch>
        </p:blipFill>
        <p:spPr bwMode="auto">
          <a:xfrm>
            <a:off x="1382679" y="1500968"/>
            <a:ext cx="2571768" cy="1571636"/>
          </a:xfrm>
          <a:prstGeom prst="rect">
            <a:avLst/>
          </a:prstGeom>
          <a:noFill/>
        </p:spPr>
      </p:pic>
      <p:pic>
        <p:nvPicPr>
          <p:cNvPr id="6" name="Picture 14" descr="sponsor_5_2"/>
          <p:cNvPicPr>
            <a:picLocks noChangeAspect="1" noChangeArrowheads="1"/>
          </p:cNvPicPr>
          <p:nvPr/>
        </p:nvPicPr>
        <p:blipFill>
          <a:blip r:embed="rId3"/>
          <a:srcRect/>
          <a:stretch>
            <a:fillRect/>
          </a:stretch>
        </p:blipFill>
        <p:spPr bwMode="auto">
          <a:xfrm>
            <a:off x="453985" y="3358356"/>
            <a:ext cx="1714512" cy="1685647"/>
          </a:xfrm>
          <a:prstGeom prst="rect">
            <a:avLst/>
          </a:prstGeom>
          <a:noFill/>
          <a:ln w="9525">
            <a:noFill/>
            <a:miter lim="800000"/>
            <a:headEnd/>
            <a:tailEnd/>
          </a:ln>
        </p:spPr>
      </p:pic>
      <p:pic>
        <p:nvPicPr>
          <p:cNvPr id="71684" name="Picture 4" descr="c:\users\liulj\appdata\roaming\360se6\User Data\temp\zhong_tie_kuai_yun_logo.png"/>
          <p:cNvPicPr>
            <a:picLocks noChangeAspect="1" noChangeArrowheads="1"/>
          </p:cNvPicPr>
          <p:nvPr/>
        </p:nvPicPr>
        <p:blipFill>
          <a:blip r:embed="rId4"/>
          <a:srcRect/>
          <a:stretch>
            <a:fillRect/>
          </a:stretch>
        </p:blipFill>
        <p:spPr bwMode="auto">
          <a:xfrm>
            <a:off x="1239803" y="5572934"/>
            <a:ext cx="3227388" cy="690563"/>
          </a:xfrm>
          <a:prstGeom prst="rect">
            <a:avLst/>
          </a:prstGeom>
          <a:noFill/>
        </p:spPr>
      </p:pic>
      <p:pic>
        <p:nvPicPr>
          <p:cNvPr id="8" name="Picture 15" descr="U179P4T8D1594163F116DT20090309145611"/>
          <p:cNvPicPr>
            <a:picLocks noChangeAspect="1" noChangeArrowheads="1"/>
          </p:cNvPicPr>
          <p:nvPr/>
        </p:nvPicPr>
        <p:blipFill>
          <a:blip r:embed="rId5"/>
          <a:srcRect/>
          <a:stretch>
            <a:fillRect/>
          </a:stretch>
        </p:blipFill>
        <p:spPr bwMode="auto">
          <a:xfrm>
            <a:off x="2525686" y="3358356"/>
            <a:ext cx="2444767"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itchFamily="2" charset="-122"/>
                <a:ea typeface="宋体" pitchFamily="2" charset="-122"/>
              </a:rPr>
              <a:t>客户</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项目：机械行业</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34</a:t>
            </a:fld>
            <a:endParaRPr lang="en-US" altLang="zh-CN"/>
          </a:p>
        </p:txBody>
      </p:sp>
      <p:sp>
        <p:nvSpPr>
          <p:cNvPr id="4" name="Text Box 7"/>
          <p:cNvSpPr txBox="1">
            <a:spLocks noChangeArrowheads="1"/>
          </p:cNvSpPr>
          <p:nvPr/>
        </p:nvSpPr>
        <p:spPr bwMode="auto">
          <a:xfrm>
            <a:off x="5572164" y="1358092"/>
            <a:ext cx="6954843" cy="4786346"/>
          </a:xfrm>
          <a:prstGeom prst="rect">
            <a:avLst/>
          </a:prstGeom>
          <a:noFill/>
          <a:ln w="9525" algn="ctr">
            <a:noFill/>
            <a:miter lim="800000"/>
            <a:headEnd/>
            <a:tailEnd/>
          </a:ln>
        </p:spPr>
        <p:txBody>
          <a:bodyPr lIns="91325" tIns="45662" rIns="91325" bIns="45662"/>
          <a:lstStyle/>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江西直升机产业投资管理有限公司增资扩股项目</a:t>
            </a:r>
            <a:endParaRPr lang="en-US" altLang="zh-CN" sz="1600" i="0" dirty="0" smtClean="0">
              <a:ea typeface="楷体_GB2312"/>
            </a:endParaRP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北人印刷机械股份有限公司改制并</a:t>
            </a:r>
            <a:r>
              <a:rPr lang="en-US" altLang="zh-CN" sz="1600" i="0" dirty="0" smtClean="0">
                <a:ea typeface="楷体_GB2312"/>
              </a:rPr>
              <a:t>H</a:t>
            </a:r>
            <a:r>
              <a:rPr lang="zh-CN" altLang="en-US" sz="1600" i="0" dirty="0" smtClean="0">
                <a:ea typeface="楷体_GB2312"/>
              </a:rPr>
              <a:t>股上市项目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恒天重工与邯郸纺机股权置换项目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天华化工机械研究院改制项目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南方汇通重大资产置换项目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徐州工程机械集团有限公司改制</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西安航空发动机（集团）有限公司资产置换项目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火箭股份</a:t>
            </a:r>
            <a:r>
              <a:rPr lang="en-US" altLang="zh-CN" sz="1600" i="0" dirty="0" smtClean="0">
                <a:ea typeface="楷体_GB2312"/>
              </a:rPr>
              <a:t>A</a:t>
            </a:r>
            <a:r>
              <a:rPr lang="zh-CN" altLang="en-US" sz="1600" i="0" dirty="0" smtClean="0">
                <a:ea typeface="楷体_GB2312"/>
              </a:rPr>
              <a:t>股定向增发项目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西飞国际</a:t>
            </a:r>
            <a:r>
              <a:rPr lang="en-US" altLang="zh-CN" sz="1600" i="0" dirty="0" smtClean="0">
                <a:ea typeface="楷体_GB2312"/>
              </a:rPr>
              <a:t>A</a:t>
            </a:r>
            <a:r>
              <a:rPr lang="zh-CN" altLang="en-US" sz="1600" i="0" dirty="0" smtClean="0">
                <a:ea typeface="楷体_GB2312"/>
              </a:rPr>
              <a:t>股定向增发项目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陕西路桥机械制造公司改制项目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兵器工业总公司内蒙一机债转股项目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西南化机制氧分厂、西南化机成粒机械厂改制项目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宣化英格索兰矿山工程机械有限公司股权转让项目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重庆庆玲车桥（锻造）有限公司股权转让项目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振华港机股权价值评估项目</a:t>
            </a:r>
          </a:p>
          <a:p>
            <a:pPr marL="341854" indent="-341854">
              <a:lnSpc>
                <a:spcPts val="20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中国纺织机械集团主辅分离改制、债转股项目</a:t>
            </a:r>
            <a:endParaRPr lang="en-US" altLang="zh-CN" sz="1600" i="0" dirty="0" smtClean="0">
              <a:ea typeface="楷体_GB2312"/>
            </a:endParaRPr>
          </a:p>
        </p:txBody>
      </p:sp>
      <p:pic>
        <p:nvPicPr>
          <p:cNvPr id="5" name="Picture 16" descr="WJPT0R1V20021028161235"/>
          <p:cNvPicPr>
            <a:picLocks noChangeAspect="1" noChangeArrowheads="1"/>
          </p:cNvPicPr>
          <p:nvPr/>
        </p:nvPicPr>
        <p:blipFill>
          <a:blip r:embed="rId2"/>
          <a:srcRect/>
          <a:stretch>
            <a:fillRect/>
          </a:stretch>
        </p:blipFill>
        <p:spPr bwMode="auto">
          <a:xfrm>
            <a:off x="811175" y="1500968"/>
            <a:ext cx="3857652" cy="2071702"/>
          </a:xfrm>
          <a:prstGeom prst="rect">
            <a:avLst/>
          </a:prstGeom>
          <a:noFill/>
          <a:ln w="9525">
            <a:noFill/>
            <a:miter lim="800000"/>
            <a:headEnd/>
            <a:tailEnd/>
          </a:ln>
        </p:spPr>
      </p:pic>
      <p:pic>
        <p:nvPicPr>
          <p:cNvPr id="6" name="Picture 10" descr="tup7"/>
          <p:cNvPicPr>
            <a:picLocks noChangeAspect="1" noChangeArrowheads="1"/>
          </p:cNvPicPr>
          <p:nvPr/>
        </p:nvPicPr>
        <p:blipFill>
          <a:blip r:embed="rId3"/>
          <a:srcRect/>
          <a:stretch>
            <a:fillRect/>
          </a:stretch>
        </p:blipFill>
        <p:spPr bwMode="auto">
          <a:xfrm>
            <a:off x="752478" y="3633788"/>
            <a:ext cx="3916349" cy="2747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a typeface="宋体" pitchFamily="2" charset="-122"/>
              </a:rPr>
              <a:t>客户</a:t>
            </a:r>
            <a:r>
              <a:rPr lang="en-US" altLang="zh-CN" dirty="0" smtClean="0">
                <a:latin typeface="宋体" pitchFamily="2" charset="-122"/>
                <a:ea typeface="宋体" pitchFamily="2" charset="-122"/>
              </a:rPr>
              <a:t>/</a:t>
            </a:r>
            <a:r>
              <a:rPr lang="zh-CN" altLang="en-US" dirty="0" smtClean="0">
                <a:ea typeface="宋体" pitchFamily="2" charset="-122"/>
              </a:rPr>
              <a:t>项目：汽车行业</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35</a:t>
            </a:fld>
            <a:endParaRPr lang="en-US" altLang="zh-CN"/>
          </a:p>
        </p:txBody>
      </p:sp>
      <p:sp>
        <p:nvSpPr>
          <p:cNvPr id="4" name="Text Box 7"/>
          <p:cNvSpPr txBox="1">
            <a:spLocks noChangeArrowheads="1"/>
          </p:cNvSpPr>
          <p:nvPr/>
        </p:nvSpPr>
        <p:spPr bwMode="auto">
          <a:xfrm>
            <a:off x="239671" y="1500968"/>
            <a:ext cx="6954843" cy="4786346"/>
          </a:xfrm>
          <a:prstGeom prst="rect">
            <a:avLst/>
          </a:prstGeom>
          <a:noFill/>
          <a:ln w="9525" algn="ctr">
            <a:noFill/>
            <a:miter lim="800000"/>
            <a:headEnd/>
            <a:tailEnd/>
          </a:ln>
        </p:spPr>
        <p:txBody>
          <a:bodyPr lIns="91325" tIns="45662" rIns="91325" bIns="45662"/>
          <a:lstStyle/>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东风股份有限公司入股山东东进汽车贸易有限公司</a:t>
            </a:r>
            <a:endParaRPr lang="en-US" altLang="zh-CN" sz="1600" i="0" dirty="0" smtClean="0">
              <a:ea typeface="楷体_GB2312"/>
            </a:endParaRP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北中航汽车改制暨红筹上市项目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中国长安汽车股权转让项目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上海汽车集团重组南京汽车集团项目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中国第一汽车集团哈尔滨轻型车厂改建为有限责任公司项目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中国第一汽车集团资产置换项目及核实资产价值项目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一汽解放汽车有限公司受让一汽伊万变速箱有限公司</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一汽集团大集体改制项目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中国第一汽车集团公司出资哈轻项目的资产评估</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一汽解放汽车有限公司收购无锡大豪动力有限公司股权项目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一汽轻型汽车有限公司资产出售项目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一汽客车有限公司增资一汽（成都）有限公司资产评估项目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南京汽车集团有限公司股权评估项目</a:t>
            </a:r>
          </a:p>
          <a:p>
            <a:pPr marL="341854" indent="-341854">
              <a:lnSpc>
                <a:spcPts val="22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江西昌河汽车股份有限公司资产评估项目</a:t>
            </a:r>
          </a:p>
        </p:txBody>
      </p:sp>
      <p:pic>
        <p:nvPicPr>
          <p:cNvPr id="72706" name="Picture 2" descr="c:\users\liulj\appdata\roaming\360se6\User Data\temp\b287d4fa-8ce0-4df4-a4c7-aa7d68af98f3.jpg"/>
          <p:cNvPicPr>
            <a:picLocks noChangeAspect="1" noChangeArrowheads="1"/>
          </p:cNvPicPr>
          <p:nvPr/>
        </p:nvPicPr>
        <p:blipFill>
          <a:blip r:embed="rId2"/>
          <a:srcRect/>
          <a:stretch>
            <a:fillRect/>
          </a:stretch>
        </p:blipFill>
        <p:spPr bwMode="auto">
          <a:xfrm>
            <a:off x="6169025" y="1072340"/>
            <a:ext cx="3586163" cy="2330451"/>
          </a:xfrm>
          <a:prstGeom prst="rect">
            <a:avLst/>
          </a:prstGeom>
          <a:noFill/>
        </p:spPr>
      </p:pic>
      <p:pic>
        <p:nvPicPr>
          <p:cNvPr id="72708" name="Picture 4" descr="c:\users\liulj\appdata\roaming\360se6\User Data\temp\1373951273209.jpg"/>
          <p:cNvPicPr>
            <a:picLocks noChangeAspect="1" noChangeArrowheads="1"/>
          </p:cNvPicPr>
          <p:nvPr/>
        </p:nvPicPr>
        <p:blipFill>
          <a:blip r:embed="rId3"/>
          <a:srcRect/>
          <a:stretch>
            <a:fillRect/>
          </a:stretch>
        </p:blipFill>
        <p:spPr bwMode="auto">
          <a:xfrm>
            <a:off x="7026281" y="5066233"/>
            <a:ext cx="4454514" cy="1793355"/>
          </a:xfrm>
          <a:prstGeom prst="rect">
            <a:avLst/>
          </a:prstGeom>
          <a:noFill/>
        </p:spPr>
      </p:pic>
      <p:pic>
        <p:nvPicPr>
          <p:cNvPr id="72710" name="Picture 6" descr="c:\users\liulj\appdata\roaming\360se6\User Data\temp\b_36860_CDR_20100407220001.jpg"/>
          <p:cNvPicPr>
            <a:picLocks noChangeAspect="1" noChangeArrowheads="1"/>
          </p:cNvPicPr>
          <p:nvPr/>
        </p:nvPicPr>
        <p:blipFill>
          <a:blip r:embed="rId4"/>
          <a:srcRect/>
          <a:stretch>
            <a:fillRect/>
          </a:stretch>
        </p:blipFill>
        <p:spPr bwMode="auto">
          <a:xfrm>
            <a:off x="9085905" y="1429530"/>
            <a:ext cx="3109270" cy="1071570"/>
          </a:xfrm>
          <a:prstGeom prst="rect">
            <a:avLst/>
          </a:prstGeom>
          <a:noFill/>
        </p:spPr>
      </p:pic>
      <p:pic>
        <p:nvPicPr>
          <p:cNvPr id="72711" name="Picture 7"/>
          <p:cNvPicPr>
            <a:picLocks noChangeAspect="1" noChangeArrowheads="1"/>
          </p:cNvPicPr>
          <p:nvPr/>
        </p:nvPicPr>
        <p:blipFill>
          <a:blip r:embed="rId5"/>
          <a:srcRect/>
          <a:stretch>
            <a:fillRect/>
          </a:stretch>
        </p:blipFill>
        <p:spPr bwMode="auto">
          <a:xfrm>
            <a:off x="7454909" y="3001166"/>
            <a:ext cx="3786214" cy="21418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a typeface="宋体" pitchFamily="2" charset="-122"/>
              </a:rPr>
              <a:t>客户</a:t>
            </a:r>
            <a:r>
              <a:rPr lang="en-US" altLang="zh-CN" dirty="0" smtClean="0">
                <a:latin typeface="宋体" pitchFamily="2" charset="-122"/>
                <a:ea typeface="宋体" pitchFamily="2" charset="-122"/>
              </a:rPr>
              <a:t>/</a:t>
            </a:r>
            <a:r>
              <a:rPr lang="zh-CN" altLang="en-US" dirty="0" smtClean="0">
                <a:ea typeface="宋体" pitchFamily="2" charset="-122"/>
              </a:rPr>
              <a:t>项目：医药行业</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36</a:t>
            </a:fld>
            <a:endParaRPr lang="en-US" altLang="zh-CN"/>
          </a:p>
        </p:txBody>
      </p:sp>
      <p:sp>
        <p:nvSpPr>
          <p:cNvPr id="4" name="Text Box 7"/>
          <p:cNvSpPr txBox="1">
            <a:spLocks noChangeArrowheads="1"/>
          </p:cNvSpPr>
          <p:nvPr/>
        </p:nvSpPr>
        <p:spPr bwMode="auto">
          <a:xfrm>
            <a:off x="5572164" y="1286654"/>
            <a:ext cx="6954843" cy="4786346"/>
          </a:xfrm>
          <a:prstGeom prst="rect">
            <a:avLst/>
          </a:prstGeom>
          <a:noFill/>
          <a:ln w="9525" algn="ctr">
            <a:noFill/>
            <a:miter lim="800000"/>
            <a:headEnd/>
            <a:tailEnd/>
          </a:ln>
        </p:spPr>
        <p:txBody>
          <a:bodyPr lIns="91325" tIns="45662" rIns="91325" bIns="45662"/>
          <a:lstStyle/>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国药控股增持国药控股湖北公司股权项目</a:t>
            </a:r>
            <a:endParaRPr lang="en-US" altLang="zh-CN" sz="1600" i="0" dirty="0" smtClean="0">
              <a:ea typeface="楷体_GB2312"/>
            </a:endParaRP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正大制药转让安康正大制药公司股权项目</a:t>
            </a:r>
            <a:endParaRPr lang="en-US" altLang="zh-CN" sz="1600" i="0" dirty="0" smtClean="0">
              <a:ea typeface="楷体_GB2312"/>
            </a:endParaRP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国药控股宜昌有限公司增资扩股项目</a:t>
            </a:r>
            <a:endParaRPr lang="en-US" altLang="zh-CN" sz="1600" i="0" dirty="0" smtClean="0">
              <a:ea typeface="楷体_GB2312"/>
            </a:endParaRP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新华保险收购百汇（上海）医院管理公司股权及其管理诊所</a:t>
            </a:r>
            <a:r>
              <a:rPr lang="en-US" altLang="en-US" sz="1600" i="0" dirty="0" smtClean="0">
                <a:ea typeface="楷体_GB2312"/>
              </a:rPr>
              <a:t>/</a:t>
            </a:r>
            <a:r>
              <a:rPr lang="zh-CN" altLang="en-US" sz="1600" i="0" dirty="0" smtClean="0">
                <a:ea typeface="楷体_GB2312"/>
              </a:rPr>
              <a:t>医院项目</a:t>
            </a:r>
            <a:endParaRPr lang="en-US" altLang="zh-CN" sz="1600" i="0" dirty="0" smtClean="0">
              <a:ea typeface="楷体_GB2312"/>
            </a:endParaRP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紫竹药业股权转让项目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中国医药工业公司股权转让项目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中国华润集团总公司协议收购华源生命所持北药集团股份项目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上海华源制药转让辽宁华源本溪三药股权项目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河南信心药业股权转让项目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福尔生物制药有限公司以固定资产出资设立股份公项目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山西芮城制药厂改制项目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山东东阿阿胶合资项目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河南省天方药业集团公司改制项目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中国医药工业公司改制并组建有限责任公司项目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上海医药工业研究院投资项目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长春生物制品研究所项目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上海现代医药制剂工程研究中心改制项目</a:t>
            </a:r>
          </a:p>
          <a:p>
            <a:pPr marL="341854" indent="-341854">
              <a:lnSpc>
                <a:spcPts val="1800"/>
              </a:lnSpc>
              <a:spcBef>
                <a:spcPts val="600"/>
              </a:spcBef>
              <a:spcAft>
                <a:spcPts val="0"/>
              </a:spcAft>
              <a:buClr>
                <a:schemeClr val="accent1"/>
              </a:buClr>
              <a:buSzPct val="80000"/>
              <a:buFont typeface="Wingdings" pitchFamily="2" charset="2"/>
              <a:buChar char="u"/>
              <a:defRPr/>
            </a:pPr>
            <a:r>
              <a:rPr lang="zh-CN" altLang="en-US" sz="1600" i="0" dirty="0" smtClean="0">
                <a:ea typeface="楷体_GB2312"/>
              </a:rPr>
              <a:t>深圳同安药业有限公司转让项目</a:t>
            </a:r>
          </a:p>
        </p:txBody>
      </p:sp>
      <p:pic>
        <p:nvPicPr>
          <p:cNvPr id="74754" name="Picture 2" descr="c:\users\liulj\appdata\roaming\360se6\User Data\temp\logo.gif"/>
          <p:cNvPicPr>
            <a:picLocks noChangeAspect="1" noChangeArrowheads="1"/>
          </p:cNvPicPr>
          <p:nvPr/>
        </p:nvPicPr>
        <p:blipFill>
          <a:blip r:embed="rId2"/>
          <a:srcRect/>
          <a:stretch>
            <a:fillRect/>
          </a:stretch>
        </p:blipFill>
        <p:spPr bwMode="auto">
          <a:xfrm>
            <a:off x="239671" y="1643844"/>
            <a:ext cx="1792288" cy="1273175"/>
          </a:xfrm>
          <a:prstGeom prst="rect">
            <a:avLst/>
          </a:prstGeom>
          <a:noFill/>
        </p:spPr>
      </p:pic>
      <p:pic>
        <p:nvPicPr>
          <p:cNvPr id="74756" name="Picture 4" descr="c:\users\liulj\appdata\roaming\360se6\User Data\temp\cf5a83165f177702f2de32e6.jpg"/>
          <p:cNvPicPr>
            <a:picLocks noChangeAspect="1" noChangeArrowheads="1"/>
          </p:cNvPicPr>
          <p:nvPr/>
        </p:nvPicPr>
        <p:blipFill>
          <a:blip r:embed="rId3"/>
          <a:srcRect/>
          <a:stretch>
            <a:fillRect/>
          </a:stretch>
        </p:blipFill>
        <p:spPr bwMode="auto">
          <a:xfrm>
            <a:off x="2882877" y="1858158"/>
            <a:ext cx="1785950" cy="935319"/>
          </a:xfrm>
          <a:prstGeom prst="rect">
            <a:avLst/>
          </a:prstGeom>
          <a:noFill/>
        </p:spPr>
      </p:pic>
      <p:pic>
        <p:nvPicPr>
          <p:cNvPr id="74758" name="Picture 6" descr="c:\users\liulj\appdata\roaming\360se6\User Data\temp\200812030922442819189.jpg"/>
          <p:cNvPicPr>
            <a:picLocks noChangeAspect="1" noChangeArrowheads="1"/>
          </p:cNvPicPr>
          <p:nvPr/>
        </p:nvPicPr>
        <p:blipFill>
          <a:blip r:embed="rId4"/>
          <a:srcRect/>
          <a:stretch>
            <a:fillRect/>
          </a:stretch>
        </p:blipFill>
        <p:spPr bwMode="auto">
          <a:xfrm>
            <a:off x="453985" y="4787116"/>
            <a:ext cx="1792288" cy="1792288"/>
          </a:xfrm>
          <a:prstGeom prst="rect">
            <a:avLst/>
          </a:prstGeom>
          <a:noFill/>
        </p:spPr>
      </p:pic>
      <p:pic>
        <p:nvPicPr>
          <p:cNvPr id="74760" name="Picture 8" descr="c:\users\liulj\appdata\roaming\360se6\User Data\temp\bki-20100124062313-1450889086.jpg"/>
          <p:cNvPicPr>
            <a:picLocks noChangeAspect="1" noChangeArrowheads="1"/>
          </p:cNvPicPr>
          <p:nvPr/>
        </p:nvPicPr>
        <p:blipFill>
          <a:blip r:embed="rId5"/>
          <a:srcRect/>
          <a:stretch>
            <a:fillRect/>
          </a:stretch>
        </p:blipFill>
        <p:spPr bwMode="auto">
          <a:xfrm>
            <a:off x="3097191" y="5072868"/>
            <a:ext cx="1685925" cy="1120775"/>
          </a:xfrm>
          <a:prstGeom prst="rect">
            <a:avLst/>
          </a:prstGeom>
          <a:noFill/>
        </p:spPr>
      </p:pic>
      <p:pic>
        <p:nvPicPr>
          <p:cNvPr id="74766" name="Picture 14" descr="c:\users\liulj\appdata\roaming\360se6\User Data\temp\rad600-03152470s.jpg"/>
          <p:cNvPicPr>
            <a:picLocks noChangeAspect="1" noChangeArrowheads="1"/>
          </p:cNvPicPr>
          <p:nvPr/>
        </p:nvPicPr>
        <p:blipFill>
          <a:blip r:embed="rId6"/>
          <a:srcRect/>
          <a:stretch>
            <a:fillRect/>
          </a:stretch>
        </p:blipFill>
        <p:spPr bwMode="auto">
          <a:xfrm>
            <a:off x="382547" y="3144042"/>
            <a:ext cx="4143404" cy="192882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DD7EF90B-6238-4D7D-823E-0460DF403603}" type="slidenum">
              <a:rPr lang="zh-CN" altLang="en-US" smtClean="0">
                <a:latin typeface="Arial" pitchFamily="34" charset="0"/>
              </a:rPr>
              <a:pPr/>
              <a:t>37</a:t>
            </a:fld>
            <a:endParaRPr lang="en-US" altLang="zh-CN" smtClean="0">
              <a:latin typeface="Arial" pitchFamily="34" charset="0"/>
            </a:endParaRPr>
          </a:p>
        </p:txBody>
      </p:sp>
      <p:grpSp>
        <p:nvGrpSpPr>
          <p:cNvPr id="2" name="Group 2"/>
          <p:cNvGrpSpPr>
            <a:grpSpLocks/>
          </p:cNvGrpSpPr>
          <p:nvPr/>
        </p:nvGrpSpPr>
        <p:grpSpPr bwMode="auto">
          <a:xfrm>
            <a:off x="0" y="4403725"/>
            <a:ext cx="12195175" cy="2455863"/>
            <a:chOff x="247" y="4566"/>
            <a:chExt cx="3829" cy="1431"/>
          </a:xfrm>
        </p:grpSpPr>
        <p:grpSp>
          <p:nvGrpSpPr>
            <p:cNvPr id="3" name="Group 3"/>
            <p:cNvGrpSpPr>
              <a:grpSpLocks/>
            </p:cNvGrpSpPr>
            <p:nvPr/>
          </p:nvGrpSpPr>
          <p:grpSpPr bwMode="auto">
            <a:xfrm>
              <a:off x="2161" y="4566"/>
              <a:ext cx="1915" cy="1431"/>
              <a:chOff x="2854" y="1824"/>
              <a:chExt cx="2622" cy="1882"/>
            </a:xfrm>
          </p:grpSpPr>
          <p:sp>
            <p:nvSpPr>
              <p:cNvPr id="10315" name="Line 4"/>
              <p:cNvSpPr>
                <a:spLocks noChangeShapeType="1"/>
              </p:cNvSpPr>
              <p:nvPr/>
            </p:nvSpPr>
            <p:spPr bwMode="auto">
              <a:xfrm>
                <a:off x="2854" y="1824"/>
                <a:ext cx="2622" cy="143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6" name="Line 5"/>
              <p:cNvSpPr>
                <a:spLocks noChangeShapeType="1"/>
              </p:cNvSpPr>
              <p:nvPr/>
            </p:nvSpPr>
            <p:spPr bwMode="auto">
              <a:xfrm>
                <a:off x="2854" y="1824"/>
                <a:ext cx="2622" cy="168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7" name="Line 6"/>
              <p:cNvSpPr>
                <a:spLocks noChangeShapeType="1"/>
              </p:cNvSpPr>
              <p:nvPr/>
            </p:nvSpPr>
            <p:spPr bwMode="auto">
              <a:xfrm>
                <a:off x="2854" y="1824"/>
                <a:ext cx="2487"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8" name="Line 7"/>
              <p:cNvSpPr>
                <a:spLocks noChangeShapeType="1"/>
              </p:cNvSpPr>
              <p:nvPr/>
            </p:nvSpPr>
            <p:spPr bwMode="auto">
              <a:xfrm>
                <a:off x="2854" y="1824"/>
                <a:ext cx="2083"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9" name="Line 8"/>
              <p:cNvSpPr>
                <a:spLocks noChangeShapeType="1"/>
              </p:cNvSpPr>
              <p:nvPr/>
            </p:nvSpPr>
            <p:spPr bwMode="auto">
              <a:xfrm>
                <a:off x="2854" y="1824"/>
                <a:ext cx="1704"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0" name="Line 9"/>
              <p:cNvSpPr>
                <a:spLocks noChangeShapeType="1"/>
              </p:cNvSpPr>
              <p:nvPr/>
            </p:nvSpPr>
            <p:spPr bwMode="auto">
              <a:xfrm>
                <a:off x="2854" y="1824"/>
                <a:ext cx="1322"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1" name="Line 10"/>
              <p:cNvSpPr>
                <a:spLocks noChangeShapeType="1"/>
              </p:cNvSpPr>
              <p:nvPr/>
            </p:nvSpPr>
            <p:spPr bwMode="auto">
              <a:xfrm>
                <a:off x="2854" y="1824"/>
                <a:ext cx="986"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2" name="Line 11"/>
              <p:cNvSpPr>
                <a:spLocks noChangeShapeType="1"/>
              </p:cNvSpPr>
              <p:nvPr/>
            </p:nvSpPr>
            <p:spPr bwMode="auto">
              <a:xfrm>
                <a:off x="2854" y="1824"/>
                <a:ext cx="65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3" name="Line 12"/>
              <p:cNvSpPr>
                <a:spLocks noChangeShapeType="1"/>
              </p:cNvSpPr>
              <p:nvPr/>
            </p:nvSpPr>
            <p:spPr bwMode="auto">
              <a:xfrm>
                <a:off x="2854" y="1824"/>
                <a:ext cx="314"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4" name="Line 13"/>
              <p:cNvSpPr>
                <a:spLocks noChangeShapeType="1"/>
              </p:cNvSpPr>
              <p:nvPr/>
            </p:nvSpPr>
            <p:spPr bwMode="auto">
              <a:xfrm>
                <a:off x="2854" y="1824"/>
                <a:ext cx="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5" name="Line 14"/>
              <p:cNvSpPr>
                <a:spLocks noChangeShapeType="1"/>
              </p:cNvSpPr>
              <p:nvPr/>
            </p:nvSpPr>
            <p:spPr bwMode="auto">
              <a:xfrm>
                <a:off x="2854" y="1824"/>
                <a:ext cx="2622" cy="123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6" name="Line 15"/>
              <p:cNvSpPr>
                <a:spLocks noChangeShapeType="1"/>
              </p:cNvSpPr>
              <p:nvPr/>
            </p:nvSpPr>
            <p:spPr bwMode="auto">
              <a:xfrm>
                <a:off x="2854" y="1824"/>
                <a:ext cx="2622" cy="106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7" name="Line 16"/>
              <p:cNvSpPr>
                <a:spLocks noChangeShapeType="1"/>
              </p:cNvSpPr>
              <p:nvPr/>
            </p:nvSpPr>
            <p:spPr bwMode="auto">
              <a:xfrm>
                <a:off x="2854" y="1824"/>
                <a:ext cx="2622" cy="91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8" name="Line 17"/>
              <p:cNvSpPr>
                <a:spLocks noChangeShapeType="1"/>
              </p:cNvSpPr>
              <p:nvPr/>
            </p:nvSpPr>
            <p:spPr bwMode="auto">
              <a:xfrm>
                <a:off x="2854" y="1824"/>
                <a:ext cx="2622" cy="77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9" name="Line 18"/>
              <p:cNvSpPr>
                <a:spLocks noChangeShapeType="1"/>
              </p:cNvSpPr>
              <p:nvPr/>
            </p:nvSpPr>
            <p:spPr bwMode="auto">
              <a:xfrm>
                <a:off x="2877" y="1824"/>
                <a:ext cx="2599" cy="64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0" name="Line 19"/>
              <p:cNvSpPr>
                <a:spLocks noChangeShapeType="1"/>
              </p:cNvSpPr>
              <p:nvPr/>
            </p:nvSpPr>
            <p:spPr bwMode="auto">
              <a:xfrm>
                <a:off x="2854" y="1824"/>
                <a:ext cx="2622" cy="51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1" name="Line 20"/>
              <p:cNvSpPr>
                <a:spLocks noChangeShapeType="1"/>
              </p:cNvSpPr>
              <p:nvPr/>
            </p:nvSpPr>
            <p:spPr bwMode="auto">
              <a:xfrm>
                <a:off x="2854" y="1824"/>
                <a:ext cx="2622" cy="40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2" name="Line 21"/>
              <p:cNvSpPr>
                <a:spLocks noChangeShapeType="1"/>
              </p:cNvSpPr>
              <p:nvPr/>
            </p:nvSpPr>
            <p:spPr bwMode="auto">
              <a:xfrm>
                <a:off x="2854" y="1824"/>
                <a:ext cx="2622" cy="298"/>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3" name="Line 22"/>
              <p:cNvSpPr>
                <a:spLocks noChangeShapeType="1"/>
              </p:cNvSpPr>
              <p:nvPr/>
            </p:nvSpPr>
            <p:spPr bwMode="auto">
              <a:xfrm>
                <a:off x="2854" y="1824"/>
                <a:ext cx="2622" cy="213"/>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4" name="Line 23"/>
              <p:cNvSpPr>
                <a:spLocks noChangeShapeType="1"/>
              </p:cNvSpPr>
              <p:nvPr/>
            </p:nvSpPr>
            <p:spPr bwMode="auto">
              <a:xfrm>
                <a:off x="2854" y="1824"/>
                <a:ext cx="2622" cy="12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5" name="Line 24"/>
              <p:cNvSpPr>
                <a:spLocks noChangeShapeType="1"/>
              </p:cNvSpPr>
              <p:nvPr/>
            </p:nvSpPr>
            <p:spPr bwMode="auto">
              <a:xfrm>
                <a:off x="2854" y="1824"/>
                <a:ext cx="2622" cy="63"/>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4" name="Group 25"/>
            <p:cNvGrpSpPr>
              <a:grpSpLocks/>
            </p:cNvGrpSpPr>
            <p:nvPr/>
          </p:nvGrpSpPr>
          <p:grpSpPr bwMode="auto">
            <a:xfrm>
              <a:off x="247" y="4566"/>
              <a:ext cx="1914" cy="1431"/>
              <a:chOff x="235" y="1824"/>
              <a:chExt cx="2619" cy="1882"/>
            </a:xfrm>
          </p:grpSpPr>
          <p:sp>
            <p:nvSpPr>
              <p:cNvPr id="10294" name="Line 26"/>
              <p:cNvSpPr>
                <a:spLocks noChangeShapeType="1"/>
              </p:cNvSpPr>
              <p:nvPr/>
            </p:nvSpPr>
            <p:spPr bwMode="auto">
              <a:xfrm flipH="1">
                <a:off x="235" y="1824"/>
                <a:ext cx="2619"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5" name="Line 27"/>
              <p:cNvSpPr>
                <a:spLocks noChangeShapeType="1"/>
              </p:cNvSpPr>
              <p:nvPr/>
            </p:nvSpPr>
            <p:spPr bwMode="auto">
              <a:xfrm flipH="1">
                <a:off x="235" y="1824"/>
                <a:ext cx="2619" cy="143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6" name="Line 28"/>
              <p:cNvSpPr>
                <a:spLocks noChangeShapeType="1"/>
              </p:cNvSpPr>
              <p:nvPr/>
            </p:nvSpPr>
            <p:spPr bwMode="auto">
              <a:xfrm flipH="1">
                <a:off x="235" y="1824"/>
                <a:ext cx="2619" cy="168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7" name="Line 29"/>
              <p:cNvSpPr>
                <a:spLocks noChangeShapeType="1"/>
              </p:cNvSpPr>
              <p:nvPr/>
            </p:nvSpPr>
            <p:spPr bwMode="auto">
              <a:xfrm flipH="1">
                <a:off x="371" y="1824"/>
                <a:ext cx="2483"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8" name="Line 30"/>
              <p:cNvSpPr>
                <a:spLocks noChangeShapeType="1"/>
              </p:cNvSpPr>
              <p:nvPr/>
            </p:nvSpPr>
            <p:spPr bwMode="auto">
              <a:xfrm flipH="1">
                <a:off x="774" y="1824"/>
                <a:ext cx="208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9" name="Line 31"/>
              <p:cNvSpPr>
                <a:spLocks noChangeShapeType="1"/>
              </p:cNvSpPr>
              <p:nvPr/>
            </p:nvSpPr>
            <p:spPr bwMode="auto">
              <a:xfrm flipH="1">
                <a:off x="1153" y="1824"/>
                <a:ext cx="170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0" name="Line 32"/>
              <p:cNvSpPr>
                <a:spLocks noChangeShapeType="1"/>
              </p:cNvSpPr>
              <p:nvPr/>
            </p:nvSpPr>
            <p:spPr bwMode="auto">
              <a:xfrm flipH="1">
                <a:off x="1534" y="1824"/>
                <a:ext cx="132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1" name="Line 33"/>
              <p:cNvSpPr>
                <a:spLocks noChangeShapeType="1"/>
              </p:cNvSpPr>
              <p:nvPr/>
            </p:nvSpPr>
            <p:spPr bwMode="auto">
              <a:xfrm flipH="1">
                <a:off x="1872" y="1824"/>
                <a:ext cx="982"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2" name="Line 34"/>
              <p:cNvSpPr>
                <a:spLocks noChangeShapeType="1"/>
              </p:cNvSpPr>
              <p:nvPr/>
            </p:nvSpPr>
            <p:spPr bwMode="auto">
              <a:xfrm flipH="1">
                <a:off x="2206" y="1824"/>
                <a:ext cx="648"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3" name="Line 35"/>
              <p:cNvSpPr>
                <a:spLocks noChangeShapeType="1"/>
              </p:cNvSpPr>
              <p:nvPr/>
            </p:nvSpPr>
            <p:spPr bwMode="auto">
              <a:xfrm flipH="1">
                <a:off x="2543" y="1824"/>
                <a:ext cx="31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4" name="Line 36"/>
              <p:cNvSpPr>
                <a:spLocks noChangeShapeType="1"/>
              </p:cNvSpPr>
              <p:nvPr/>
            </p:nvSpPr>
            <p:spPr bwMode="auto">
              <a:xfrm flipH="1">
                <a:off x="235" y="1824"/>
                <a:ext cx="2619" cy="123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5" name="Line 37"/>
              <p:cNvSpPr>
                <a:spLocks noChangeShapeType="1"/>
              </p:cNvSpPr>
              <p:nvPr/>
            </p:nvSpPr>
            <p:spPr bwMode="auto">
              <a:xfrm flipH="1">
                <a:off x="235" y="1824"/>
                <a:ext cx="2619" cy="106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6" name="Line 38"/>
              <p:cNvSpPr>
                <a:spLocks noChangeShapeType="1"/>
              </p:cNvSpPr>
              <p:nvPr/>
            </p:nvSpPr>
            <p:spPr bwMode="auto">
              <a:xfrm flipH="1">
                <a:off x="235" y="1824"/>
                <a:ext cx="2619" cy="91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7" name="Line 39"/>
              <p:cNvSpPr>
                <a:spLocks noChangeShapeType="1"/>
              </p:cNvSpPr>
              <p:nvPr/>
            </p:nvSpPr>
            <p:spPr bwMode="auto">
              <a:xfrm flipH="1">
                <a:off x="235" y="1824"/>
                <a:ext cx="2619" cy="77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8" name="Line 40"/>
              <p:cNvSpPr>
                <a:spLocks noChangeShapeType="1"/>
              </p:cNvSpPr>
              <p:nvPr/>
            </p:nvSpPr>
            <p:spPr bwMode="auto">
              <a:xfrm flipH="1">
                <a:off x="235" y="1824"/>
                <a:ext cx="2597" cy="64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9" name="Line 41"/>
              <p:cNvSpPr>
                <a:spLocks noChangeShapeType="1"/>
              </p:cNvSpPr>
              <p:nvPr/>
            </p:nvSpPr>
            <p:spPr bwMode="auto">
              <a:xfrm flipH="1">
                <a:off x="235" y="1824"/>
                <a:ext cx="2619" cy="51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0" name="Line 42"/>
              <p:cNvSpPr>
                <a:spLocks noChangeShapeType="1"/>
              </p:cNvSpPr>
              <p:nvPr/>
            </p:nvSpPr>
            <p:spPr bwMode="auto">
              <a:xfrm flipH="1">
                <a:off x="235" y="1824"/>
                <a:ext cx="2619" cy="40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1" name="Line 43"/>
              <p:cNvSpPr>
                <a:spLocks noChangeShapeType="1"/>
              </p:cNvSpPr>
              <p:nvPr/>
            </p:nvSpPr>
            <p:spPr bwMode="auto">
              <a:xfrm flipH="1">
                <a:off x="235" y="1824"/>
                <a:ext cx="2619" cy="298"/>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2" name="Line 44"/>
              <p:cNvSpPr>
                <a:spLocks noChangeShapeType="1"/>
              </p:cNvSpPr>
              <p:nvPr/>
            </p:nvSpPr>
            <p:spPr bwMode="auto">
              <a:xfrm flipH="1">
                <a:off x="235" y="1824"/>
                <a:ext cx="2619" cy="213"/>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3" name="Line 45"/>
              <p:cNvSpPr>
                <a:spLocks noChangeShapeType="1"/>
              </p:cNvSpPr>
              <p:nvPr/>
            </p:nvSpPr>
            <p:spPr bwMode="auto">
              <a:xfrm flipH="1">
                <a:off x="235" y="1824"/>
                <a:ext cx="2619" cy="12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4" name="Line 46"/>
              <p:cNvSpPr>
                <a:spLocks noChangeShapeType="1"/>
              </p:cNvSpPr>
              <p:nvPr/>
            </p:nvSpPr>
            <p:spPr bwMode="auto">
              <a:xfrm flipH="1">
                <a:off x="235" y="1824"/>
                <a:ext cx="2619" cy="63"/>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5" name="Group 47"/>
            <p:cNvGrpSpPr>
              <a:grpSpLocks/>
            </p:cNvGrpSpPr>
            <p:nvPr/>
          </p:nvGrpSpPr>
          <p:grpSpPr bwMode="auto">
            <a:xfrm>
              <a:off x="247" y="4581"/>
              <a:ext cx="3829" cy="1220"/>
              <a:chOff x="235" y="1844"/>
              <a:chExt cx="5241" cy="1605"/>
            </a:xfrm>
          </p:grpSpPr>
          <p:grpSp>
            <p:nvGrpSpPr>
              <p:cNvPr id="6" name="Group 48"/>
              <p:cNvGrpSpPr>
                <a:grpSpLocks/>
              </p:cNvGrpSpPr>
              <p:nvPr/>
            </p:nvGrpSpPr>
            <p:grpSpPr bwMode="auto">
              <a:xfrm>
                <a:off x="235" y="2750"/>
                <a:ext cx="5241" cy="699"/>
                <a:chOff x="235" y="2750"/>
                <a:chExt cx="5241" cy="699"/>
              </a:xfrm>
            </p:grpSpPr>
            <p:sp>
              <p:nvSpPr>
                <p:cNvPr id="10290" name="Line 49"/>
                <p:cNvSpPr>
                  <a:spLocks noChangeShapeType="1"/>
                </p:cNvSpPr>
                <p:nvPr/>
              </p:nvSpPr>
              <p:spPr bwMode="auto">
                <a:xfrm>
                  <a:off x="235" y="3449"/>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1" name="Line 50"/>
                <p:cNvSpPr>
                  <a:spLocks noChangeShapeType="1"/>
                </p:cNvSpPr>
                <p:nvPr/>
              </p:nvSpPr>
              <p:spPr bwMode="auto">
                <a:xfrm>
                  <a:off x="235" y="3191"/>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2" name="Line 51"/>
                <p:cNvSpPr>
                  <a:spLocks noChangeShapeType="1"/>
                </p:cNvSpPr>
                <p:nvPr/>
              </p:nvSpPr>
              <p:spPr bwMode="auto">
                <a:xfrm>
                  <a:off x="235" y="2958"/>
                  <a:ext cx="5239"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3" name="Line 52"/>
                <p:cNvSpPr>
                  <a:spLocks noChangeShapeType="1"/>
                </p:cNvSpPr>
                <p:nvPr/>
              </p:nvSpPr>
              <p:spPr bwMode="auto">
                <a:xfrm>
                  <a:off x="235" y="2750"/>
                  <a:ext cx="5239" cy="0"/>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7" name="Group 53"/>
              <p:cNvGrpSpPr>
                <a:grpSpLocks/>
              </p:cNvGrpSpPr>
              <p:nvPr/>
            </p:nvGrpSpPr>
            <p:grpSpPr bwMode="auto">
              <a:xfrm>
                <a:off x="235" y="1844"/>
                <a:ext cx="5241" cy="728"/>
                <a:chOff x="235" y="1844"/>
                <a:chExt cx="5241" cy="728"/>
              </a:xfrm>
            </p:grpSpPr>
            <p:sp>
              <p:nvSpPr>
                <p:cNvPr id="10281" name="Line 54"/>
                <p:cNvSpPr>
                  <a:spLocks noChangeShapeType="1"/>
                </p:cNvSpPr>
                <p:nvPr/>
              </p:nvSpPr>
              <p:spPr bwMode="auto">
                <a:xfrm>
                  <a:off x="235" y="2572"/>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2" name="Line 55"/>
                <p:cNvSpPr>
                  <a:spLocks noChangeShapeType="1"/>
                </p:cNvSpPr>
                <p:nvPr/>
              </p:nvSpPr>
              <p:spPr bwMode="auto">
                <a:xfrm flipV="1">
                  <a:off x="235" y="2401"/>
                  <a:ext cx="5241" cy="1"/>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3" name="Line 56"/>
                <p:cNvSpPr>
                  <a:spLocks noChangeShapeType="1"/>
                </p:cNvSpPr>
                <p:nvPr/>
              </p:nvSpPr>
              <p:spPr bwMode="auto">
                <a:xfrm>
                  <a:off x="235" y="2245"/>
                  <a:ext cx="5241" cy="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4" name="Line 57"/>
                <p:cNvSpPr>
                  <a:spLocks noChangeShapeType="1"/>
                </p:cNvSpPr>
                <p:nvPr/>
              </p:nvSpPr>
              <p:spPr bwMode="auto">
                <a:xfrm>
                  <a:off x="235" y="2121"/>
                  <a:ext cx="5217"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5" name="Line 58"/>
                <p:cNvSpPr>
                  <a:spLocks noChangeShapeType="1"/>
                </p:cNvSpPr>
                <p:nvPr/>
              </p:nvSpPr>
              <p:spPr bwMode="auto">
                <a:xfrm flipV="1">
                  <a:off x="235" y="2015"/>
                  <a:ext cx="5241" cy="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6" name="Line 59"/>
                <p:cNvSpPr>
                  <a:spLocks noChangeShapeType="1"/>
                </p:cNvSpPr>
                <p:nvPr/>
              </p:nvSpPr>
              <p:spPr bwMode="auto">
                <a:xfrm>
                  <a:off x="235" y="1946"/>
                  <a:ext cx="5241" cy="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7" name="Line 60"/>
                <p:cNvSpPr>
                  <a:spLocks noChangeShapeType="1"/>
                </p:cNvSpPr>
                <p:nvPr/>
              </p:nvSpPr>
              <p:spPr bwMode="auto">
                <a:xfrm flipV="1">
                  <a:off x="235" y="1908"/>
                  <a:ext cx="5241" cy="1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8" name="Line 61"/>
                <p:cNvSpPr>
                  <a:spLocks noChangeShapeType="1"/>
                </p:cNvSpPr>
                <p:nvPr/>
              </p:nvSpPr>
              <p:spPr bwMode="auto">
                <a:xfrm>
                  <a:off x="258" y="1866"/>
                  <a:ext cx="5218"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9" name="Line 62"/>
                <p:cNvSpPr>
                  <a:spLocks noChangeShapeType="1"/>
                </p:cNvSpPr>
                <p:nvPr/>
              </p:nvSpPr>
              <p:spPr bwMode="auto">
                <a:xfrm>
                  <a:off x="235" y="1844"/>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grpSp>
      <p:grpSp>
        <p:nvGrpSpPr>
          <p:cNvPr id="8" name="Group 63"/>
          <p:cNvGrpSpPr>
            <a:grpSpLocks/>
          </p:cNvGrpSpPr>
          <p:nvPr/>
        </p:nvGrpSpPr>
        <p:grpSpPr bwMode="auto">
          <a:xfrm>
            <a:off x="1047750" y="2000250"/>
            <a:ext cx="10364788" cy="3449638"/>
            <a:chOff x="462" y="1657"/>
            <a:chExt cx="4896" cy="2172"/>
          </a:xfrm>
        </p:grpSpPr>
        <p:sp>
          <p:nvSpPr>
            <p:cNvPr id="10261" name="Freeform 64"/>
            <p:cNvSpPr>
              <a:spLocks/>
            </p:cNvSpPr>
            <p:nvPr/>
          </p:nvSpPr>
          <p:spPr bwMode="auto">
            <a:xfrm>
              <a:off x="577" y="1657"/>
              <a:ext cx="2842" cy="1250"/>
            </a:xfrm>
            <a:custGeom>
              <a:avLst/>
              <a:gdLst>
                <a:gd name="T0" fmla="*/ 348 w 2842"/>
                <a:gd name="T1" fmla="*/ 356 h 1250"/>
                <a:gd name="T2" fmla="*/ 379 w 2842"/>
                <a:gd name="T3" fmla="*/ 272 h 1250"/>
                <a:gd name="T4" fmla="*/ 483 w 2842"/>
                <a:gd name="T5" fmla="*/ 306 h 1250"/>
                <a:gd name="T6" fmla="*/ 415 w 2842"/>
                <a:gd name="T7" fmla="*/ 384 h 1250"/>
                <a:gd name="T8" fmla="*/ 250 w 2842"/>
                <a:gd name="T9" fmla="*/ 348 h 1250"/>
                <a:gd name="T10" fmla="*/ 117 w 2842"/>
                <a:gd name="T11" fmla="*/ 524 h 1250"/>
                <a:gd name="T12" fmla="*/ 13 w 2842"/>
                <a:gd name="T13" fmla="*/ 659 h 1250"/>
                <a:gd name="T14" fmla="*/ 160 w 2842"/>
                <a:gd name="T15" fmla="*/ 602 h 1250"/>
                <a:gd name="T16" fmla="*/ 286 w 2842"/>
                <a:gd name="T17" fmla="*/ 558 h 1250"/>
                <a:gd name="T18" fmla="*/ 385 w 2842"/>
                <a:gd name="T19" fmla="*/ 632 h 1250"/>
                <a:gd name="T20" fmla="*/ 353 w 2842"/>
                <a:gd name="T21" fmla="*/ 540 h 1250"/>
                <a:gd name="T22" fmla="*/ 453 w 2842"/>
                <a:gd name="T23" fmla="*/ 654 h 1250"/>
                <a:gd name="T24" fmla="*/ 513 w 2842"/>
                <a:gd name="T25" fmla="*/ 614 h 1250"/>
                <a:gd name="T26" fmla="*/ 601 w 2842"/>
                <a:gd name="T27" fmla="*/ 687 h 1250"/>
                <a:gd name="T28" fmla="*/ 622 w 2842"/>
                <a:gd name="T29" fmla="*/ 759 h 1250"/>
                <a:gd name="T30" fmla="*/ 696 w 2842"/>
                <a:gd name="T31" fmla="*/ 890 h 1250"/>
                <a:gd name="T32" fmla="*/ 821 w 2842"/>
                <a:gd name="T33" fmla="*/ 1044 h 1250"/>
                <a:gd name="T34" fmla="*/ 967 w 2842"/>
                <a:gd name="T35" fmla="*/ 879 h 1250"/>
                <a:gd name="T36" fmla="*/ 849 w 2842"/>
                <a:gd name="T37" fmla="*/ 836 h 1250"/>
                <a:gd name="T38" fmla="*/ 957 w 2842"/>
                <a:gd name="T39" fmla="*/ 848 h 1250"/>
                <a:gd name="T40" fmla="*/ 1174 w 2842"/>
                <a:gd name="T41" fmla="*/ 939 h 1250"/>
                <a:gd name="T42" fmla="*/ 1266 w 2842"/>
                <a:gd name="T43" fmla="*/ 1136 h 1250"/>
                <a:gd name="T44" fmla="*/ 1309 w 2842"/>
                <a:gd name="T45" fmla="*/ 999 h 1250"/>
                <a:gd name="T46" fmla="*/ 1485 w 2842"/>
                <a:gd name="T47" fmla="*/ 972 h 1250"/>
                <a:gd name="T48" fmla="*/ 1557 w 2842"/>
                <a:gd name="T49" fmla="*/ 1156 h 1250"/>
                <a:gd name="T50" fmla="*/ 1624 w 2842"/>
                <a:gd name="T51" fmla="*/ 1103 h 1250"/>
                <a:gd name="T52" fmla="*/ 1668 w 2842"/>
                <a:gd name="T53" fmla="*/ 920 h 1250"/>
                <a:gd name="T54" fmla="*/ 1737 w 2842"/>
                <a:gd name="T55" fmla="*/ 908 h 1250"/>
                <a:gd name="T56" fmla="*/ 1861 w 2842"/>
                <a:gd name="T57" fmla="*/ 794 h 1250"/>
                <a:gd name="T58" fmla="*/ 1882 w 2842"/>
                <a:gd name="T59" fmla="*/ 662 h 1250"/>
                <a:gd name="T60" fmla="*/ 1867 w 2842"/>
                <a:gd name="T61" fmla="*/ 602 h 1250"/>
                <a:gd name="T62" fmla="*/ 1911 w 2842"/>
                <a:gd name="T63" fmla="*/ 653 h 1250"/>
                <a:gd name="T64" fmla="*/ 1959 w 2842"/>
                <a:gd name="T65" fmla="*/ 624 h 1250"/>
                <a:gd name="T66" fmla="*/ 2125 w 2842"/>
                <a:gd name="T67" fmla="*/ 480 h 1250"/>
                <a:gd name="T68" fmla="*/ 2116 w 2842"/>
                <a:gd name="T69" fmla="*/ 335 h 1250"/>
                <a:gd name="T70" fmla="*/ 2350 w 2842"/>
                <a:gd name="T71" fmla="*/ 282 h 1250"/>
                <a:gd name="T72" fmla="*/ 2421 w 2842"/>
                <a:gd name="T73" fmla="*/ 300 h 1250"/>
                <a:gd name="T74" fmla="*/ 2424 w 2842"/>
                <a:gd name="T75" fmla="*/ 386 h 1250"/>
                <a:gd name="T76" fmla="*/ 2569 w 2842"/>
                <a:gd name="T77" fmla="*/ 300 h 1250"/>
                <a:gd name="T78" fmla="*/ 2730 w 2842"/>
                <a:gd name="T79" fmla="*/ 210 h 1250"/>
                <a:gd name="T80" fmla="*/ 2788 w 2842"/>
                <a:gd name="T81" fmla="*/ 185 h 1250"/>
                <a:gd name="T82" fmla="*/ 2581 w 2842"/>
                <a:gd name="T83" fmla="*/ 123 h 1250"/>
                <a:gd name="T84" fmla="*/ 2412 w 2842"/>
                <a:gd name="T85" fmla="*/ 119 h 1250"/>
                <a:gd name="T86" fmla="*/ 2167 w 2842"/>
                <a:gd name="T87" fmla="*/ 35 h 1250"/>
                <a:gd name="T88" fmla="*/ 2094 w 2842"/>
                <a:gd name="T89" fmla="*/ 101 h 1250"/>
                <a:gd name="T90" fmla="*/ 1848 w 2842"/>
                <a:gd name="T91" fmla="*/ 78 h 1250"/>
                <a:gd name="T92" fmla="*/ 1660 w 2842"/>
                <a:gd name="T93" fmla="*/ 29 h 1250"/>
                <a:gd name="T94" fmla="*/ 1366 w 2842"/>
                <a:gd name="T95" fmla="*/ 65 h 1250"/>
                <a:gd name="T96" fmla="*/ 1203 w 2842"/>
                <a:gd name="T97" fmla="*/ 93 h 1250"/>
                <a:gd name="T98" fmla="*/ 1090 w 2842"/>
                <a:gd name="T99" fmla="*/ 111 h 1250"/>
                <a:gd name="T100" fmla="*/ 1044 w 2842"/>
                <a:gd name="T101" fmla="*/ 113 h 1250"/>
                <a:gd name="T102" fmla="*/ 913 w 2842"/>
                <a:gd name="T103" fmla="*/ 156 h 1250"/>
                <a:gd name="T104" fmla="*/ 720 w 2842"/>
                <a:gd name="T105" fmla="*/ 194 h 1250"/>
                <a:gd name="T106" fmla="*/ 669 w 2842"/>
                <a:gd name="T107" fmla="*/ 188 h 1250"/>
                <a:gd name="T108" fmla="*/ 501 w 2842"/>
                <a:gd name="T109" fmla="*/ 105 h 1250"/>
                <a:gd name="T110" fmla="*/ 289 w 2842"/>
                <a:gd name="T111" fmla="*/ 198 h 1250"/>
                <a:gd name="T112" fmla="*/ 222 w 2842"/>
                <a:gd name="T113" fmla="*/ 248 h 1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2"/>
                <a:gd name="T172" fmla="*/ 0 h 1250"/>
                <a:gd name="T173" fmla="*/ 2842 w 2842"/>
                <a:gd name="T174" fmla="*/ 1250 h 1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2" h="1250">
                  <a:moveTo>
                    <a:pt x="208" y="275"/>
                  </a:moveTo>
                  <a:cubicBezTo>
                    <a:pt x="213" y="291"/>
                    <a:pt x="212" y="310"/>
                    <a:pt x="228" y="315"/>
                  </a:cubicBezTo>
                  <a:cubicBezTo>
                    <a:pt x="235" y="336"/>
                    <a:pt x="253" y="320"/>
                    <a:pt x="273" y="316"/>
                  </a:cubicBezTo>
                  <a:cubicBezTo>
                    <a:pt x="284" y="300"/>
                    <a:pt x="284" y="301"/>
                    <a:pt x="301" y="312"/>
                  </a:cubicBezTo>
                  <a:cubicBezTo>
                    <a:pt x="308" y="315"/>
                    <a:pt x="301" y="331"/>
                    <a:pt x="304" y="336"/>
                  </a:cubicBezTo>
                  <a:cubicBezTo>
                    <a:pt x="307" y="341"/>
                    <a:pt x="319" y="340"/>
                    <a:pt x="322" y="345"/>
                  </a:cubicBezTo>
                  <a:cubicBezTo>
                    <a:pt x="325" y="350"/>
                    <a:pt x="321" y="366"/>
                    <a:pt x="325" y="368"/>
                  </a:cubicBezTo>
                  <a:cubicBezTo>
                    <a:pt x="336" y="367"/>
                    <a:pt x="339" y="362"/>
                    <a:pt x="348" y="356"/>
                  </a:cubicBezTo>
                  <a:cubicBezTo>
                    <a:pt x="354" y="353"/>
                    <a:pt x="362" y="360"/>
                    <a:pt x="366" y="359"/>
                  </a:cubicBezTo>
                  <a:cubicBezTo>
                    <a:pt x="370" y="358"/>
                    <a:pt x="367" y="352"/>
                    <a:pt x="370" y="347"/>
                  </a:cubicBezTo>
                  <a:cubicBezTo>
                    <a:pt x="376" y="339"/>
                    <a:pt x="385" y="328"/>
                    <a:pt x="385" y="328"/>
                  </a:cubicBezTo>
                  <a:cubicBezTo>
                    <a:pt x="390" y="324"/>
                    <a:pt x="381" y="318"/>
                    <a:pt x="384" y="314"/>
                  </a:cubicBezTo>
                  <a:cubicBezTo>
                    <a:pt x="387" y="310"/>
                    <a:pt x="402" y="308"/>
                    <a:pt x="405" y="303"/>
                  </a:cubicBezTo>
                  <a:cubicBezTo>
                    <a:pt x="408" y="298"/>
                    <a:pt x="408" y="288"/>
                    <a:pt x="405" y="285"/>
                  </a:cubicBezTo>
                  <a:cubicBezTo>
                    <a:pt x="402" y="282"/>
                    <a:pt x="391" y="290"/>
                    <a:pt x="387" y="288"/>
                  </a:cubicBezTo>
                  <a:cubicBezTo>
                    <a:pt x="383" y="281"/>
                    <a:pt x="379" y="272"/>
                    <a:pt x="379" y="272"/>
                  </a:cubicBezTo>
                  <a:cubicBezTo>
                    <a:pt x="389" y="257"/>
                    <a:pt x="388" y="260"/>
                    <a:pt x="401" y="248"/>
                  </a:cubicBezTo>
                  <a:cubicBezTo>
                    <a:pt x="434" y="219"/>
                    <a:pt x="412" y="227"/>
                    <a:pt x="441" y="220"/>
                  </a:cubicBezTo>
                  <a:cubicBezTo>
                    <a:pt x="468" y="193"/>
                    <a:pt x="441" y="194"/>
                    <a:pt x="497" y="200"/>
                  </a:cubicBezTo>
                  <a:cubicBezTo>
                    <a:pt x="492" y="208"/>
                    <a:pt x="486" y="216"/>
                    <a:pt x="481" y="224"/>
                  </a:cubicBezTo>
                  <a:cubicBezTo>
                    <a:pt x="476" y="232"/>
                    <a:pt x="450" y="242"/>
                    <a:pt x="450" y="242"/>
                  </a:cubicBezTo>
                  <a:cubicBezTo>
                    <a:pt x="441" y="268"/>
                    <a:pt x="434" y="282"/>
                    <a:pt x="473" y="292"/>
                  </a:cubicBezTo>
                  <a:cubicBezTo>
                    <a:pt x="506" y="287"/>
                    <a:pt x="532" y="284"/>
                    <a:pt x="565" y="288"/>
                  </a:cubicBezTo>
                  <a:cubicBezTo>
                    <a:pt x="556" y="322"/>
                    <a:pt x="520" y="304"/>
                    <a:pt x="483" y="306"/>
                  </a:cubicBezTo>
                  <a:cubicBezTo>
                    <a:pt x="468" y="312"/>
                    <a:pt x="487" y="320"/>
                    <a:pt x="487" y="327"/>
                  </a:cubicBezTo>
                  <a:cubicBezTo>
                    <a:pt x="487" y="334"/>
                    <a:pt x="487" y="347"/>
                    <a:pt x="484" y="348"/>
                  </a:cubicBezTo>
                  <a:cubicBezTo>
                    <a:pt x="481" y="349"/>
                    <a:pt x="476" y="338"/>
                    <a:pt x="471" y="333"/>
                  </a:cubicBezTo>
                  <a:cubicBezTo>
                    <a:pt x="466" y="328"/>
                    <a:pt x="460" y="316"/>
                    <a:pt x="456" y="315"/>
                  </a:cubicBezTo>
                  <a:cubicBezTo>
                    <a:pt x="452" y="314"/>
                    <a:pt x="451" y="324"/>
                    <a:pt x="448" y="329"/>
                  </a:cubicBezTo>
                  <a:cubicBezTo>
                    <a:pt x="442" y="336"/>
                    <a:pt x="437" y="338"/>
                    <a:pt x="436" y="345"/>
                  </a:cubicBezTo>
                  <a:cubicBezTo>
                    <a:pt x="435" y="352"/>
                    <a:pt x="445" y="365"/>
                    <a:pt x="442" y="371"/>
                  </a:cubicBezTo>
                  <a:cubicBezTo>
                    <a:pt x="439" y="377"/>
                    <a:pt x="422" y="383"/>
                    <a:pt x="415" y="384"/>
                  </a:cubicBezTo>
                  <a:cubicBezTo>
                    <a:pt x="408" y="385"/>
                    <a:pt x="406" y="381"/>
                    <a:pt x="401" y="380"/>
                  </a:cubicBezTo>
                  <a:cubicBezTo>
                    <a:pt x="389" y="388"/>
                    <a:pt x="397" y="376"/>
                    <a:pt x="384" y="377"/>
                  </a:cubicBezTo>
                  <a:cubicBezTo>
                    <a:pt x="376" y="378"/>
                    <a:pt x="365" y="388"/>
                    <a:pt x="355" y="389"/>
                  </a:cubicBezTo>
                  <a:cubicBezTo>
                    <a:pt x="345" y="390"/>
                    <a:pt x="334" y="384"/>
                    <a:pt x="324" y="384"/>
                  </a:cubicBezTo>
                  <a:cubicBezTo>
                    <a:pt x="312" y="383"/>
                    <a:pt x="303" y="394"/>
                    <a:pt x="292" y="390"/>
                  </a:cubicBezTo>
                  <a:cubicBezTo>
                    <a:pt x="286" y="382"/>
                    <a:pt x="281" y="378"/>
                    <a:pt x="280" y="368"/>
                  </a:cubicBezTo>
                  <a:cubicBezTo>
                    <a:pt x="279" y="358"/>
                    <a:pt x="293" y="333"/>
                    <a:pt x="288" y="330"/>
                  </a:cubicBezTo>
                  <a:cubicBezTo>
                    <a:pt x="283" y="327"/>
                    <a:pt x="254" y="338"/>
                    <a:pt x="250" y="348"/>
                  </a:cubicBezTo>
                  <a:cubicBezTo>
                    <a:pt x="244" y="356"/>
                    <a:pt x="266" y="380"/>
                    <a:pt x="262" y="388"/>
                  </a:cubicBezTo>
                  <a:cubicBezTo>
                    <a:pt x="258" y="396"/>
                    <a:pt x="236" y="392"/>
                    <a:pt x="224" y="398"/>
                  </a:cubicBezTo>
                  <a:cubicBezTo>
                    <a:pt x="196" y="416"/>
                    <a:pt x="214" y="417"/>
                    <a:pt x="193" y="424"/>
                  </a:cubicBezTo>
                  <a:cubicBezTo>
                    <a:pt x="177" y="440"/>
                    <a:pt x="144" y="462"/>
                    <a:pt x="123" y="455"/>
                  </a:cubicBezTo>
                  <a:cubicBezTo>
                    <a:pt x="109" y="463"/>
                    <a:pt x="121" y="474"/>
                    <a:pt x="114" y="477"/>
                  </a:cubicBezTo>
                  <a:cubicBezTo>
                    <a:pt x="107" y="480"/>
                    <a:pt x="87" y="468"/>
                    <a:pt x="81" y="470"/>
                  </a:cubicBezTo>
                  <a:cubicBezTo>
                    <a:pt x="75" y="472"/>
                    <a:pt x="71" y="479"/>
                    <a:pt x="77" y="488"/>
                  </a:cubicBezTo>
                  <a:cubicBezTo>
                    <a:pt x="97" y="501"/>
                    <a:pt x="109" y="499"/>
                    <a:pt x="117" y="524"/>
                  </a:cubicBezTo>
                  <a:cubicBezTo>
                    <a:pt x="122" y="533"/>
                    <a:pt x="118" y="553"/>
                    <a:pt x="114" y="558"/>
                  </a:cubicBezTo>
                  <a:cubicBezTo>
                    <a:pt x="110" y="563"/>
                    <a:pt x="101" y="555"/>
                    <a:pt x="94" y="555"/>
                  </a:cubicBezTo>
                  <a:cubicBezTo>
                    <a:pt x="87" y="555"/>
                    <a:pt x="82" y="555"/>
                    <a:pt x="69" y="555"/>
                  </a:cubicBezTo>
                  <a:cubicBezTo>
                    <a:pt x="53" y="561"/>
                    <a:pt x="24" y="548"/>
                    <a:pt x="15" y="554"/>
                  </a:cubicBezTo>
                  <a:cubicBezTo>
                    <a:pt x="6" y="560"/>
                    <a:pt x="13" y="582"/>
                    <a:pt x="13" y="590"/>
                  </a:cubicBezTo>
                  <a:cubicBezTo>
                    <a:pt x="12" y="598"/>
                    <a:pt x="16" y="592"/>
                    <a:pt x="18" y="605"/>
                  </a:cubicBezTo>
                  <a:cubicBezTo>
                    <a:pt x="16" y="611"/>
                    <a:pt x="2" y="615"/>
                    <a:pt x="1" y="624"/>
                  </a:cubicBezTo>
                  <a:cubicBezTo>
                    <a:pt x="0" y="633"/>
                    <a:pt x="9" y="651"/>
                    <a:pt x="13" y="659"/>
                  </a:cubicBezTo>
                  <a:cubicBezTo>
                    <a:pt x="17" y="667"/>
                    <a:pt x="20" y="671"/>
                    <a:pt x="24" y="672"/>
                  </a:cubicBezTo>
                  <a:cubicBezTo>
                    <a:pt x="28" y="675"/>
                    <a:pt x="28" y="665"/>
                    <a:pt x="37" y="665"/>
                  </a:cubicBezTo>
                  <a:cubicBezTo>
                    <a:pt x="41" y="665"/>
                    <a:pt x="42" y="671"/>
                    <a:pt x="49" y="672"/>
                  </a:cubicBezTo>
                  <a:cubicBezTo>
                    <a:pt x="56" y="673"/>
                    <a:pt x="65" y="674"/>
                    <a:pt x="78" y="671"/>
                  </a:cubicBezTo>
                  <a:cubicBezTo>
                    <a:pt x="91" y="668"/>
                    <a:pt x="120" y="664"/>
                    <a:pt x="130" y="656"/>
                  </a:cubicBezTo>
                  <a:cubicBezTo>
                    <a:pt x="142" y="641"/>
                    <a:pt x="137" y="633"/>
                    <a:pt x="139" y="624"/>
                  </a:cubicBezTo>
                  <a:cubicBezTo>
                    <a:pt x="141" y="615"/>
                    <a:pt x="141" y="607"/>
                    <a:pt x="144" y="603"/>
                  </a:cubicBezTo>
                  <a:cubicBezTo>
                    <a:pt x="147" y="599"/>
                    <a:pt x="153" y="605"/>
                    <a:pt x="160" y="602"/>
                  </a:cubicBezTo>
                  <a:cubicBezTo>
                    <a:pt x="167" y="599"/>
                    <a:pt x="183" y="589"/>
                    <a:pt x="187" y="582"/>
                  </a:cubicBezTo>
                  <a:cubicBezTo>
                    <a:pt x="193" y="578"/>
                    <a:pt x="180" y="567"/>
                    <a:pt x="183" y="563"/>
                  </a:cubicBezTo>
                  <a:cubicBezTo>
                    <a:pt x="186" y="559"/>
                    <a:pt x="200" y="556"/>
                    <a:pt x="205" y="557"/>
                  </a:cubicBezTo>
                  <a:cubicBezTo>
                    <a:pt x="210" y="558"/>
                    <a:pt x="210" y="566"/>
                    <a:pt x="213" y="568"/>
                  </a:cubicBezTo>
                  <a:cubicBezTo>
                    <a:pt x="216" y="569"/>
                    <a:pt x="220" y="573"/>
                    <a:pt x="226" y="570"/>
                  </a:cubicBezTo>
                  <a:cubicBezTo>
                    <a:pt x="232" y="567"/>
                    <a:pt x="243" y="557"/>
                    <a:pt x="250" y="552"/>
                  </a:cubicBezTo>
                  <a:cubicBezTo>
                    <a:pt x="259" y="552"/>
                    <a:pt x="262" y="538"/>
                    <a:pt x="270" y="542"/>
                  </a:cubicBezTo>
                  <a:cubicBezTo>
                    <a:pt x="276" y="543"/>
                    <a:pt x="282" y="553"/>
                    <a:pt x="286" y="558"/>
                  </a:cubicBezTo>
                  <a:cubicBezTo>
                    <a:pt x="290" y="563"/>
                    <a:pt x="283" y="567"/>
                    <a:pt x="295" y="575"/>
                  </a:cubicBezTo>
                  <a:cubicBezTo>
                    <a:pt x="315" y="596"/>
                    <a:pt x="324" y="597"/>
                    <a:pt x="357" y="604"/>
                  </a:cubicBezTo>
                  <a:cubicBezTo>
                    <a:pt x="371" y="625"/>
                    <a:pt x="379" y="633"/>
                    <a:pt x="354" y="639"/>
                  </a:cubicBezTo>
                  <a:cubicBezTo>
                    <a:pt x="351" y="646"/>
                    <a:pt x="332" y="636"/>
                    <a:pt x="327" y="639"/>
                  </a:cubicBezTo>
                  <a:cubicBezTo>
                    <a:pt x="322" y="642"/>
                    <a:pt x="321" y="654"/>
                    <a:pt x="325" y="659"/>
                  </a:cubicBezTo>
                  <a:cubicBezTo>
                    <a:pt x="329" y="664"/>
                    <a:pt x="347" y="672"/>
                    <a:pt x="354" y="671"/>
                  </a:cubicBezTo>
                  <a:cubicBezTo>
                    <a:pt x="361" y="670"/>
                    <a:pt x="364" y="662"/>
                    <a:pt x="369" y="656"/>
                  </a:cubicBezTo>
                  <a:cubicBezTo>
                    <a:pt x="376" y="649"/>
                    <a:pt x="380" y="640"/>
                    <a:pt x="385" y="632"/>
                  </a:cubicBezTo>
                  <a:cubicBezTo>
                    <a:pt x="389" y="626"/>
                    <a:pt x="384" y="623"/>
                    <a:pt x="387" y="620"/>
                  </a:cubicBezTo>
                  <a:cubicBezTo>
                    <a:pt x="390" y="617"/>
                    <a:pt x="411" y="620"/>
                    <a:pt x="405" y="614"/>
                  </a:cubicBezTo>
                  <a:cubicBezTo>
                    <a:pt x="398" y="592"/>
                    <a:pt x="371" y="596"/>
                    <a:pt x="353" y="584"/>
                  </a:cubicBezTo>
                  <a:cubicBezTo>
                    <a:pt x="350" y="580"/>
                    <a:pt x="348" y="575"/>
                    <a:pt x="345" y="572"/>
                  </a:cubicBezTo>
                  <a:cubicBezTo>
                    <a:pt x="342" y="569"/>
                    <a:pt x="336" y="568"/>
                    <a:pt x="333" y="564"/>
                  </a:cubicBezTo>
                  <a:cubicBezTo>
                    <a:pt x="327" y="557"/>
                    <a:pt x="317" y="540"/>
                    <a:pt x="317" y="540"/>
                  </a:cubicBezTo>
                  <a:cubicBezTo>
                    <a:pt x="318" y="535"/>
                    <a:pt x="328" y="524"/>
                    <a:pt x="334" y="524"/>
                  </a:cubicBezTo>
                  <a:cubicBezTo>
                    <a:pt x="340" y="524"/>
                    <a:pt x="349" y="535"/>
                    <a:pt x="353" y="540"/>
                  </a:cubicBezTo>
                  <a:cubicBezTo>
                    <a:pt x="357" y="542"/>
                    <a:pt x="354" y="549"/>
                    <a:pt x="357" y="552"/>
                  </a:cubicBezTo>
                  <a:cubicBezTo>
                    <a:pt x="363" y="555"/>
                    <a:pt x="383" y="571"/>
                    <a:pt x="390" y="572"/>
                  </a:cubicBezTo>
                  <a:cubicBezTo>
                    <a:pt x="397" y="573"/>
                    <a:pt x="398" y="558"/>
                    <a:pt x="401" y="560"/>
                  </a:cubicBezTo>
                  <a:cubicBezTo>
                    <a:pt x="404" y="568"/>
                    <a:pt x="401" y="581"/>
                    <a:pt x="409" y="584"/>
                  </a:cubicBezTo>
                  <a:cubicBezTo>
                    <a:pt x="417" y="587"/>
                    <a:pt x="433" y="592"/>
                    <a:pt x="433" y="592"/>
                  </a:cubicBezTo>
                  <a:cubicBezTo>
                    <a:pt x="437" y="597"/>
                    <a:pt x="416" y="601"/>
                    <a:pt x="415" y="608"/>
                  </a:cubicBezTo>
                  <a:cubicBezTo>
                    <a:pt x="414" y="615"/>
                    <a:pt x="423" y="628"/>
                    <a:pt x="429" y="636"/>
                  </a:cubicBezTo>
                  <a:cubicBezTo>
                    <a:pt x="433" y="644"/>
                    <a:pt x="450" y="649"/>
                    <a:pt x="453" y="654"/>
                  </a:cubicBezTo>
                  <a:cubicBezTo>
                    <a:pt x="456" y="659"/>
                    <a:pt x="447" y="667"/>
                    <a:pt x="450" y="669"/>
                  </a:cubicBezTo>
                  <a:cubicBezTo>
                    <a:pt x="453" y="671"/>
                    <a:pt x="471" y="671"/>
                    <a:pt x="474" y="669"/>
                  </a:cubicBezTo>
                  <a:cubicBezTo>
                    <a:pt x="479" y="667"/>
                    <a:pt x="466" y="660"/>
                    <a:pt x="466" y="656"/>
                  </a:cubicBezTo>
                  <a:cubicBezTo>
                    <a:pt x="468" y="652"/>
                    <a:pt x="484" y="647"/>
                    <a:pt x="484" y="642"/>
                  </a:cubicBezTo>
                  <a:cubicBezTo>
                    <a:pt x="484" y="637"/>
                    <a:pt x="471" y="631"/>
                    <a:pt x="469" y="626"/>
                  </a:cubicBezTo>
                  <a:cubicBezTo>
                    <a:pt x="467" y="621"/>
                    <a:pt x="466" y="618"/>
                    <a:pt x="472" y="614"/>
                  </a:cubicBezTo>
                  <a:cubicBezTo>
                    <a:pt x="478" y="610"/>
                    <a:pt x="497" y="603"/>
                    <a:pt x="504" y="603"/>
                  </a:cubicBezTo>
                  <a:cubicBezTo>
                    <a:pt x="510" y="603"/>
                    <a:pt x="512" y="610"/>
                    <a:pt x="513" y="614"/>
                  </a:cubicBezTo>
                  <a:cubicBezTo>
                    <a:pt x="514" y="618"/>
                    <a:pt x="507" y="625"/>
                    <a:pt x="510" y="629"/>
                  </a:cubicBezTo>
                  <a:cubicBezTo>
                    <a:pt x="513" y="633"/>
                    <a:pt x="528" y="635"/>
                    <a:pt x="529" y="638"/>
                  </a:cubicBezTo>
                  <a:cubicBezTo>
                    <a:pt x="532" y="642"/>
                    <a:pt x="517" y="645"/>
                    <a:pt x="517" y="650"/>
                  </a:cubicBezTo>
                  <a:cubicBezTo>
                    <a:pt x="518" y="655"/>
                    <a:pt x="525" y="661"/>
                    <a:pt x="532" y="666"/>
                  </a:cubicBezTo>
                  <a:cubicBezTo>
                    <a:pt x="542" y="669"/>
                    <a:pt x="547" y="679"/>
                    <a:pt x="558" y="680"/>
                  </a:cubicBezTo>
                  <a:cubicBezTo>
                    <a:pt x="567" y="683"/>
                    <a:pt x="567" y="668"/>
                    <a:pt x="582" y="666"/>
                  </a:cubicBezTo>
                  <a:cubicBezTo>
                    <a:pt x="589" y="666"/>
                    <a:pt x="597" y="674"/>
                    <a:pt x="600" y="678"/>
                  </a:cubicBezTo>
                  <a:cubicBezTo>
                    <a:pt x="603" y="682"/>
                    <a:pt x="602" y="683"/>
                    <a:pt x="601" y="687"/>
                  </a:cubicBezTo>
                  <a:cubicBezTo>
                    <a:pt x="600" y="691"/>
                    <a:pt x="590" y="698"/>
                    <a:pt x="592" y="701"/>
                  </a:cubicBezTo>
                  <a:cubicBezTo>
                    <a:pt x="594" y="704"/>
                    <a:pt x="608" y="708"/>
                    <a:pt x="613" y="707"/>
                  </a:cubicBezTo>
                  <a:cubicBezTo>
                    <a:pt x="618" y="706"/>
                    <a:pt x="621" y="699"/>
                    <a:pt x="621" y="695"/>
                  </a:cubicBezTo>
                  <a:cubicBezTo>
                    <a:pt x="621" y="691"/>
                    <a:pt x="612" y="688"/>
                    <a:pt x="613" y="684"/>
                  </a:cubicBezTo>
                  <a:cubicBezTo>
                    <a:pt x="614" y="680"/>
                    <a:pt x="622" y="674"/>
                    <a:pt x="628" y="672"/>
                  </a:cubicBezTo>
                  <a:cubicBezTo>
                    <a:pt x="634" y="670"/>
                    <a:pt x="647" y="664"/>
                    <a:pt x="648" y="674"/>
                  </a:cubicBezTo>
                  <a:cubicBezTo>
                    <a:pt x="647" y="695"/>
                    <a:pt x="651" y="705"/>
                    <a:pt x="637" y="731"/>
                  </a:cubicBezTo>
                  <a:cubicBezTo>
                    <a:pt x="634" y="745"/>
                    <a:pt x="630" y="747"/>
                    <a:pt x="622" y="759"/>
                  </a:cubicBezTo>
                  <a:cubicBezTo>
                    <a:pt x="619" y="763"/>
                    <a:pt x="613" y="780"/>
                    <a:pt x="613" y="780"/>
                  </a:cubicBezTo>
                  <a:cubicBezTo>
                    <a:pt x="615" y="789"/>
                    <a:pt x="623" y="812"/>
                    <a:pt x="628" y="813"/>
                  </a:cubicBezTo>
                  <a:cubicBezTo>
                    <a:pt x="633" y="814"/>
                    <a:pt x="638" y="786"/>
                    <a:pt x="642" y="789"/>
                  </a:cubicBezTo>
                  <a:cubicBezTo>
                    <a:pt x="646" y="792"/>
                    <a:pt x="649" y="823"/>
                    <a:pt x="651" y="833"/>
                  </a:cubicBezTo>
                  <a:cubicBezTo>
                    <a:pt x="653" y="843"/>
                    <a:pt x="650" y="845"/>
                    <a:pt x="653" y="848"/>
                  </a:cubicBezTo>
                  <a:cubicBezTo>
                    <a:pt x="655" y="855"/>
                    <a:pt x="660" y="847"/>
                    <a:pt x="667" y="851"/>
                  </a:cubicBezTo>
                  <a:cubicBezTo>
                    <a:pt x="674" y="855"/>
                    <a:pt x="668" y="873"/>
                    <a:pt x="676" y="876"/>
                  </a:cubicBezTo>
                  <a:cubicBezTo>
                    <a:pt x="680" y="877"/>
                    <a:pt x="696" y="890"/>
                    <a:pt x="696" y="890"/>
                  </a:cubicBezTo>
                  <a:cubicBezTo>
                    <a:pt x="702" y="898"/>
                    <a:pt x="684" y="904"/>
                    <a:pt x="691" y="917"/>
                  </a:cubicBezTo>
                  <a:cubicBezTo>
                    <a:pt x="696" y="929"/>
                    <a:pt x="721" y="950"/>
                    <a:pt x="727" y="960"/>
                  </a:cubicBezTo>
                  <a:cubicBezTo>
                    <a:pt x="735" y="970"/>
                    <a:pt x="721" y="969"/>
                    <a:pt x="727" y="978"/>
                  </a:cubicBezTo>
                  <a:cubicBezTo>
                    <a:pt x="731" y="981"/>
                    <a:pt x="746" y="977"/>
                    <a:pt x="751" y="981"/>
                  </a:cubicBezTo>
                  <a:cubicBezTo>
                    <a:pt x="756" y="985"/>
                    <a:pt x="757" y="993"/>
                    <a:pt x="759" y="1005"/>
                  </a:cubicBezTo>
                  <a:cubicBezTo>
                    <a:pt x="739" y="1019"/>
                    <a:pt x="755" y="1045"/>
                    <a:pt x="765" y="1056"/>
                  </a:cubicBezTo>
                  <a:cubicBezTo>
                    <a:pt x="771" y="1064"/>
                    <a:pt x="787" y="1046"/>
                    <a:pt x="796" y="1044"/>
                  </a:cubicBezTo>
                  <a:cubicBezTo>
                    <a:pt x="805" y="1042"/>
                    <a:pt x="811" y="1047"/>
                    <a:pt x="821" y="1044"/>
                  </a:cubicBezTo>
                  <a:cubicBezTo>
                    <a:pt x="840" y="1031"/>
                    <a:pt x="828" y="1038"/>
                    <a:pt x="857" y="1028"/>
                  </a:cubicBezTo>
                  <a:cubicBezTo>
                    <a:pt x="907" y="1011"/>
                    <a:pt x="862" y="1017"/>
                    <a:pt x="893" y="1000"/>
                  </a:cubicBezTo>
                  <a:cubicBezTo>
                    <a:pt x="902" y="993"/>
                    <a:pt x="901" y="1001"/>
                    <a:pt x="913" y="993"/>
                  </a:cubicBezTo>
                  <a:cubicBezTo>
                    <a:pt x="919" y="988"/>
                    <a:pt x="922" y="979"/>
                    <a:pt x="930" y="972"/>
                  </a:cubicBezTo>
                  <a:cubicBezTo>
                    <a:pt x="938" y="965"/>
                    <a:pt x="958" y="960"/>
                    <a:pt x="964" y="953"/>
                  </a:cubicBezTo>
                  <a:cubicBezTo>
                    <a:pt x="970" y="946"/>
                    <a:pt x="962" y="940"/>
                    <a:pt x="967" y="932"/>
                  </a:cubicBezTo>
                  <a:cubicBezTo>
                    <a:pt x="979" y="919"/>
                    <a:pt x="996" y="910"/>
                    <a:pt x="993" y="903"/>
                  </a:cubicBezTo>
                  <a:cubicBezTo>
                    <a:pt x="993" y="894"/>
                    <a:pt x="975" y="884"/>
                    <a:pt x="967" y="879"/>
                  </a:cubicBezTo>
                  <a:cubicBezTo>
                    <a:pt x="960" y="872"/>
                    <a:pt x="952" y="877"/>
                    <a:pt x="946" y="872"/>
                  </a:cubicBezTo>
                  <a:cubicBezTo>
                    <a:pt x="940" y="867"/>
                    <a:pt x="938" y="849"/>
                    <a:pt x="933" y="848"/>
                  </a:cubicBezTo>
                  <a:cubicBezTo>
                    <a:pt x="928" y="847"/>
                    <a:pt x="926" y="861"/>
                    <a:pt x="917" y="864"/>
                  </a:cubicBezTo>
                  <a:cubicBezTo>
                    <a:pt x="907" y="867"/>
                    <a:pt x="887" y="869"/>
                    <a:pt x="876" y="864"/>
                  </a:cubicBezTo>
                  <a:cubicBezTo>
                    <a:pt x="870" y="862"/>
                    <a:pt x="884" y="855"/>
                    <a:pt x="883" y="851"/>
                  </a:cubicBezTo>
                  <a:cubicBezTo>
                    <a:pt x="882" y="847"/>
                    <a:pt x="874" y="840"/>
                    <a:pt x="870" y="840"/>
                  </a:cubicBezTo>
                  <a:cubicBezTo>
                    <a:pt x="866" y="840"/>
                    <a:pt x="864" y="852"/>
                    <a:pt x="861" y="851"/>
                  </a:cubicBezTo>
                  <a:cubicBezTo>
                    <a:pt x="858" y="850"/>
                    <a:pt x="854" y="842"/>
                    <a:pt x="849" y="836"/>
                  </a:cubicBezTo>
                  <a:cubicBezTo>
                    <a:pt x="844" y="828"/>
                    <a:pt x="834" y="824"/>
                    <a:pt x="829" y="816"/>
                  </a:cubicBezTo>
                  <a:cubicBezTo>
                    <a:pt x="825" y="809"/>
                    <a:pt x="821" y="792"/>
                    <a:pt x="821" y="792"/>
                  </a:cubicBezTo>
                  <a:cubicBezTo>
                    <a:pt x="832" y="776"/>
                    <a:pt x="836" y="773"/>
                    <a:pt x="853" y="784"/>
                  </a:cubicBezTo>
                  <a:cubicBezTo>
                    <a:pt x="862" y="798"/>
                    <a:pt x="867" y="811"/>
                    <a:pt x="883" y="816"/>
                  </a:cubicBezTo>
                  <a:cubicBezTo>
                    <a:pt x="891" y="819"/>
                    <a:pt x="907" y="836"/>
                    <a:pt x="919" y="837"/>
                  </a:cubicBezTo>
                  <a:cubicBezTo>
                    <a:pt x="928" y="838"/>
                    <a:pt x="931" y="823"/>
                    <a:pt x="937" y="821"/>
                  </a:cubicBezTo>
                  <a:cubicBezTo>
                    <a:pt x="943" y="819"/>
                    <a:pt x="950" y="820"/>
                    <a:pt x="953" y="824"/>
                  </a:cubicBezTo>
                  <a:cubicBezTo>
                    <a:pt x="960" y="827"/>
                    <a:pt x="949" y="846"/>
                    <a:pt x="957" y="848"/>
                  </a:cubicBezTo>
                  <a:cubicBezTo>
                    <a:pt x="966" y="853"/>
                    <a:pt x="995" y="859"/>
                    <a:pt x="1012" y="860"/>
                  </a:cubicBezTo>
                  <a:cubicBezTo>
                    <a:pt x="1029" y="861"/>
                    <a:pt x="1046" y="853"/>
                    <a:pt x="1057" y="852"/>
                  </a:cubicBezTo>
                  <a:cubicBezTo>
                    <a:pt x="1064" y="853"/>
                    <a:pt x="1071" y="853"/>
                    <a:pt x="1077" y="856"/>
                  </a:cubicBezTo>
                  <a:cubicBezTo>
                    <a:pt x="1082" y="859"/>
                    <a:pt x="1081" y="836"/>
                    <a:pt x="1086" y="843"/>
                  </a:cubicBezTo>
                  <a:cubicBezTo>
                    <a:pt x="1090" y="848"/>
                    <a:pt x="1092" y="873"/>
                    <a:pt x="1102" y="888"/>
                  </a:cubicBezTo>
                  <a:cubicBezTo>
                    <a:pt x="1113" y="904"/>
                    <a:pt x="1128" y="927"/>
                    <a:pt x="1146" y="932"/>
                  </a:cubicBezTo>
                  <a:cubicBezTo>
                    <a:pt x="1157" y="939"/>
                    <a:pt x="1163" y="913"/>
                    <a:pt x="1168" y="914"/>
                  </a:cubicBezTo>
                  <a:cubicBezTo>
                    <a:pt x="1173" y="915"/>
                    <a:pt x="1172" y="924"/>
                    <a:pt x="1174" y="939"/>
                  </a:cubicBezTo>
                  <a:cubicBezTo>
                    <a:pt x="1176" y="954"/>
                    <a:pt x="1175" y="983"/>
                    <a:pt x="1181" y="1004"/>
                  </a:cubicBezTo>
                  <a:cubicBezTo>
                    <a:pt x="1187" y="1023"/>
                    <a:pt x="1202" y="1053"/>
                    <a:pt x="1209" y="1067"/>
                  </a:cubicBezTo>
                  <a:cubicBezTo>
                    <a:pt x="1216" y="1083"/>
                    <a:pt x="1218" y="1092"/>
                    <a:pt x="1221" y="1100"/>
                  </a:cubicBezTo>
                  <a:cubicBezTo>
                    <a:pt x="1234" y="1140"/>
                    <a:pt x="1212" y="1068"/>
                    <a:pt x="1227" y="1118"/>
                  </a:cubicBezTo>
                  <a:cubicBezTo>
                    <a:pt x="1229" y="1126"/>
                    <a:pt x="1241" y="1140"/>
                    <a:pt x="1241" y="1140"/>
                  </a:cubicBezTo>
                  <a:cubicBezTo>
                    <a:pt x="1249" y="1132"/>
                    <a:pt x="1244" y="1124"/>
                    <a:pt x="1252" y="1116"/>
                  </a:cubicBezTo>
                  <a:cubicBezTo>
                    <a:pt x="1256" y="1115"/>
                    <a:pt x="1268" y="1094"/>
                    <a:pt x="1270" y="1097"/>
                  </a:cubicBezTo>
                  <a:cubicBezTo>
                    <a:pt x="1272" y="1100"/>
                    <a:pt x="1265" y="1124"/>
                    <a:pt x="1266" y="1136"/>
                  </a:cubicBezTo>
                  <a:cubicBezTo>
                    <a:pt x="1267" y="1148"/>
                    <a:pt x="1269" y="1166"/>
                    <a:pt x="1276" y="1170"/>
                  </a:cubicBezTo>
                  <a:cubicBezTo>
                    <a:pt x="1283" y="1174"/>
                    <a:pt x="1302" y="1170"/>
                    <a:pt x="1306" y="1161"/>
                  </a:cubicBezTo>
                  <a:cubicBezTo>
                    <a:pt x="1308" y="1151"/>
                    <a:pt x="1304" y="1126"/>
                    <a:pt x="1299" y="1113"/>
                  </a:cubicBezTo>
                  <a:cubicBezTo>
                    <a:pt x="1295" y="1104"/>
                    <a:pt x="1286" y="1108"/>
                    <a:pt x="1282" y="1103"/>
                  </a:cubicBezTo>
                  <a:cubicBezTo>
                    <a:pt x="1278" y="1098"/>
                    <a:pt x="1277" y="1088"/>
                    <a:pt x="1277" y="1080"/>
                  </a:cubicBezTo>
                  <a:cubicBezTo>
                    <a:pt x="1272" y="1063"/>
                    <a:pt x="1284" y="1063"/>
                    <a:pt x="1285" y="1056"/>
                  </a:cubicBezTo>
                  <a:cubicBezTo>
                    <a:pt x="1285" y="1046"/>
                    <a:pt x="1275" y="1028"/>
                    <a:pt x="1279" y="1019"/>
                  </a:cubicBezTo>
                  <a:cubicBezTo>
                    <a:pt x="1281" y="1010"/>
                    <a:pt x="1304" y="1005"/>
                    <a:pt x="1309" y="999"/>
                  </a:cubicBezTo>
                  <a:cubicBezTo>
                    <a:pt x="1323" y="981"/>
                    <a:pt x="1319" y="984"/>
                    <a:pt x="1337" y="972"/>
                  </a:cubicBezTo>
                  <a:cubicBezTo>
                    <a:pt x="1356" y="944"/>
                    <a:pt x="1345" y="953"/>
                    <a:pt x="1365" y="940"/>
                  </a:cubicBezTo>
                  <a:cubicBezTo>
                    <a:pt x="1374" y="931"/>
                    <a:pt x="1376" y="922"/>
                    <a:pt x="1383" y="917"/>
                  </a:cubicBezTo>
                  <a:cubicBezTo>
                    <a:pt x="1391" y="913"/>
                    <a:pt x="1401" y="918"/>
                    <a:pt x="1411" y="917"/>
                  </a:cubicBezTo>
                  <a:cubicBezTo>
                    <a:pt x="1421" y="916"/>
                    <a:pt x="1436" y="904"/>
                    <a:pt x="1443" y="909"/>
                  </a:cubicBezTo>
                  <a:cubicBezTo>
                    <a:pt x="1449" y="914"/>
                    <a:pt x="1454" y="939"/>
                    <a:pt x="1455" y="947"/>
                  </a:cubicBezTo>
                  <a:cubicBezTo>
                    <a:pt x="1459" y="955"/>
                    <a:pt x="1460" y="955"/>
                    <a:pt x="1465" y="959"/>
                  </a:cubicBezTo>
                  <a:cubicBezTo>
                    <a:pt x="1469" y="971"/>
                    <a:pt x="1485" y="972"/>
                    <a:pt x="1485" y="972"/>
                  </a:cubicBezTo>
                  <a:cubicBezTo>
                    <a:pt x="1488" y="979"/>
                    <a:pt x="1470" y="998"/>
                    <a:pt x="1473" y="1007"/>
                  </a:cubicBezTo>
                  <a:cubicBezTo>
                    <a:pt x="1474" y="1015"/>
                    <a:pt x="1484" y="1022"/>
                    <a:pt x="1491" y="1020"/>
                  </a:cubicBezTo>
                  <a:cubicBezTo>
                    <a:pt x="1498" y="1020"/>
                    <a:pt x="1507" y="997"/>
                    <a:pt x="1515" y="996"/>
                  </a:cubicBezTo>
                  <a:cubicBezTo>
                    <a:pt x="1522" y="996"/>
                    <a:pt x="1527" y="1012"/>
                    <a:pt x="1531" y="1023"/>
                  </a:cubicBezTo>
                  <a:cubicBezTo>
                    <a:pt x="1533" y="1034"/>
                    <a:pt x="1538" y="1046"/>
                    <a:pt x="1539" y="1062"/>
                  </a:cubicBezTo>
                  <a:cubicBezTo>
                    <a:pt x="1539" y="1075"/>
                    <a:pt x="1532" y="1093"/>
                    <a:pt x="1531" y="1104"/>
                  </a:cubicBezTo>
                  <a:cubicBezTo>
                    <a:pt x="1530" y="1115"/>
                    <a:pt x="1530" y="1121"/>
                    <a:pt x="1534" y="1130"/>
                  </a:cubicBezTo>
                  <a:cubicBezTo>
                    <a:pt x="1537" y="1143"/>
                    <a:pt x="1557" y="1156"/>
                    <a:pt x="1557" y="1156"/>
                  </a:cubicBezTo>
                  <a:cubicBezTo>
                    <a:pt x="1563" y="1165"/>
                    <a:pt x="1564" y="1198"/>
                    <a:pt x="1573" y="1209"/>
                  </a:cubicBezTo>
                  <a:cubicBezTo>
                    <a:pt x="1584" y="1225"/>
                    <a:pt x="1615" y="1250"/>
                    <a:pt x="1621" y="1250"/>
                  </a:cubicBezTo>
                  <a:cubicBezTo>
                    <a:pt x="1627" y="1250"/>
                    <a:pt x="1617" y="1230"/>
                    <a:pt x="1608" y="1212"/>
                  </a:cubicBezTo>
                  <a:cubicBezTo>
                    <a:pt x="1614" y="1184"/>
                    <a:pt x="1588" y="1155"/>
                    <a:pt x="1565" y="1140"/>
                  </a:cubicBezTo>
                  <a:cubicBezTo>
                    <a:pt x="1550" y="1117"/>
                    <a:pt x="1548" y="1074"/>
                    <a:pt x="1575" y="1056"/>
                  </a:cubicBezTo>
                  <a:cubicBezTo>
                    <a:pt x="1582" y="1043"/>
                    <a:pt x="1593" y="1060"/>
                    <a:pt x="1602" y="1070"/>
                  </a:cubicBezTo>
                  <a:cubicBezTo>
                    <a:pt x="1606" y="1076"/>
                    <a:pt x="1598" y="1087"/>
                    <a:pt x="1602" y="1092"/>
                  </a:cubicBezTo>
                  <a:cubicBezTo>
                    <a:pt x="1606" y="1097"/>
                    <a:pt x="1620" y="1098"/>
                    <a:pt x="1624" y="1103"/>
                  </a:cubicBezTo>
                  <a:cubicBezTo>
                    <a:pt x="1628" y="1108"/>
                    <a:pt x="1620" y="1124"/>
                    <a:pt x="1626" y="1124"/>
                  </a:cubicBezTo>
                  <a:cubicBezTo>
                    <a:pt x="1649" y="1119"/>
                    <a:pt x="1652" y="1124"/>
                    <a:pt x="1659" y="1103"/>
                  </a:cubicBezTo>
                  <a:cubicBezTo>
                    <a:pt x="1665" y="1094"/>
                    <a:pt x="1682" y="1083"/>
                    <a:pt x="1687" y="1073"/>
                  </a:cubicBezTo>
                  <a:cubicBezTo>
                    <a:pt x="1692" y="1063"/>
                    <a:pt x="1692" y="1050"/>
                    <a:pt x="1692" y="1040"/>
                  </a:cubicBezTo>
                  <a:cubicBezTo>
                    <a:pt x="1692" y="1030"/>
                    <a:pt x="1691" y="1025"/>
                    <a:pt x="1684" y="1014"/>
                  </a:cubicBezTo>
                  <a:cubicBezTo>
                    <a:pt x="1677" y="1003"/>
                    <a:pt x="1656" y="982"/>
                    <a:pt x="1649" y="972"/>
                  </a:cubicBezTo>
                  <a:cubicBezTo>
                    <a:pt x="1644" y="962"/>
                    <a:pt x="1638" y="964"/>
                    <a:pt x="1642" y="954"/>
                  </a:cubicBezTo>
                  <a:cubicBezTo>
                    <a:pt x="1645" y="945"/>
                    <a:pt x="1658" y="927"/>
                    <a:pt x="1668" y="920"/>
                  </a:cubicBezTo>
                  <a:cubicBezTo>
                    <a:pt x="1668" y="910"/>
                    <a:pt x="1699" y="900"/>
                    <a:pt x="1701" y="909"/>
                  </a:cubicBezTo>
                  <a:cubicBezTo>
                    <a:pt x="1705" y="911"/>
                    <a:pt x="1710" y="921"/>
                    <a:pt x="1708" y="929"/>
                  </a:cubicBezTo>
                  <a:cubicBezTo>
                    <a:pt x="1708" y="936"/>
                    <a:pt x="1699" y="946"/>
                    <a:pt x="1698" y="951"/>
                  </a:cubicBezTo>
                  <a:cubicBezTo>
                    <a:pt x="1698" y="956"/>
                    <a:pt x="1699" y="959"/>
                    <a:pt x="1702" y="959"/>
                  </a:cubicBezTo>
                  <a:cubicBezTo>
                    <a:pt x="1705" y="959"/>
                    <a:pt x="1716" y="953"/>
                    <a:pt x="1716" y="950"/>
                  </a:cubicBezTo>
                  <a:cubicBezTo>
                    <a:pt x="1716" y="947"/>
                    <a:pt x="1705" y="948"/>
                    <a:pt x="1705" y="942"/>
                  </a:cubicBezTo>
                  <a:cubicBezTo>
                    <a:pt x="1705" y="936"/>
                    <a:pt x="1714" y="917"/>
                    <a:pt x="1719" y="911"/>
                  </a:cubicBezTo>
                  <a:cubicBezTo>
                    <a:pt x="1724" y="905"/>
                    <a:pt x="1732" y="909"/>
                    <a:pt x="1737" y="908"/>
                  </a:cubicBezTo>
                  <a:cubicBezTo>
                    <a:pt x="1741" y="907"/>
                    <a:pt x="1746" y="907"/>
                    <a:pt x="1750" y="906"/>
                  </a:cubicBezTo>
                  <a:cubicBezTo>
                    <a:pt x="1754" y="903"/>
                    <a:pt x="1758" y="893"/>
                    <a:pt x="1764" y="891"/>
                  </a:cubicBezTo>
                  <a:cubicBezTo>
                    <a:pt x="1770" y="889"/>
                    <a:pt x="1779" y="896"/>
                    <a:pt x="1788" y="893"/>
                  </a:cubicBezTo>
                  <a:cubicBezTo>
                    <a:pt x="1797" y="890"/>
                    <a:pt x="1811" y="879"/>
                    <a:pt x="1816" y="873"/>
                  </a:cubicBezTo>
                  <a:cubicBezTo>
                    <a:pt x="1822" y="868"/>
                    <a:pt x="1816" y="862"/>
                    <a:pt x="1818" y="859"/>
                  </a:cubicBezTo>
                  <a:cubicBezTo>
                    <a:pt x="1820" y="856"/>
                    <a:pt x="1827" y="860"/>
                    <a:pt x="1830" y="855"/>
                  </a:cubicBezTo>
                  <a:cubicBezTo>
                    <a:pt x="1833" y="850"/>
                    <a:pt x="1832" y="840"/>
                    <a:pt x="1837" y="830"/>
                  </a:cubicBezTo>
                  <a:cubicBezTo>
                    <a:pt x="1842" y="820"/>
                    <a:pt x="1859" y="803"/>
                    <a:pt x="1861" y="794"/>
                  </a:cubicBezTo>
                  <a:cubicBezTo>
                    <a:pt x="1866" y="784"/>
                    <a:pt x="1849" y="781"/>
                    <a:pt x="1849" y="776"/>
                  </a:cubicBezTo>
                  <a:cubicBezTo>
                    <a:pt x="1847" y="768"/>
                    <a:pt x="1845" y="751"/>
                    <a:pt x="1846" y="745"/>
                  </a:cubicBezTo>
                  <a:cubicBezTo>
                    <a:pt x="1847" y="739"/>
                    <a:pt x="1857" y="741"/>
                    <a:pt x="1858" y="741"/>
                  </a:cubicBezTo>
                  <a:cubicBezTo>
                    <a:pt x="1859" y="741"/>
                    <a:pt x="1853" y="748"/>
                    <a:pt x="1851" y="744"/>
                  </a:cubicBezTo>
                  <a:cubicBezTo>
                    <a:pt x="1849" y="740"/>
                    <a:pt x="1846" y="726"/>
                    <a:pt x="1843" y="719"/>
                  </a:cubicBezTo>
                  <a:cubicBezTo>
                    <a:pt x="1841" y="713"/>
                    <a:pt x="1832" y="706"/>
                    <a:pt x="1834" y="699"/>
                  </a:cubicBezTo>
                  <a:cubicBezTo>
                    <a:pt x="1835" y="692"/>
                    <a:pt x="1843" y="681"/>
                    <a:pt x="1851" y="675"/>
                  </a:cubicBezTo>
                  <a:cubicBezTo>
                    <a:pt x="1859" y="669"/>
                    <a:pt x="1881" y="664"/>
                    <a:pt x="1882" y="662"/>
                  </a:cubicBezTo>
                  <a:cubicBezTo>
                    <a:pt x="1882" y="658"/>
                    <a:pt x="1866" y="660"/>
                    <a:pt x="1858" y="660"/>
                  </a:cubicBezTo>
                  <a:cubicBezTo>
                    <a:pt x="1851" y="661"/>
                    <a:pt x="1845" y="666"/>
                    <a:pt x="1840" y="667"/>
                  </a:cubicBezTo>
                  <a:cubicBezTo>
                    <a:pt x="1835" y="668"/>
                    <a:pt x="1833" y="667"/>
                    <a:pt x="1828" y="663"/>
                  </a:cubicBezTo>
                  <a:cubicBezTo>
                    <a:pt x="1823" y="659"/>
                    <a:pt x="1811" y="650"/>
                    <a:pt x="1809" y="644"/>
                  </a:cubicBezTo>
                  <a:cubicBezTo>
                    <a:pt x="1810" y="640"/>
                    <a:pt x="1813" y="628"/>
                    <a:pt x="1816" y="626"/>
                  </a:cubicBezTo>
                  <a:cubicBezTo>
                    <a:pt x="1820" y="623"/>
                    <a:pt x="1828" y="628"/>
                    <a:pt x="1833" y="626"/>
                  </a:cubicBezTo>
                  <a:cubicBezTo>
                    <a:pt x="1838" y="624"/>
                    <a:pt x="1840" y="616"/>
                    <a:pt x="1846" y="612"/>
                  </a:cubicBezTo>
                  <a:cubicBezTo>
                    <a:pt x="1852" y="608"/>
                    <a:pt x="1862" y="602"/>
                    <a:pt x="1867" y="602"/>
                  </a:cubicBezTo>
                  <a:cubicBezTo>
                    <a:pt x="1870" y="602"/>
                    <a:pt x="1876" y="608"/>
                    <a:pt x="1875" y="612"/>
                  </a:cubicBezTo>
                  <a:cubicBezTo>
                    <a:pt x="1875" y="616"/>
                    <a:pt x="1866" y="625"/>
                    <a:pt x="1866" y="627"/>
                  </a:cubicBezTo>
                  <a:cubicBezTo>
                    <a:pt x="1866" y="629"/>
                    <a:pt x="1872" y="624"/>
                    <a:pt x="1875" y="622"/>
                  </a:cubicBezTo>
                  <a:cubicBezTo>
                    <a:pt x="1878" y="620"/>
                    <a:pt x="1880" y="617"/>
                    <a:pt x="1884" y="617"/>
                  </a:cubicBezTo>
                  <a:cubicBezTo>
                    <a:pt x="1888" y="617"/>
                    <a:pt x="1896" y="618"/>
                    <a:pt x="1902" y="620"/>
                  </a:cubicBezTo>
                  <a:cubicBezTo>
                    <a:pt x="1908" y="622"/>
                    <a:pt x="1920" y="624"/>
                    <a:pt x="1921" y="627"/>
                  </a:cubicBezTo>
                  <a:cubicBezTo>
                    <a:pt x="1923" y="631"/>
                    <a:pt x="1911" y="637"/>
                    <a:pt x="1909" y="641"/>
                  </a:cubicBezTo>
                  <a:cubicBezTo>
                    <a:pt x="1907" y="645"/>
                    <a:pt x="1906" y="650"/>
                    <a:pt x="1911" y="653"/>
                  </a:cubicBezTo>
                  <a:cubicBezTo>
                    <a:pt x="1916" y="656"/>
                    <a:pt x="1935" y="649"/>
                    <a:pt x="1938" y="659"/>
                  </a:cubicBezTo>
                  <a:cubicBezTo>
                    <a:pt x="1943" y="669"/>
                    <a:pt x="1921" y="707"/>
                    <a:pt x="1927" y="714"/>
                  </a:cubicBezTo>
                  <a:cubicBezTo>
                    <a:pt x="1928" y="725"/>
                    <a:pt x="1940" y="727"/>
                    <a:pt x="1944" y="726"/>
                  </a:cubicBezTo>
                  <a:cubicBezTo>
                    <a:pt x="1948" y="725"/>
                    <a:pt x="1945" y="712"/>
                    <a:pt x="1951" y="707"/>
                  </a:cubicBezTo>
                  <a:cubicBezTo>
                    <a:pt x="1957" y="702"/>
                    <a:pt x="1975" y="704"/>
                    <a:pt x="1981" y="698"/>
                  </a:cubicBezTo>
                  <a:cubicBezTo>
                    <a:pt x="1986" y="692"/>
                    <a:pt x="1991" y="680"/>
                    <a:pt x="1987" y="671"/>
                  </a:cubicBezTo>
                  <a:cubicBezTo>
                    <a:pt x="1987" y="665"/>
                    <a:pt x="1985" y="667"/>
                    <a:pt x="1980" y="659"/>
                  </a:cubicBezTo>
                  <a:cubicBezTo>
                    <a:pt x="1975" y="651"/>
                    <a:pt x="1959" y="632"/>
                    <a:pt x="1959" y="624"/>
                  </a:cubicBezTo>
                  <a:cubicBezTo>
                    <a:pt x="1958" y="613"/>
                    <a:pt x="1967" y="616"/>
                    <a:pt x="1981" y="608"/>
                  </a:cubicBezTo>
                  <a:cubicBezTo>
                    <a:pt x="1987" y="601"/>
                    <a:pt x="1989" y="589"/>
                    <a:pt x="1995" y="582"/>
                  </a:cubicBezTo>
                  <a:cubicBezTo>
                    <a:pt x="2001" y="575"/>
                    <a:pt x="2011" y="567"/>
                    <a:pt x="2017" y="567"/>
                  </a:cubicBezTo>
                  <a:cubicBezTo>
                    <a:pt x="2023" y="567"/>
                    <a:pt x="2026" y="580"/>
                    <a:pt x="2032" y="581"/>
                  </a:cubicBezTo>
                  <a:cubicBezTo>
                    <a:pt x="2038" y="582"/>
                    <a:pt x="2043" y="584"/>
                    <a:pt x="2052" y="576"/>
                  </a:cubicBezTo>
                  <a:cubicBezTo>
                    <a:pt x="2067" y="561"/>
                    <a:pt x="2067" y="544"/>
                    <a:pt x="2085" y="532"/>
                  </a:cubicBezTo>
                  <a:cubicBezTo>
                    <a:pt x="2091" y="524"/>
                    <a:pt x="2103" y="514"/>
                    <a:pt x="2109" y="506"/>
                  </a:cubicBezTo>
                  <a:cubicBezTo>
                    <a:pt x="2115" y="497"/>
                    <a:pt x="2117" y="488"/>
                    <a:pt x="2125" y="480"/>
                  </a:cubicBezTo>
                  <a:cubicBezTo>
                    <a:pt x="2128" y="477"/>
                    <a:pt x="2137" y="462"/>
                    <a:pt x="2140" y="458"/>
                  </a:cubicBezTo>
                  <a:cubicBezTo>
                    <a:pt x="2142" y="446"/>
                    <a:pt x="2137" y="444"/>
                    <a:pt x="2137" y="432"/>
                  </a:cubicBezTo>
                  <a:cubicBezTo>
                    <a:pt x="2136" y="426"/>
                    <a:pt x="2165" y="420"/>
                    <a:pt x="2155" y="411"/>
                  </a:cubicBezTo>
                  <a:cubicBezTo>
                    <a:pt x="2153" y="403"/>
                    <a:pt x="2136" y="386"/>
                    <a:pt x="2127" y="383"/>
                  </a:cubicBezTo>
                  <a:cubicBezTo>
                    <a:pt x="2118" y="380"/>
                    <a:pt x="2109" y="396"/>
                    <a:pt x="2101" y="395"/>
                  </a:cubicBezTo>
                  <a:cubicBezTo>
                    <a:pt x="2093" y="394"/>
                    <a:pt x="2078" y="386"/>
                    <a:pt x="2077" y="380"/>
                  </a:cubicBezTo>
                  <a:cubicBezTo>
                    <a:pt x="2083" y="371"/>
                    <a:pt x="2092" y="365"/>
                    <a:pt x="2097" y="356"/>
                  </a:cubicBezTo>
                  <a:cubicBezTo>
                    <a:pt x="2100" y="350"/>
                    <a:pt x="2112" y="341"/>
                    <a:pt x="2116" y="335"/>
                  </a:cubicBezTo>
                  <a:cubicBezTo>
                    <a:pt x="2122" y="327"/>
                    <a:pt x="2136" y="328"/>
                    <a:pt x="2145" y="323"/>
                  </a:cubicBezTo>
                  <a:cubicBezTo>
                    <a:pt x="2155" y="320"/>
                    <a:pt x="2156" y="304"/>
                    <a:pt x="2172" y="302"/>
                  </a:cubicBezTo>
                  <a:cubicBezTo>
                    <a:pt x="2188" y="300"/>
                    <a:pt x="2222" y="309"/>
                    <a:pt x="2239" y="308"/>
                  </a:cubicBezTo>
                  <a:cubicBezTo>
                    <a:pt x="2256" y="307"/>
                    <a:pt x="2265" y="296"/>
                    <a:pt x="2275" y="297"/>
                  </a:cubicBezTo>
                  <a:cubicBezTo>
                    <a:pt x="2285" y="298"/>
                    <a:pt x="2293" y="312"/>
                    <a:pt x="2302" y="314"/>
                  </a:cubicBezTo>
                  <a:cubicBezTo>
                    <a:pt x="2311" y="316"/>
                    <a:pt x="2322" y="308"/>
                    <a:pt x="2328" y="306"/>
                  </a:cubicBezTo>
                  <a:cubicBezTo>
                    <a:pt x="2334" y="304"/>
                    <a:pt x="2336" y="307"/>
                    <a:pt x="2340" y="303"/>
                  </a:cubicBezTo>
                  <a:cubicBezTo>
                    <a:pt x="2344" y="299"/>
                    <a:pt x="2345" y="288"/>
                    <a:pt x="2350" y="282"/>
                  </a:cubicBezTo>
                  <a:cubicBezTo>
                    <a:pt x="2354" y="277"/>
                    <a:pt x="2361" y="272"/>
                    <a:pt x="2370" y="269"/>
                  </a:cubicBezTo>
                  <a:cubicBezTo>
                    <a:pt x="2379" y="266"/>
                    <a:pt x="2399" y="261"/>
                    <a:pt x="2406" y="263"/>
                  </a:cubicBezTo>
                  <a:cubicBezTo>
                    <a:pt x="2413" y="265"/>
                    <a:pt x="2407" y="276"/>
                    <a:pt x="2410" y="279"/>
                  </a:cubicBezTo>
                  <a:cubicBezTo>
                    <a:pt x="2413" y="282"/>
                    <a:pt x="2421" y="283"/>
                    <a:pt x="2425" y="281"/>
                  </a:cubicBezTo>
                  <a:cubicBezTo>
                    <a:pt x="2429" y="279"/>
                    <a:pt x="2431" y="272"/>
                    <a:pt x="2437" y="268"/>
                  </a:cubicBezTo>
                  <a:cubicBezTo>
                    <a:pt x="2445" y="265"/>
                    <a:pt x="2453" y="252"/>
                    <a:pt x="2461" y="256"/>
                  </a:cubicBezTo>
                  <a:cubicBezTo>
                    <a:pt x="2473" y="262"/>
                    <a:pt x="2452" y="270"/>
                    <a:pt x="2445" y="276"/>
                  </a:cubicBezTo>
                  <a:cubicBezTo>
                    <a:pt x="2437" y="284"/>
                    <a:pt x="2429" y="292"/>
                    <a:pt x="2421" y="300"/>
                  </a:cubicBezTo>
                  <a:cubicBezTo>
                    <a:pt x="2412" y="309"/>
                    <a:pt x="2396" y="316"/>
                    <a:pt x="2388" y="320"/>
                  </a:cubicBezTo>
                  <a:cubicBezTo>
                    <a:pt x="2380" y="324"/>
                    <a:pt x="2377" y="323"/>
                    <a:pt x="2373" y="326"/>
                  </a:cubicBezTo>
                  <a:cubicBezTo>
                    <a:pt x="2369" y="329"/>
                    <a:pt x="2369" y="335"/>
                    <a:pt x="2365" y="341"/>
                  </a:cubicBezTo>
                  <a:cubicBezTo>
                    <a:pt x="2361" y="347"/>
                    <a:pt x="2349" y="350"/>
                    <a:pt x="2347" y="359"/>
                  </a:cubicBezTo>
                  <a:cubicBezTo>
                    <a:pt x="2345" y="368"/>
                    <a:pt x="2352" y="383"/>
                    <a:pt x="2355" y="396"/>
                  </a:cubicBezTo>
                  <a:cubicBezTo>
                    <a:pt x="2360" y="404"/>
                    <a:pt x="2360" y="435"/>
                    <a:pt x="2368" y="437"/>
                  </a:cubicBezTo>
                  <a:cubicBezTo>
                    <a:pt x="2376" y="439"/>
                    <a:pt x="2396" y="416"/>
                    <a:pt x="2405" y="408"/>
                  </a:cubicBezTo>
                  <a:cubicBezTo>
                    <a:pt x="2413" y="398"/>
                    <a:pt x="2417" y="397"/>
                    <a:pt x="2424" y="386"/>
                  </a:cubicBezTo>
                  <a:cubicBezTo>
                    <a:pt x="2431" y="382"/>
                    <a:pt x="2443" y="387"/>
                    <a:pt x="2446" y="381"/>
                  </a:cubicBezTo>
                  <a:cubicBezTo>
                    <a:pt x="2449" y="375"/>
                    <a:pt x="2440" y="356"/>
                    <a:pt x="2443" y="351"/>
                  </a:cubicBezTo>
                  <a:cubicBezTo>
                    <a:pt x="2443" y="343"/>
                    <a:pt x="2460" y="355"/>
                    <a:pt x="2463" y="351"/>
                  </a:cubicBezTo>
                  <a:cubicBezTo>
                    <a:pt x="2466" y="347"/>
                    <a:pt x="2457" y="334"/>
                    <a:pt x="2461" y="326"/>
                  </a:cubicBezTo>
                  <a:cubicBezTo>
                    <a:pt x="2465" y="318"/>
                    <a:pt x="2474" y="310"/>
                    <a:pt x="2487" y="303"/>
                  </a:cubicBezTo>
                  <a:cubicBezTo>
                    <a:pt x="2500" y="296"/>
                    <a:pt x="2530" y="284"/>
                    <a:pt x="2541" y="282"/>
                  </a:cubicBezTo>
                  <a:cubicBezTo>
                    <a:pt x="2552" y="280"/>
                    <a:pt x="2548" y="290"/>
                    <a:pt x="2553" y="293"/>
                  </a:cubicBezTo>
                  <a:cubicBezTo>
                    <a:pt x="2558" y="296"/>
                    <a:pt x="2564" y="302"/>
                    <a:pt x="2569" y="300"/>
                  </a:cubicBezTo>
                  <a:cubicBezTo>
                    <a:pt x="2574" y="300"/>
                    <a:pt x="2574" y="287"/>
                    <a:pt x="2581" y="282"/>
                  </a:cubicBezTo>
                  <a:cubicBezTo>
                    <a:pt x="2588" y="277"/>
                    <a:pt x="2604" y="270"/>
                    <a:pt x="2613" y="267"/>
                  </a:cubicBezTo>
                  <a:cubicBezTo>
                    <a:pt x="2622" y="264"/>
                    <a:pt x="2624" y="266"/>
                    <a:pt x="2637" y="263"/>
                  </a:cubicBezTo>
                  <a:cubicBezTo>
                    <a:pt x="2650" y="260"/>
                    <a:pt x="2685" y="257"/>
                    <a:pt x="2693" y="248"/>
                  </a:cubicBezTo>
                  <a:cubicBezTo>
                    <a:pt x="2683" y="234"/>
                    <a:pt x="2679" y="229"/>
                    <a:pt x="2685" y="212"/>
                  </a:cubicBezTo>
                  <a:cubicBezTo>
                    <a:pt x="2687" y="204"/>
                    <a:pt x="2697" y="219"/>
                    <a:pt x="2704" y="216"/>
                  </a:cubicBezTo>
                  <a:cubicBezTo>
                    <a:pt x="2709" y="213"/>
                    <a:pt x="2711" y="196"/>
                    <a:pt x="2715" y="195"/>
                  </a:cubicBezTo>
                  <a:cubicBezTo>
                    <a:pt x="2719" y="194"/>
                    <a:pt x="2724" y="209"/>
                    <a:pt x="2730" y="210"/>
                  </a:cubicBezTo>
                  <a:cubicBezTo>
                    <a:pt x="2736" y="211"/>
                    <a:pt x="2746" y="201"/>
                    <a:pt x="2752" y="203"/>
                  </a:cubicBezTo>
                  <a:cubicBezTo>
                    <a:pt x="2758" y="205"/>
                    <a:pt x="2758" y="219"/>
                    <a:pt x="2766" y="222"/>
                  </a:cubicBezTo>
                  <a:cubicBezTo>
                    <a:pt x="2774" y="225"/>
                    <a:pt x="2793" y="223"/>
                    <a:pt x="2801" y="220"/>
                  </a:cubicBezTo>
                  <a:cubicBezTo>
                    <a:pt x="2810" y="218"/>
                    <a:pt x="2807" y="211"/>
                    <a:pt x="2814" y="206"/>
                  </a:cubicBezTo>
                  <a:cubicBezTo>
                    <a:pt x="2821" y="201"/>
                    <a:pt x="2842" y="197"/>
                    <a:pt x="2842" y="192"/>
                  </a:cubicBezTo>
                  <a:cubicBezTo>
                    <a:pt x="2842" y="189"/>
                    <a:pt x="2828" y="175"/>
                    <a:pt x="2815" y="174"/>
                  </a:cubicBezTo>
                  <a:cubicBezTo>
                    <a:pt x="2808" y="170"/>
                    <a:pt x="2801" y="166"/>
                    <a:pt x="2797" y="168"/>
                  </a:cubicBezTo>
                  <a:cubicBezTo>
                    <a:pt x="2793" y="170"/>
                    <a:pt x="2791" y="184"/>
                    <a:pt x="2788" y="185"/>
                  </a:cubicBezTo>
                  <a:cubicBezTo>
                    <a:pt x="2785" y="186"/>
                    <a:pt x="2781" y="181"/>
                    <a:pt x="2776" y="177"/>
                  </a:cubicBezTo>
                  <a:cubicBezTo>
                    <a:pt x="2771" y="174"/>
                    <a:pt x="2766" y="164"/>
                    <a:pt x="2761" y="161"/>
                  </a:cubicBezTo>
                  <a:cubicBezTo>
                    <a:pt x="2756" y="158"/>
                    <a:pt x="2741" y="159"/>
                    <a:pt x="2736" y="156"/>
                  </a:cubicBezTo>
                  <a:cubicBezTo>
                    <a:pt x="2728" y="155"/>
                    <a:pt x="2720" y="144"/>
                    <a:pt x="2716" y="144"/>
                  </a:cubicBezTo>
                  <a:cubicBezTo>
                    <a:pt x="2707" y="140"/>
                    <a:pt x="2694" y="135"/>
                    <a:pt x="2682" y="132"/>
                  </a:cubicBezTo>
                  <a:cubicBezTo>
                    <a:pt x="2671" y="130"/>
                    <a:pt x="2676" y="123"/>
                    <a:pt x="2641" y="125"/>
                  </a:cubicBezTo>
                  <a:cubicBezTo>
                    <a:pt x="2632" y="125"/>
                    <a:pt x="2635" y="132"/>
                    <a:pt x="2625" y="132"/>
                  </a:cubicBezTo>
                  <a:cubicBezTo>
                    <a:pt x="2615" y="132"/>
                    <a:pt x="2591" y="123"/>
                    <a:pt x="2581" y="123"/>
                  </a:cubicBezTo>
                  <a:cubicBezTo>
                    <a:pt x="2571" y="123"/>
                    <a:pt x="2568" y="127"/>
                    <a:pt x="2566" y="131"/>
                  </a:cubicBezTo>
                  <a:cubicBezTo>
                    <a:pt x="2564" y="135"/>
                    <a:pt x="2569" y="144"/>
                    <a:pt x="2566" y="146"/>
                  </a:cubicBezTo>
                  <a:cubicBezTo>
                    <a:pt x="2563" y="148"/>
                    <a:pt x="2553" y="144"/>
                    <a:pt x="2548" y="141"/>
                  </a:cubicBezTo>
                  <a:cubicBezTo>
                    <a:pt x="2543" y="138"/>
                    <a:pt x="2546" y="127"/>
                    <a:pt x="2536" y="126"/>
                  </a:cubicBezTo>
                  <a:cubicBezTo>
                    <a:pt x="2526" y="125"/>
                    <a:pt x="2499" y="135"/>
                    <a:pt x="2488" y="135"/>
                  </a:cubicBezTo>
                  <a:cubicBezTo>
                    <a:pt x="2477" y="135"/>
                    <a:pt x="2479" y="128"/>
                    <a:pt x="2469" y="128"/>
                  </a:cubicBezTo>
                  <a:cubicBezTo>
                    <a:pt x="2460" y="126"/>
                    <a:pt x="2434" y="138"/>
                    <a:pt x="2425" y="137"/>
                  </a:cubicBezTo>
                  <a:cubicBezTo>
                    <a:pt x="2416" y="136"/>
                    <a:pt x="2419" y="124"/>
                    <a:pt x="2412" y="119"/>
                  </a:cubicBezTo>
                  <a:cubicBezTo>
                    <a:pt x="2405" y="114"/>
                    <a:pt x="2402" y="106"/>
                    <a:pt x="2383" y="105"/>
                  </a:cubicBezTo>
                  <a:cubicBezTo>
                    <a:pt x="2335" y="109"/>
                    <a:pt x="2340" y="117"/>
                    <a:pt x="2296" y="110"/>
                  </a:cubicBezTo>
                  <a:cubicBezTo>
                    <a:pt x="2279" y="107"/>
                    <a:pt x="2278" y="97"/>
                    <a:pt x="2262" y="90"/>
                  </a:cubicBezTo>
                  <a:cubicBezTo>
                    <a:pt x="2236" y="78"/>
                    <a:pt x="2232" y="89"/>
                    <a:pt x="2200" y="86"/>
                  </a:cubicBezTo>
                  <a:cubicBezTo>
                    <a:pt x="2188" y="84"/>
                    <a:pt x="2175" y="81"/>
                    <a:pt x="2172" y="78"/>
                  </a:cubicBezTo>
                  <a:cubicBezTo>
                    <a:pt x="2169" y="75"/>
                    <a:pt x="2183" y="72"/>
                    <a:pt x="2182" y="68"/>
                  </a:cubicBezTo>
                  <a:cubicBezTo>
                    <a:pt x="2181" y="64"/>
                    <a:pt x="2165" y="58"/>
                    <a:pt x="2163" y="53"/>
                  </a:cubicBezTo>
                  <a:cubicBezTo>
                    <a:pt x="2161" y="48"/>
                    <a:pt x="2175" y="38"/>
                    <a:pt x="2167" y="35"/>
                  </a:cubicBezTo>
                  <a:cubicBezTo>
                    <a:pt x="2159" y="32"/>
                    <a:pt x="2122" y="32"/>
                    <a:pt x="2112" y="36"/>
                  </a:cubicBezTo>
                  <a:cubicBezTo>
                    <a:pt x="2102" y="40"/>
                    <a:pt x="2104" y="53"/>
                    <a:pt x="2109" y="57"/>
                  </a:cubicBezTo>
                  <a:cubicBezTo>
                    <a:pt x="2114" y="61"/>
                    <a:pt x="2133" y="57"/>
                    <a:pt x="2139" y="59"/>
                  </a:cubicBezTo>
                  <a:cubicBezTo>
                    <a:pt x="2145" y="61"/>
                    <a:pt x="2146" y="68"/>
                    <a:pt x="2148" y="72"/>
                  </a:cubicBezTo>
                  <a:cubicBezTo>
                    <a:pt x="2150" y="76"/>
                    <a:pt x="2156" y="82"/>
                    <a:pt x="2152" y="84"/>
                  </a:cubicBezTo>
                  <a:cubicBezTo>
                    <a:pt x="2148" y="86"/>
                    <a:pt x="2132" y="83"/>
                    <a:pt x="2127" y="86"/>
                  </a:cubicBezTo>
                  <a:cubicBezTo>
                    <a:pt x="2122" y="89"/>
                    <a:pt x="2129" y="100"/>
                    <a:pt x="2124" y="102"/>
                  </a:cubicBezTo>
                  <a:cubicBezTo>
                    <a:pt x="2119" y="104"/>
                    <a:pt x="2106" y="101"/>
                    <a:pt x="2094" y="101"/>
                  </a:cubicBezTo>
                  <a:cubicBezTo>
                    <a:pt x="2081" y="101"/>
                    <a:pt x="2077" y="106"/>
                    <a:pt x="2053" y="104"/>
                  </a:cubicBezTo>
                  <a:cubicBezTo>
                    <a:pt x="2043" y="102"/>
                    <a:pt x="2040" y="90"/>
                    <a:pt x="2032" y="92"/>
                  </a:cubicBezTo>
                  <a:cubicBezTo>
                    <a:pt x="2024" y="94"/>
                    <a:pt x="2015" y="112"/>
                    <a:pt x="2007" y="114"/>
                  </a:cubicBezTo>
                  <a:cubicBezTo>
                    <a:pt x="1999" y="116"/>
                    <a:pt x="1988" y="111"/>
                    <a:pt x="1984" y="104"/>
                  </a:cubicBezTo>
                  <a:cubicBezTo>
                    <a:pt x="1980" y="97"/>
                    <a:pt x="1989" y="76"/>
                    <a:pt x="1983" y="72"/>
                  </a:cubicBezTo>
                  <a:cubicBezTo>
                    <a:pt x="1977" y="68"/>
                    <a:pt x="1961" y="76"/>
                    <a:pt x="1950" y="77"/>
                  </a:cubicBezTo>
                  <a:cubicBezTo>
                    <a:pt x="1942" y="72"/>
                    <a:pt x="1926" y="75"/>
                    <a:pt x="1917" y="75"/>
                  </a:cubicBezTo>
                  <a:cubicBezTo>
                    <a:pt x="1905" y="73"/>
                    <a:pt x="1859" y="80"/>
                    <a:pt x="1848" y="78"/>
                  </a:cubicBezTo>
                  <a:cubicBezTo>
                    <a:pt x="1834" y="76"/>
                    <a:pt x="1846" y="66"/>
                    <a:pt x="1831" y="65"/>
                  </a:cubicBezTo>
                  <a:cubicBezTo>
                    <a:pt x="1816" y="64"/>
                    <a:pt x="1769" y="73"/>
                    <a:pt x="1755" y="71"/>
                  </a:cubicBezTo>
                  <a:cubicBezTo>
                    <a:pt x="1743" y="68"/>
                    <a:pt x="1747" y="61"/>
                    <a:pt x="1747" y="54"/>
                  </a:cubicBezTo>
                  <a:cubicBezTo>
                    <a:pt x="1747" y="47"/>
                    <a:pt x="1753" y="36"/>
                    <a:pt x="1753" y="29"/>
                  </a:cubicBezTo>
                  <a:cubicBezTo>
                    <a:pt x="1753" y="22"/>
                    <a:pt x="1755" y="13"/>
                    <a:pt x="1750" y="11"/>
                  </a:cubicBezTo>
                  <a:cubicBezTo>
                    <a:pt x="1745" y="0"/>
                    <a:pt x="1729" y="18"/>
                    <a:pt x="1720" y="18"/>
                  </a:cubicBezTo>
                  <a:cubicBezTo>
                    <a:pt x="1711" y="18"/>
                    <a:pt x="1705" y="9"/>
                    <a:pt x="1695" y="11"/>
                  </a:cubicBezTo>
                  <a:cubicBezTo>
                    <a:pt x="1685" y="13"/>
                    <a:pt x="1665" y="28"/>
                    <a:pt x="1660" y="29"/>
                  </a:cubicBezTo>
                  <a:cubicBezTo>
                    <a:pt x="1655" y="30"/>
                    <a:pt x="1682" y="16"/>
                    <a:pt x="1663" y="14"/>
                  </a:cubicBezTo>
                  <a:cubicBezTo>
                    <a:pt x="1644" y="12"/>
                    <a:pt x="1571" y="15"/>
                    <a:pt x="1548" y="18"/>
                  </a:cubicBezTo>
                  <a:cubicBezTo>
                    <a:pt x="1525" y="21"/>
                    <a:pt x="1530" y="31"/>
                    <a:pt x="1522" y="32"/>
                  </a:cubicBezTo>
                  <a:cubicBezTo>
                    <a:pt x="1514" y="33"/>
                    <a:pt x="1506" y="26"/>
                    <a:pt x="1498" y="26"/>
                  </a:cubicBezTo>
                  <a:cubicBezTo>
                    <a:pt x="1490" y="26"/>
                    <a:pt x="1488" y="31"/>
                    <a:pt x="1474" y="33"/>
                  </a:cubicBezTo>
                  <a:cubicBezTo>
                    <a:pt x="1460" y="35"/>
                    <a:pt x="1433" y="33"/>
                    <a:pt x="1414" y="36"/>
                  </a:cubicBezTo>
                  <a:cubicBezTo>
                    <a:pt x="1389" y="53"/>
                    <a:pt x="1397" y="47"/>
                    <a:pt x="1362" y="50"/>
                  </a:cubicBezTo>
                  <a:cubicBezTo>
                    <a:pt x="1350" y="54"/>
                    <a:pt x="1372" y="62"/>
                    <a:pt x="1366" y="65"/>
                  </a:cubicBezTo>
                  <a:cubicBezTo>
                    <a:pt x="1360" y="68"/>
                    <a:pt x="1337" y="68"/>
                    <a:pt x="1324" y="69"/>
                  </a:cubicBezTo>
                  <a:cubicBezTo>
                    <a:pt x="1311" y="70"/>
                    <a:pt x="1293" y="63"/>
                    <a:pt x="1290" y="68"/>
                  </a:cubicBezTo>
                  <a:cubicBezTo>
                    <a:pt x="1280" y="73"/>
                    <a:pt x="1308" y="99"/>
                    <a:pt x="1305" y="101"/>
                  </a:cubicBezTo>
                  <a:cubicBezTo>
                    <a:pt x="1302" y="103"/>
                    <a:pt x="1280" y="84"/>
                    <a:pt x="1269" y="83"/>
                  </a:cubicBezTo>
                  <a:cubicBezTo>
                    <a:pt x="1258" y="82"/>
                    <a:pt x="1246" y="91"/>
                    <a:pt x="1237" y="96"/>
                  </a:cubicBezTo>
                  <a:cubicBezTo>
                    <a:pt x="1228" y="99"/>
                    <a:pt x="1213" y="112"/>
                    <a:pt x="1213" y="112"/>
                  </a:cubicBezTo>
                  <a:cubicBezTo>
                    <a:pt x="1206" y="112"/>
                    <a:pt x="1222" y="84"/>
                    <a:pt x="1216" y="80"/>
                  </a:cubicBezTo>
                  <a:cubicBezTo>
                    <a:pt x="1214" y="77"/>
                    <a:pt x="1208" y="88"/>
                    <a:pt x="1203" y="93"/>
                  </a:cubicBezTo>
                  <a:cubicBezTo>
                    <a:pt x="1198" y="98"/>
                    <a:pt x="1191" y="103"/>
                    <a:pt x="1188" y="108"/>
                  </a:cubicBezTo>
                  <a:cubicBezTo>
                    <a:pt x="1185" y="113"/>
                    <a:pt x="1183" y="117"/>
                    <a:pt x="1183" y="125"/>
                  </a:cubicBezTo>
                  <a:cubicBezTo>
                    <a:pt x="1183" y="133"/>
                    <a:pt x="1188" y="160"/>
                    <a:pt x="1186" y="159"/>
                  </a:cubicBezTo>
                  <a:cubicBezTo>
                    <a:pt x="1184" y="158"/>
                    <a:pt x="1171" y="131"/>
                    <a:pt x="1170" y="120"/>
                  </a:cubicBezTo>
                  <a:cubicBezTo>
                    <a:pt x="1169" y="109"/>
                    <a:pt x="1183" y="97"/>
                    <a:pt x="1177" y="90"/>
                  </a:cubicBezTo>
                  <a:cubicBezTo>
                    <a:pt x="1167" y="93"/>
                    <a:pt x="1153" y="75"/>
                    <a:pt x="1134" y="78"/>
                  </a:cubicBezTo>
                  <a:cubicBezTo>
                    <a:pt x="1123" y="78"/>
                    <a:pt x="1118" y="97"/>
                    <a:pt x="1111" y="102"/>
                  </a:cubicBezTo>
                  <a:cubicBezTo>
                    <a:pt x="1104" y="107"/>
                    <a:pt x="1088" y="101"/>
                    <a:pt x="1090" y="111"/>
                  </a:cubicBezTo>
                  <a:cubicBezTo>
                    <a:pt x="1091" y="123"/>
                    <a:pt x="1124" y="150"/>
                    <a:pt x="1122" y="162"/>
                  </a:cubicBezTo>
                  <a:cubicBezTo>
                    <a:pt x="1120" y="172"/>
                    <a:pt x="1098" y="152"/>
                    <a:pt x="1096" y="152"/>
                  </a:cubicBezTo>
                  <a:cubicBezTo>
                    <a:pt x="1090" y="150"/>
                    <a:pt x="1088" y="147"/>
                    <a:pt x="1080" y="143"/>
                  </a:cubicBezTo>
                  <a:cubicBezTo>
                    <a:pt x="1072" y="139"/>
                    <a:pt x="1059" y="129"/>
                    <a:pt x="1047" y="128"/>
                  </a:cubicBezTo>
                  <a:cubicBezTo>
                    <a:pt x="1035" y="127"/>
                    <a:pt x="1016" y="136"/>
                    <a:pt x="1009" y="134"/>
                  </a:cubicBezTo>
                  <a:cubicBezTo>
                    <a:pt x="1001" y="132"/>
                    <a:pt x="1001" y="122"/>
                    <a:pt x="1003" y="117"/>
                  </a:cubicBezTo>
                  <a:cubicBezTo>
                    <a:pt x="1004" y="113"/>
                    <a:pt x="1011" y="109"/>
                    <a:pt x="1018" y="108"/>
                  </a:cubicBezTo>
                  <a:cubicBezTo>
                    <a:pt x="1025" y="107"/>
                    <a:pt x="1044" y="115"/>
                    <a:pt x="1044" y="113"/>
                  </a:cubicBezTo>
                  <a:cubicBezTo>
                    <a:pt x="1044" y="111"/>
                    <a:pt x="1030" y="100"/>
                    <a:pt x="1021" y="98"/>
                  </a:cubicBezTo>
                  <a:cubicBezTo>
                    <a:pt x="1012" y="96"/>
                    <a:pt x="999" y="93"/>
                    <a:pt x="991" y="98"/>
                  </a:cubicBezTo>
                  <a:cubicBezTo>
                    <a:pt x="983" y="103"/>
                    <a:pt x="974" y="118"/>
                    <a:pt x="975" y="126"/>
                  </a:cubicBezTo>
                  <a:cubicBezTo>
                    <a:pt x="976" y="134"/>
                    <a:pt x="992" y="142"/>
                    <a:pt x="994" y="146"/>
                  </a:cubicBezTo>
                  <a:cubicBezTo>
                    <a:pt x="996" y="150"/>
                    <a:pt x="991" y="150"/>
                    <a:pt x="985" y="150"/>
                  </a:cubicBezTo>
                  <a:cubicBezTo>
                    <a:pt x="979" y="150"/>
                    <a:pt x="968" y="144"/>
                    <a:pt x="960" y="143"/>
                  </a:cubicBezTo>
                  <a:cubicBezTo>
                    <a:pt x="952" y="142"/>
                    <a:pt x="944" y="141"/>
                    <a:pt x="936" y="143"/>
                  </a:cubicBezTo>
                  <a:cubicBezTo>
                    <a:pt x="928" y="145"/>
                    <a:pt x="920" y="156"/>
                    <a:pt x="913" y="156"/>
                  </a:cubicBezTo>
                  <a:cubicBezTo>
                    <a:pt x="906" y="156"/>
                    <a:pt x="903" y="143"/>
                    <a:pt x="892" y="144"/>
                  </a:cubicBezTo>
                  <a:cubicBezTo>
                    <a:pt x="881" y="145"/>
                    <a:pt x="865" y="157"/>
                    <a:pt x="849" y="162"/>
                  </a:cubicBezTo>
                  <a:cubicBezTo>
                    <a:pt x="815" y="162"/>
                    <a:pt x="808" y="177"/>
                    <a:pt x="798" y="174"/>
                  </a:cubicBezTo>
                  <a:cubicBezTo>
                    <a:pt x="788" y="171"/>
                    <a:pt x="792" y="149"/>
                    <a:pt x="786" y="144"/>
                  </a:cubicBezTo>
                  <a:cubicBezTo>
                    <a:pt x="780" y="139"/>
                    <a:pt x="766" y="136"/>
                    <a:pt x="763" y="143"/>
                  </a:cubicBezTo>
                  <a:cubicBezTo>
                    <a:pt x="760" y="150"/>
                    <a:pt x="768" y="179"/>
                    <a:pt x="765" y="185"/>
                  </a:cubicBezTo>
                  <a:cubicBezTo>
                    <a:pt x="749" y="188"/>
                    <a:pt x="752" y="181"/>
                    <a:pt x="745" y="182"/>
                  </a:cubicBezTo>
                  <a:cubicBezTo>
                    <a:pt x="738" y="183"/>
                    <a:pt x="726" y="188"/>
                    <a:pt x="720" y="194"/>
                  </a:cubicBezTo>
                  <a:cubicBezTo>
                    <a:pt x="714" y="200"/>
                    <a:pt x="719" y="216"/>
                    <a:pt x="711" y="218"/>
                  </a:cubicBezTo>
                  <a:cubicBezTo>
                    <a:pt x="699" y="225"/>
                    <a:pt x="680" y="204"/>
                    <a:pt x="672" y="204"/>
                  </a:cubicBezTo>
                  <a:cubicBezTo>
                    <a:pt x="664" y="204"/>
                    <a:pt x="662" y="210"/>
                    <a:pt x="663" y="215"/>
                  </a:cubicBezTo>
                  <a:cubicBezTo>
                    <a:pt x="664" y="220"/>
                    <a:pt x="682" y="230"/>
                    <a:pt x="681" y="232"/>
                  </a:cubicBezTo>
                  <a:cubicBezTo>
                    <a:pt x="673" y="235"/>
                    <a:pt x="655" y="230"/>
                    <a:pt x="655" y="230"/>
                  </a:cubicBezTo>
                  <a:cubicBezTo>
                    <a:pt x="622" y="208"/>
                    <a:pt x="658" y="229"/>
                    <a:pt x="627" y="198"/>
                  </a:cubicBezTo>
                  <a:cubicBezTo>
                    <a:pt x="623" y="194"/>
                    <a:pt x="606" y="185"/>
                    <a:pt x="606" y="185"/>
                  </a:cubicBezTo>
                  <a:cubicBezTo>
                    <a:pt x="629" y="170"/>
                    <a:pt x="644" y="180"/>
                    <a:pt x="669" y="188"/>
                  </a:cubicBezTo>
                  <a:cubicBezTo>
                    <a:pt x="682" y="187"/>
                    <a:pt x="696" y="187"/>
                    <a:pt x="709" y="184"/>
                  </a:cubicBezTo>
                  <a:cubicBezTo>
                    <a:pt x="720" y="182"/>
                    <a:pt x="739" y="175"/>
                    <a:pt x="729" y="165"/>
                  </a:cubicBezTo>
                  <a:cubicBezTo>
                    <a:pt x="711" y="147"/>
                    <a:pt x="662" y="137"/>
                    <a:pt x="637" y="135"/>
                  </a:cubicBezTo>
                  <a:cubicBezTo>
                    <a:pt x="615" y="128"/>
                    <a:pt x="592" y="132"/>
                    <a:pt x="580" y="129"/>
                  </a:cubicBezTo>
                  <a:cubicBezTo>
                    <a:pt x="568" y="126"/>
                    <a:pt x="573" y="115"/>
                    <a:pt x="567" y="114"/>
                  </a:cubicBezTo>
                  <a:cubicBezTo>
                    <a:pt x="559" y="111"/>
                    <a:pt x="545" y="120"/>
                    <a:pt x="545" y="120"/>
                  </a:cubicBezTo>
                  <a:cubicBezTo>
                    <a:pt x="536" y="118"/>
                    <a:pt x="531" y="114"/>
                    <a:pt x="519" y="114"/>
                  </a:cubicBezTo>
                  <a:cubicBezTo>
                    <a:pt x="512" y="112"/>
                    <a:pt x="508" y="104"/>
                    <a:pt x="501" y="105"/>
                  </a:cubicBezTo>
                  <a:cubicBezTo>
                    <a:pt x="494" y="106"/>
                    <a:pt x="486" y="115"/>
                    <a:pt x="475" y="119"/>
                  </a:cubicBezTo>
                  <a:cubicBezTo>
                    <a:pt x="464" y="123"/>
                    <a:pt x="446" y="132"/>
                    <a:pt x="435" y="132"/>
                  </a:cubicBezTo>
                  <a:cubicBezTo>
                    <a:pt x="415" y="136"/>
                    <a:pt x="417" y="111"/>
                    <a:pt x="411" y="116"/>
                  </a:cubicBezTo>
                  <a:cubicBezTo>
                    <a:pt x="406" y="116"/>
                    <a:pt x="404" y="124"/>
                    <a:pt x="402" y="131"/>
                  </a:cubicBezTo>
                  <a:cubicBezTo>
                    <a:pt x="400" y="138"/>
                    <a:pt x="406" y="153"/>
                    <a:pt x="400" y="156"/>
                  </a:cubicBezTo>
                  <a:cubicBezTo>
                    <a:pt x="395" y="162"/>
                    <a:pt x="376" y="142"/>
                    <a:pt x="366" y="147"/>
                  </a:cubicBezTo>
                  <a:cubicBezTo>
                    <a:pt x="351" y="148"/>
                    <a:pt x="322" y="156"/>
                    <a:pt x="309" y="165"/>
                  </a:cubicBezTo>
                  <a:cubicBezTo>
                    <a:pt x="296" y="174"/>
                    <a:pt x="286" y="196"/>
                    <a:pt x="289" y="198"/>
                  </a:cubicBezTo>
                  <a:cubicBezTo>
                    <a:pt x="292" y="200"/>
                    <a:pt x="316" y="182"/>
                    <a:pt x="325" y="177"/>
                  </a:cubicBezTo>
                  <a:cubicBezTo>
                    <a:pt x="334" y="172"/>
                    <a:pt x="343" y="167"/>
                    <a:pt x="346" y="168"/>
                  </a:cubicBezTo>
                  <a:cubicBezTo>
                    <a:pt x="349" y="169"/>
                    <a:pt x="345" y="180"/>
                    <a:pt x="341" y="184"/>
                  </a:cubicBezTo>
                  <a:cubicBezTo>
                    <a:pt x="337" y="189"/>
                    <a:pt x="327" y="190"/>
                    <a:pt x="321" y="194"/>
                  </a:cubicBezTo>
                  <a:cubicBezTo>
                    <a:pt x="315" y="198"/>
                    <a:pt x="312" y="205"/>
                    <a:pt x="304" y="210"/>
                  </a:cubicBezTo>
                  <a:cubicBezTo>
                    <a:pt x="297" y="214"/>
                    <a:pt x="274" y="222"/>
                    <a:pt x="274" y="222"/>
                  </a:cubicBezTo>
                  <a:cubicBezTo>
                    <a:pt x="265" y="227"/>
                    <a:pt x="247" y="233"/>
                    <a:pt x="238" y="237"/>
                  </a:cubicBezTo>
                  <a:cubicBezTo>
                    <a:pt x="229" y="241"/>
                    <a:pt x="227" y="242"/>
                    <a:pt x="222" y="248"/>
                  </a:cubicBezTo>
                  <a:cubicBezTo>
                    <a:pt x="208" y="255"/>
                    <a:pt x="214" y="263"/>
                    <a:pt x="208" y="275"/>
                  </a:cubicBezTo>
                  <a:close/>
                </a:path>
              </a:pathLst>
            </a:custGeom>
            <a:solidFill>
              <a:srgbClr val="C0C0C0"/>
            </a:solidFill>
            <a:ln w="3175">
              <a:solidFill>
                <a:schemeClr val="bg1"/>
              </a:solidFill>
              <a:round/>
              <a:headEnd/>
              <a:tailEnd/>
            </a:ln>
          </p:spPr>
          <p:txBody>
            <a:bodyPr/>
            <a:lstStyle/>
            <a:p>
              <a:endParaRPr lang="zh-CN" altLang="en-US"/>
            </a:p>
          </p:txBody>
        </p:sp>
        <p:sp>
          <p:nvSpPr>
            <p:cNvPr id="10262" name="Freeform 65"/>
            <p:cNvSpPr>
              <a:spLocks/>
            </p:cNvSpPr>
            <p:nvPr/>
          </p:nvSpPr>
          <p:spPr bwMode="auto">
            <a:xfrm>
              <a:off x="2557" y="2041"/>
              <a:ext cx="328" cy="383"/>
            </a:xfrm>
            <a:custGeom>
              <a:avLst/>
              <a:gdLst>
                <a:gd name="T0" fmla="*/ 15 w 328"/>
                <a:gd name="T1" fmla="*/ 380 h 383"/>
                <a:gd name="T2" fmla="*/ 28 w 328"/>
                <a:gd name="T3" fmla="*/ 377 h 383"/>
                <a:gd name="T4" fmla="*/ 36 w 328"/>
                <a:gd name="T5" fmla="*/ 350 h 383"/>
                <a:gd name="T6" fmla="*/ 46 w 328"/>
                <a:gd name="T7" fmla="*/ 356 h 383"/>
                <a:gd name="T8" fmla="*/ 61 w 328"/>
                <a:gd name="T9" fmla="*/ 351 h 383"/>
                <a:gd name="T10" fmla="*/ 66 w 328"/>
                <a:gd name="T11" fmla="*/ 332 h 383"/>
                <a:gd name="T12" fmla="*/ 76 w 328"/>
                <a:gd name="T13" fmla="*/ 323 h 383"/>
                <a:gd name="T14" fmla="*/ 84 w 328"/>
                <a:gd name="T15" fmla="*/ 342 h 383"/>
                <a:gd name="T16" fmla="*/ 96 w 328"/>
                <a:gd name="T17" fmla="*/ 344 h 383"/>
                <a:gd name="T18" fmla="*/ 103 w 328"/>
                <a:gd name="T19" fmla="*/ 314 h 383"/>
                <a:gd name="T20" fmla="*/ 121 w 328"/>
                <a:gd name="T21" fmla="*/ 326 h 383"/>
                <a:gd name="T22" fmla="*/ 145 w 328"/>
                <a:gd name="T23" fmla="*/ 312 h 383"/>
                <a:gd name="T24" fmla="*/ 168 w 328"/>
                <a:gd name="T25" fmla="*/ 321 h 383"/>
                <a:gd name="T26" fmla="*/ 162 w 328"/>
                <a:gd name="T27" fmla="*/ 281 h 383"/>
                <a:gd name="T28" fmla="*/ 171 w 328"/>
                <a:gd name="T29" fmla="*/ 260 h 383"/>
                <a:gd name="T30" fmla="*/ 187 w 328"/>
                <a:gd name="T31" fmla="*/ 239 h 383"/>
                <a:gd name="T32" fmla="*/ 163 w 328"/>
                <a:gd name="T33" fmla="*/ 204 h 383"/>
                <a:gd name="T34" fmla="*/ 171 w 328"/>
                <a:gd name="T35" fmla="*/ 194 h 383"/>
                <a:gd name="T36" fmla="*/ 187 w 328"/>
                <a:gd name="T37" fmla="*/ 189 h 383"/>
                <a:gd name="T38" fmla="*/ 199 w 328"/>
                <a:gd name="T39" fmla="*/ 207 h 383"/>
                <a:gd name="T40" fmla="*/ 205 w 328"/>
                <a:gd name="T41" fmla="*/ 192 h 383"/>
                <a:gd name="T42" fmla="*/ 229 w 328"/>
                <a:gd name="T43" fmla="*/ 188 h 383"/>
                <a:gd name="T44" fmla="*/ 234 w 328"/>
                <a:gd name="T45" fmla="*/ 174 h 383"/>
                <a:gd name="T46" fmla="*/ 256 w 328"/>
                <a:gd name="T47" fmla="*/ 165 h 383"/>
                <a:gd name="T48" fmla="*/ 261 w 328"/>
                <a:gd name="T49" fmla="*/ 159 h 383"/>
                <a:gd name="T50" fmla="*/ 288 w 328"/>
                <a:gd name="T51" fmla="*/ 155 h 383"/>
                <a:gd name="T52" fmla="*/ 303 w 328"/>
                <a:gd name="T53" fmla="*/ 141 h 383"/>
                <a:gd name="T54" fmla="*/ 300 w 328"/>
                <a:gd name="T55" fmla="*/ 125 h 383"/>
                <a:gd name="T56" fmla="*/ 297 w 328"/>
                <a:gd name="T57" fmla="*/ 141 h 383"/>
                <a:gd name="T58" fmla="*/ 280 w 328"/>
                <a:gd name="T59" fmla="*/ 131 h 383"/>
                <a:gd name="T60" fmla="*/ 268 w 328"/>
                <a:gd name="T61" fmla="*/ 153 h 383"/>
                <a:gd name="T62" fmla="*/ 258 w 328"/>
                <a:gd name="T63" fmla="*/ 143 h 383"/>
                <a:gd name="T64" fmla="*/ 237 w 328"/>
                <a:gd name="T65" fmla="*/ 165 h 383"/>
                <a:gd name="T66" fmla="*/ 210 w 328"/>
                <a:gd name="T67" fmla="*/ 159 h 383"/>
                <a:gd name="T68" fmla="*/ 189 w 328"/>
                <a:gd name="T69" fmla="*/ 136 h 383"/>
                <a:gd name="T70" fmla="*/ 198 w 328"/>
                <a:gd name="T71" fmla="*/ 128 h 383"/>
                <a:gd name="T72" fmla="*/ 198 w 328"/>
                <a:gd name="T73" fmla="*/ 98 h 383"/>
                <a:gd name="T74" fmla="*/ 213 w 328"/>
                <a:gd name="T75" fmla="*/ 76 h 383"/>
                <a:gd name="T76" fmla="*/ 204 w 328"/>
                <a:gd name="T77" fmla="*/ 57 h 383"/>
                <a:gd name="T78" fmla="*/ 198 w 328"/>
                <a:gd name="T79" fmla="*/ 12 h 383"/>
                <a:gd name="T80" fmla="*/ 186 w 328"/>
                <a:gd name="T81" fmla="*/ 6 h 383"/>
                <a:gd name="T82" fmla="*/ 183 w 328"/>
                <a:gd name="T83" fmla="*/ 33 h 383"/>
                <a:gd name="T84" fmla="*/ 185 w 328"/>
                <a:gd name="T85" fmla="*/ 76 h 383"/>
                <a:gd name="T86" fmla="*/ 173 w 328"/>
                <a:gd name="T87" fmla="*/ 100 h 383"/>
                <a:gd name="T88" fmla="*/ 173 w 328"/>
                <a:gd name="T89" fmla="*/ 144 h 383"/>
                <a:gd name="T90" fmla="*/ 157 w 328"/>
                <a:gd name="T91" fmla="*/ 168 h 383"/>
                <a:gd name="T92" fmla="*/ 149 w 328"/>
                <a:gd name="T93" fmla="*/ 180 h 383"/>
                <a:gd name="T94" fmla="*/ 141 w 328"/>
                <a:gd name="T95" fmla="*/ 210 h 383"/>
                <a:gd name="T96" fmla="*/ 145 w 328"/>
                <a:gd name="T97" fmla="*/ 219 h 383"/>
                <a:gd name="T98" fmla="*/ 151 w 328"/>
                <a:gd name="T99" fmla="*/ 236 h 383"/>
                <a:gd name="T100" fmla="*/ 138 w 328"/>
                <a:gd name="T101" fmla="*/ 254 h 383"/>
                <a:gd name="T102" fmla="*/ 124 w 328"/>
                <a:gd name="T103" fmla="*/ 279 h 383"/>
                <a:gd name="T104" fmla="*/ 99 w 328"/>
                <a:gd name="T105" fmla="*/ 278 h 383"/>
                <a:gd name="T106" fmla="*/ 85 w 328"/>
                <a:gd name="T107" fmla="*/ 299 h 383"/>
                <a:gd name="T108" fmla="*/ 61 w 328"/>
                <a:gd name="T109" fmla="*/ 296 h 383"/>
                <a:gd name="T110" fmla="*/ 37 w 328"/>
                <a:gd name="T111" fmla="*/ 306 h 383"/>
                <a:gd name="T112" fmla="*/ 27 w 328"/>
                <a:gd name="T113" fmla="*/ 326 h 383"/>
                <a:gd name="T114" fmla="*/ 10 w 328"/>
                <a:gd name="T115" fmla="*/ 330 h 383"/>
                <a:gd name="T116" fmla="*/ 3 w 328"/>
                <a:gd name="T117" fmla="*/ 348 h 383"/>
                <a:gd name="T118" fmla="*/ 15 w 328"/>
                <a:gd name="T119" fmla="*/ 380 h 3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8"/>
                <a:gd name="T181" fmla="*/ 0 h 383"/>
                <a:gd name="T182" fmla="*/ 328 w 328"/>
                <a:gd name="T183" fmla="*/ 383 h 3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8" h="383">
                  <a:moveTo>
                    <a:pt x="15" y="380"/>
                  </a:moveTo>
                  <a:cubicBezTo>
                    <a:pt x="18" y="383"/>
                    <a:pt x="23" y="381"/>
                    <a:pt x="28" y="377"/>
                  </a:cubicBezTo>
                  <a:cubicBezTo>
                    <a:pt x="31" y="372"/>
                    <a:pt x="33" y="354"/>
                    <a:pt x="36" y="350"/>
                  </a:cubicBezTo>
                  <a:cubicBezTo>
                    <a:pt x="39" y="346"/>
                    <a:pt x="42" y="356"/>
                    <a:pt x="46" y="356"/>
                  </a:cubicBezTo>
                  <a:cubicBezTo>
                    <a:pt x="50" y="353"/>
                    <a:pt x="58" y="355"/>
                    <a:pt x="61" y="351"/>
                  </a:cubicBezTo>
                  <a:cubicBezTo>
                    <a:pt x="64" y="347"/>
                    <a:pt x="64" y="337"/>
                    <a:pt x="66" y="332"/>
                  </a:cubicBezTo>
                  <a:cubicBezTo>
                    <a:pt x="68" y="327"/>
                    <a:pt x="73" y="321"/>
                    <a:pt x="76" y="323"/>
                  </a:cubicBezTo>
                  <a:cubicBezTo>
                    <a:pt x="79" y="325"/>
                    <a:pt x="81" y="339"/>
                    <a:pt x="84" y="342"/>
                  </a:cubicBezTo>
                  <a:cubicBezTo>
                    <a:pt x="87" y="345"/>
                    <a:pt x="93" y="349"/>
                    <a:pt x="96" y="344"/>
                  </a:cubicBezTo>
                  <a:cubicBezTo>
                    <a:pt x="116" y="331"/>
                    <a:pt x="90" y="344"/>
                    <a:pt x="103" y="314"/>
                  </a:cubicBezTo>
                  <a:cubicBezTo>
                    <a:pt x="109" y="305"/>
                    <a:pt x="110" y="328"/>
                    <a:pt x="121" y="326"/>
                  </a:cubicBezTo>
                  <a:cubicBezTo>
                    <a:pt x="128" y="326"/>
                    <a:pt x="137" y="313"/>
                    <a:pt x="145" y="312"/>
                  </a:cubicBezTo>
                  <a:cubicBezTo>
                    <a:pt x="153" y="311"/>
                    <a:pt x="165" y="326"/>
                    <a:pt x="168" y="321"/>
                  </a:cubicBezTo>
                  <a:cubicBezTo>
                    <a:pt x="171" y="316"/>
                    <a:pt x="162" y="291"/>
                    <a:pt x="162" y="281"/>
                  </a:cubicBezTo>
                  <a:cubicBezTo>
                    <a:pt x="166" y="273"/>
                    <a:pt x="167" y="267"/>
                    <a:pt x="171" y="260"/>
                  </a:cubicBezTo>
                  <a:cubicBezTo>
                    <a:pt x="175" y="253"/>
                    <a:pt x="188" y="248"/>
                    <a:pt x="187" y="239"/>
                  </a:cubicBezTo>
                  <a:cubicBezTo>
                    <a:pt x="186" y="230"/>
                    <a:pt x="166" y="211"/>
                    <a:pt x="163" y="204"/>
                  </a:cubicBezTo>
                  <a:cubicBezTo>
                    <a:pt x="164" y="191"/>
                    <a:pt x="167" y="196"/>
                    <a:pt x="171" y="194"/>
                  </a:cubicBezTo>
                  <a:cubicBezTo>
                    <a:pt x="175" y="192"/>
                    <a:pt x="183" y="187"/>
                    <a:pt x="187" y="189"/>
                  </a:cubicBezTo>
                  <a:cubicBezTo>
                    <a:pt x="191" y="191"/>
                    <a:pt x="196" y="206"/>
                    <a:pt x="199" y="207"/>
                  </a:cubicBezTo>
                  <a:cubicBezTo>
                    <a:pt x="202" y="208"/>
                    <a:pt x="200" y="195"/>
                    <a:pt x="205" y="192"/>
                  </a:cubicBezTo>
                  <a:cubicBezTo>
                    <a:pt x="210" y="189"/>
                    <a:pt x="224" y="191"/>
                    <a:pt x="229" y="188"/>
                  </a:cubicBezTo>
                  <a:cubicBezTo>
                    <a:pt x="234" y="185"/>
                    <a:pt x="230" y="178"/>
                    <a:pt x="234" y="174"/>
                  </a:cubicBezTo>
                  <a:cubicBezTo>
                    <a:pt x="238" y="170"/>
                    <a:pt x="252" y="167"/>
                    <a:pt x="256" y="165"/>
                  </a:cubicBezTo>
                  <a:cubicBezTo>
                    <a:pt x="260" y="163"/>
                    <a:pt x="256" y="161"/>
                    <a:pt x="261" y="159"/>
                  </a:cubicBezTo>
                  <a:cubicBezTo>
                    <a:pt x="266" y="157"/>
                    <a:pt x="281" y="158"/>
                    <a:pt x="288" y="155"/>
                  </a:cubicBezTo>
                  <a:cubicBezTo>
                    <a:pt x="295" y="152"/>
                    <a:pt x="301" y="146"/>
                    <a:pt x="303" y="141"/>
                  </a:cubicBezTo>
                  <a:cubicBezTo>
                    <a:pt x="328" y="131"/>
                    <a:pt x="299" y="125"/>
                    <a:pt x="300" y="125"/>
                  </a:cubicBezTo>
                  <a:cubicBezTo>
                    <a:pt x="301" y="125"/>
                    <a:pt x="300" y="140"/>
                    <a:pt x="297" y="141"/>
                  </a:cubicBezTo>
                  <a:cubicBezTo>
                    <a:pt x="294" y="142"/>
                    <a:pt x="285" y="129"/>
                    <a:pt x="280" y="131"/>
                  </a:cubicBezTo>
                  <a:cubicBezTo>
                    <a:pt x="275" y="133"/>
                    <a:pt x="272" y="151"/>
                    <a:pt x="268" y="153"/>
                  </a:cubicBezTo>
                  <a:cubicBezTo>
                    <a:pt x="264" y="155"/>
                    <a:pt x="263" y="141"/>
                    <a:pt x="258" y="143"/>
                  </a:cubicBezTo>
                  <a:cubicBezTo>
                    <a:pt x="253" y="145"/>
                    <a:pt x="245" y="162"/>
                    <a:pt x="237" y="165"/>
                  </a:cubicBezTo>
                  <a:cubicBezTo>
                    <a:pt x="229" y="168"/>
                    <a:pt x="218" y="164"/>
                    <a:pt x="210" y="159"/>
                  </a:cubicBezTo>
                  <a:cubicBezTo>
                    <a:pt x="202" y="154"/>
                    <a:pt x="191" y="141"/>
                    <a:pt x="189" y="136"/>
                  </a:cubicBezTo>
                  <a:cubicBezTo>
                    <a:pt x="184" y="130"/>
                    <a:pt x="194" y="138"/>
                    <a:pt x="198" y="128"/>
                  </a:cubicBezTo>
                  <a:cubicBezTo>
                    <a:pt x="199" y="122"/>
                    <a:pt x="196" y="107"/>
                    <a:pt x="198" y="98"/>
                  </a:cubicBezTo>
                  <a:cubicBezTo>
                    <a:pt x="200" y="89"/>
                    <a:pt x="212" y="83"/>
                    <a:pt x="213" y="76"/>
                  </a:cubicBezTo>
                  <a:cubicBezTo>
                    <a:pt x="216" y="62"/>
                    <a:pt x="206" y="68"/>
                    <a:pt x="204" y="57"/>
                  </a:cubicBezTo>
                  <a:cubicBezTo>
                    <a:pt x="202" y="46"/>
                    <a:pt x="201" y="20"/>
                    <a:pt x="198" y="12"/>
                  </a:cubicBezTo>
                  <a:cubicBezTo>
                    <a:pt x="195" y="4"/>
                    <a:pt x="188" y="3"/>
                    <a:pt x="186" y="6"/>
                  </a:cubicBezTo>
                  <a:cubicBezTo>
                    <a:pt x="182" y="0"/>
                    <a:pt x="183" y="21"/>
                    <a:pt x="183" y="33"/>
                  </a:cubicBezTo>
                  <a:cubicBezTo>
                    <a:pt x="183" y="45"/>
                    <a:pt x="187" y="65"/>
                    <a:pt x="185" y="76"/>
                  </a:cubicBezTo>
                  <a:cubicBezTo>
                    <a:pt x="183" y="85"/>
                    <a:pt x="176" y="92"/>
                    <a:pt x="173" y="100"/>
                  </a:cubicBezTo>
                  <a:cubicBezTo>
                    <a:pt x="179" y="117"/>
                    <a:pt x="182" y="120"/>
                    <a:pt x="173" y="144"/>
                  </a:cubicBezTo>
                  <a:cubicBezTo>
                    <a:pt x="170" y="153"/>
                    <a:pt x="162" y="160"/>
                    <a:pt x="157" y="168"/>
                  </a:cubicBezTo>
                  <a:cubicBezTo>
                    <a:pt x="154" y="172"/>
                    <a:pt x="149" y="180"/>
                    <a:pt x="149" y="180"/>
                  </a:cubicBezTo>
                  <a:cubicBezTo>
                    <a:pt x="144" y="199"/>
                    <a:pt x="157" y="199"/>
                    <a:pt x="141" y="210"/>
                  </a:cubicBezTo>
                  <a:cubicBezTo>
                    <a:pt x="139" y="216"/>
                    <a:pt x="143" y="215"/>
                    <a:pt x="145" y="219"/>
                  </a:cubicBezTo>
                  <a:cubicBezTo>
                    <a:pt x="147" y="223"/>
                    <a:pt x="152" y="230"/>
                    <a:pt x="151" y="236"/>
                  </a:cubicBezTo>
                  <a:cubicBezTo>
                    <a:pt x="150" y="242"/>
                    <a:pt x="142" y="247"/>
                    <a:pt x="138" y="254"/>
                  </a:cubicBezTo>
                  <a:cubicBezTo>
                    <a:pt x="133" y="258"/>
                    <a:pt x="130" y="276"/>
                    <a:pt x="124" y="279"/>
                  </a:cubicBezTo>
                  <a:cubicBezTo>
                    <a:pt x="118" y="283"/>
                    <a:pt x="105" y="275"/>
                    <a:pt x="99" y="278"/>
                  </a:cubicBezTo>
                  <a:cubicBezTo>
                    <a:pt x="92" y="281"/>
                    <a:pt x="91" y="296"/>
                    <a:pt x="85" y="299"/>
                  </a:cubicBezTo>
                  <a:cubicBezTo>
                    <a:pt x="79" y="302"/>
                    <a:pt x="69" y="295"/>
                    <a:pt x="61" y="296"/>
                  </a:cubicBezTo>
                  <a:cubicBezTo>
                    <a:pt x="51" y="306"/>
                    <a:pt x="43" y="301"/>
                    <a:pt x="37" y="306"/>
                  </a:cubicBezTo>
                  <a:cubicBezTo>
                    <a:pt x="31" y="311"/>
                    <a:pt x="32" y="322"/>
                    <a:pt x="27" y="326"/>
                  </a:cubicBezTo>
                  <a:cubicBezTo>
                    <a:pt x="22" y="330"/>
                    <a:pt x="14" y="326"/>
                    <a:pt x="10" y="330"/>
                  </a:cubicBezTo>
                  <a:cubicBezTo>
                    <a:pt x="7" y="334"/>
                    <a:pt x="0" y="345"/>
                    <a:pt x="3" y="348"/>
                  </a:cubicBezTo>
                  <a:cubicBezTo>
                    <a:pt x="5" y="351"/>
                    <a:pt x="9" y="379"/>
                    <a:pt x="15" y="380"/>
                  </a:cubicBezTo>
                  <a:close/>
                </a:path>
              </a:pathLst>
            </a:custGeom>
            <a:solidFill>
              <a:srgbClr val="C0C0C0"/>
            </a:solidFill>
            <a:ln w="3175">
              <a:solidFill>
                <a:schemeClr val="bg1"/>
              </a:solidFill>
              <a:round/>
              <a:headEnd/>
              <a:tailEnd/>
            </a:ln>
          </p:spPr>
          <p:txBody>
            <a:bodyPr/>
            <a:lstStyle/>
            <a:p>
              <a:endParaRPr lang="zh-CN" altLang="en-US"/>
            </a:p>
          </p:txBody>
        </p:sp>
        <p:sp>
          <p:nvSpPr>
            <p:cNvPr id="10263" name="Freeform 66"/>
            <p:cNvSpPr>
              <a:spLocks/>
            </p:cNvSpPr>
            <p:nvPr/>
          </p:nvSpPr>
          <p:spPr bwMode="auto">
            <a:xfrm>
              <a:off x="462" y="2319"/>
              <a:ext cx="987" cy="1183"/>
            </a:xfrm>
            <a:custGeom>
              <a:avLst/>
              <a:gdLst>
                <a:gd name="T0" fmla="*/ 380 w 987"/>
                <a:gd name="T1" fmla="*/ 4 h 1183"/>
                <a:gd name="T2" fmla="*/ 305 w 987"/>
                <a:gd name="T3" fmla="*/ 4 h 1183"/>
                <a:gd name="T4" fmla="*/ 229 w 987"/>
                <a:gd name="T5" fmla="*/ 28 h 1183"/>
                <a:gd name="T6" fmla="*/ 173 w 987"/>
                <a:gd name="T7" fmla="*/ 20 h 1183"/>
                <a:gd name="T8" fmla="*/ 136 w 987"/>
                <a:gd name="T9" fmla="*/ 58 h 1183"/>
                <a:gd name="T10" fmla="*/ 95 w 987"/>
                <a:gd name="T11" fmla="*/ 141 h 1183"/>
                <a:gd name="T12" fmla="*/ 47 w 987"/>
                <a:gd name="T13" fmla="*/ 177 h 1183"/>
                <a:gd name="T14" fmla="*/ 10 w 987"/>
                <a:gd name="T15" fmla="*/ 252 h 1183"/>
                <a:gd name="T16" fmla="*/ 11 w 987"/>
                <a:gd name="T17" fmla="*/ 346 h 1183"/>
                <a:gd name="T18" fmla="*/ 58 w 987"/>
                <a:gd name="T19" fmla="*/ 453 h 1183"/>
                <a:gd name="T20" fmla="*/ 115 w 987"/>
                <a:gd name="T21" fmla="*/ 513 h 1183"/>
                <a:gd name="T22" fmla="*/ 188 w 987"/>
                <a:gd name="T23" fmla="*/ 514 h 1183"/>
                <a:gd name="T24" fmla="*/ 238 w 987"/>
                <a:gd name="T25" fmla="*/ 519 h 1183"/>
                <a:gd name="T26" fmla="*/ 321 w 987"/>
                <a:gd name="T27" fmla="*/ 496 h 1183"/>
                <a:gd name="T28" fmla="*/ 374 w 987"/>
                <a:gd name="T29" fmla="*/ 531 h 1183"/>
                <a:gd name="T30" fmla="*/ 388 w 987"/>
                <a:gd name="T31" fmla="*/ 574 h 1183"/>
                <a:gd name="T32" fmla="*/ 403 w 987"/>
                <a:gd name="T33" fmla="*/ 657 h 1183"/>
                <a:gd name="T34" fmla="*/ 425 w 987"/>
                <a:gd name="T35" fmla="*/ 704 h 1183"/>
                <a:gd name="T36" fmla="*/ 436 w 987"/>
                <a:gd name="T37" fmla="*/ 753 h 1183"/>
                <a:gd name="T38" fmla="*/ 425 w 987"/>
                <a:gd name="T39" fmla="*/ 832 h 1183"/>
                <a:gd name="T40" fmla="*/ 449 w 987"/>
                <a:gd name="T41" fmla="*/ 936 h 1183"/>
                <a:gd name="T42" fmla="*/ 455 w 987"/>
                <a:gd name="T43" fmla="*/ 988 h 1183"/>
                <a:gd name="T44" fmla="*/ 497 w 987"/>
                <a:gd name="T45" fmla="*/ 1092 h 1183"/>
                <a:gd name="T46" fmla="*/ 514 w 987"/>
                <a:gd name="T47" fmla="*/ 1123 h 1183"/>
                <a:gd name="T48" fmla="*/ 529 w 987"/>
                <a:gd name="T49" fmla="*/ 1172 h 1183"/>
                <a:gd name="T50" fmla="*/ 607 w 987"/>
                <a:gd name="T51" fmla="*/ 1161 h 1183"/>
                <a:gd name="T52" fmla="*/ 688 w 987"/>
                <a:gd name="T53" fmla="*/ 1101 h 1183"/>
                <a:gd name="T54" fmla="*/ 718 w 987"/>
                <a:gd name="T55" fmla="*/ 1023 h 1183"/>
                <a:gd name="T56" fmla="*/ 758 w 987"/>
                <a:gd name="T57" fmla="*/ 966 h 1183"/>
                <a:gd name="T58" fmla="*/ 758 w 987"/>
                <a:gd name="T59" fmla="*/ 921 h 1183"/>
                <a:gd name="T60" fmla="*/ 805 w 987"/>
                <a:gd name="T61" fmla="*/ 882 h 1183"/>
                <a:gd name="T62" fmla="*/ 832 w 987"/>
                <a:gd name="T63" fmla="*/ 844 h 1183"/>
                <a:gd name="T64" fmla="*/ 811 w 987"/>
                <a:gd name="T65" fmla="*/ 750 h 1183"/>
                <a:gd name="T66" fmla="*/ 802 w 987"/>
                <a:gd name="T67" fmla="*/ 706 h 1183"/>
                <a:gd name="T68" fmla="*/ 835 w 987"/>
                <a:gd name="T69" fmla="*/ 642 h 1183"/>
                <a:gd name="T70" fmla="*/ 899 w 987"/>
                <a:gd name="T71" fmla="*/ 568 h 1183"/>
                <a:gd name="T72" fmla="*/ 947 w 987"/>
                <a:gd name="T73" fmla="*/ 513 h 1183"/>
                <a:gd name="T74" fmla="*/ 973 w 987"/>
                <a:gd name="T75" fmla="*/ 459 h 1183"/>
                <a:gd name="T76" fmla="*/ 979 w 987"/>
                <a:gd name="T77" fmla="*/ 406 h 1183"/>
                <a:gd name="T78" fmla="*/ 947 w 987"/>
                <a:gd name="T79" fmla="*/ 418 h 1183"/>
                <a:gd name="T80" fmla="*/ 887 w 987"/>
                <a:gd name="T81" fmla="*/ 435 h 1183"/>
                <a:gd name="T82" fmla="*/ 883 w 987"/>
                <a:gd name="T83" fmla="*/ 418 h 1183"/>
                <a:gd name="T84" fmla="*/ 842 w 987"/>
                <a:gd name="T85" fmla="*/ 372 h 1183"/>
                <a:gd name="T86" fmla="*/ 814 w 987"/>
                <a:gd name="T87" fmla="*/ 315 h 1183"/>
                <a:gd name="T88" fmla="*/ 779 w 987"/>
                <a:gd name="T89" fmla="*/ 286 h 1183"/>
                <a:gd name="T90" fmla="*/ 751 w 987"/>
                <a:gd name="T91" fmla="*/ 202 h 1183"/>
                <a:gd name="T92" fmla="*/ 721 w 987"/>
                <a:gd name="T93" fmla="*/ 108 h 1183"/>
                <a:gd name="T94" fmla="*/ 668 w 987"/>
                <a:gd name="T95" fmla="*/ 97 h 1183"/>
                <a:gd name="T96" fmla="*/ 614 w 987"/>
                <a:gd name="T97" fmla="*/ 85 h 1183"/>
                <a:gd name="T98" fmla="*/ 561 w 987"/>
                <a:gd name="T99" fmla="*/ 64 h 1183"/>
                <a:gd name="T100" fmla="*/ 539 w 987"/>
                <a:gd name="T101" fmla="*/ 88 h 1183"/>
                <a:gd name="T102" fmla="*/ 508 w 987"/>
                <a:gd name="T103" fmla="*/ 96 h 1183"/>
                <a:gd name="T104" fmla="*/ 454 w 987"/>
                <a:gd name="T105" fmla="*/ 64 h 1183"/>
                <a:gd name="T106" fmla="*/ 410 w 987"/>
                <a:gd name="T107" fmla="*/ 31 h 11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7"/>
                <a:gd name="T163" fmla="*/ 0 h 1183"/>
                <a:gd name="T164" fmla="*/ 987 w 987"/>
                <a:gd name="T165" fmla="*/ 1183 h 11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7" h="1183">
                  <a:moveTo>
                    <a:pt x="401" y="3"/>
                  </a:moveTo>
                  <a:cubicBezTo>
                    <a:pt x="393" y="0"/>
                    <a:pt x="388" y="7"/>
                    <a:pt x="380" y="4"/>
                  </a:cubicBezTo>
                  <a:cubicBezTo>
                    <a:pt x="376" y="3"/>
                    <a:pt x="361" y="0"/>
                    <a:pt x="361" y="0"/>
                  </a:cubicBezTo>
                  <a:cubicBezTo>
                    <a:pt x="342" y="1"/>
                    <a:pt x="324" y="2"/>
                    <a:pt x="305" y="4"/>
                  </a:cubicBezTo>
                  <a:cubicBezTo>
                    <a:pt x="296" y="5"/>
                    <a:pt x="284" y="6"/>
                    <a:pt x="275" y="7"/>
                  </a:cubicBezTo>
                  <a:cubicBezTo>
                    <a:pt x="262" y="9"/>
                    <a:pt x="241" y="26"/>
                    <a:pt x="229" y="28"/>
                  </a:cubicBezTo>
                  <a:cubicBezTo>
                    <a:pt x="217" y="30"/>
                    <a:pt x="214" y="20"/>
                    <a:pt x="205" y="19"/>
                  </a:cubicBezTo>
                  <a:cubicBezTo>
                    <a:pt x="196" y="18"/>
                    <a:pt x="180" y="16"/>
                    <a:pt x="173" y="20"/>
                  </a:cubicBezTo>
                  <a:cubicBezTo>
                    <a:pt x="171" y="32"/>
                    <a:pt x="171" y="37"/>
                    <a:pt x="161" y="46"/>
                  </a:cubicBezTo>
                  <a:cubicBezTo>
                    <a:pt x="154" y="52"/>
                    <a:pt x="136" y="58"/>
                    <a:pt x="136" y="58"/>
                  </a:cubicBezTo>
                  <a:cubicBezTo>
                    <a:pt x="125" y="75"/>
                    <a:pt x="115" y="98"/>
                    <a:pt x="109" y="116"/>
                  </a:cubicBezTo>
                  <a:cubicBezTo>
                    <a:pt x="108" y="129"/>
                    <a:pt x="99" y="128"/>
                    <a:pt x="95" y="141"/>
                  </a:cubicBezTo>
                  <a:cubicBezTo>
                    <a:pt x="89" y="148"/>
                    <a:pt x="79" y="144"/>
                    <a:pt x="71" y="150"/>
                  </a:cubicBezTo>
                  <a:cubicBezTo>
                    <a:pt x="63" y="156"/>
                    <a:pt x="54" y="164"/>
                    <a:pt x="47" y="177"/>
                  </a:cubicBezTo>
                  <a:cubicBezTo>
                    <a:pt x="47" y="177"/>
                    <a:pt x="32" y="220"/>
                    <a:pt x="28" y="226"/>
                  </a:cubicBezTo>
                  <a:cubicBezTo>
                    <a:pt x="23" y="233"/>
                    <a:pt x="0" y="253"/>
                    <a:pt x="10" y="252"/>
                  </a:cubicBezTo>
                  <a:cubicBezTo>
                    <a:pt x="7" y="267"/>
                    <a:pt x="25" y="303"/>
                    <a:pt x="25" y="319"/>
                  </a:cubicBezTo>
                  <a:cubicBezTo>
                    <a:pt x="25" y="335"/>
                    <a:pt x="13" y="333"/>
                    <a:pt x="11" y="346"/>
                  </a:cubicBezTo>
                  <a:cubicBezTo>
                    <a:pt x="9" y="359"/>
                    <a:pt x="5" y="378"/>
                    <a:pt x="13" y="396"/>
                  </a:cubicBezTo>
                  <a:cubicBezTo>
                    <a:pt x="34" y="426"/>
                    <a:pt x="44" y="436"/>
                    <a:pt x="58" y="453"/>
                  </a:cubicBezTo>
                  <a:cubicBezTo>
                    <a:pt x="72" y="470"/>
                    <a:pt x="88" y="489"/>
                    <a:pt x="97" y="499"/>
                  </a:cubicBezTo>
                  <a:cubicBezTo>
                    <a:pt x="105" y="504"/>
                    <a:pt x="115" y="513"/>
                    <a:pt x="115" y="513"/>
                  </a:cubicBezTo>
                  <a:cubicBezTo>
                    <a:pt x="123" y="516"/>
                    <a:pt x="136" y="531"/>
                    <a:pt x="148" y="531"/>
                  </a:cubicBezTo>
                  <a:cubicBezTo>
                    <a:pt x="160" y="531"/>
                    <a:pt x="176" y="514"/>
                    <a:pt x="188" y="514"/>
                  </a:cubicBezTo>
                  <a:cubicBezTo>
                    <a:pt x="200" y="514"/>
                    <a:pt x="213" y="530"/>
                    <a:pt x="221" y="531"/>
                  </a:cubicBezTo>
                  <a:cubicBezTo>
                    <a:pt x="229" y="532"/>
                    <a:pt x="229" y="524"/>
                    <a:pt x="238" y="519"/>
                  </a:cubicBezTo>
                  <a:cubicBezTo>
                    <a:pt x="251" y="510"/>
                    <a:pt x="260" y="507"/>
                    <a:pt x="275" y="502"/>
                  </a:cubicBezTo>
                  <a:cubicBezTo>
                    <a:pt x="291" y="504"/>
                    <a:pt x="308" y="486"/>
                    <a:pt x="321" y="496"/>
                  </a:cubicBezTo>
                  <a:cubicBezTo>
                    <a:pt x="330" y="503"/>
                    <a:pt x="332" y="533"/>
                    <a:pt x="343" y="537"/>
                  </a:cubicBezTo>
                  <a:cubicBezTo>
                    <a:pt x="354" y="541"/>
                    <a:pt x="362" y="530"/>
                    <a:pt x="374" y="531"/>
                  </a:cubicBezTo>
                  <a:cubicBezTo>
                    <a:pt x="381" y="533"/>
                    <a:pt x="395" y="542"/>
                    <a:pt x="397" y="549"/>
                  </a:cubicBezTo>
                  <a:cubicBezTo>
                    <a:pt x="399" y="556"/>
                    <a:pt x="391" y="563"/>
                    <a:pt x="388" y="574"/>
                  </a:cubicBezTo>
                  <a:cubicBezTo>
                    <a:pt x="385" y="585"/>
                    <a:pt x="377" y="604"/>
                    <a:pt x="379" y="618"/>
                  </a:cubicBezTo>
                  <a:cubicBezTo>
                    <a:pt x="384" y="644"/>
                    <a:pt x="383" y="630"/>
                    <a:pt x="403" y="657"/>
                  </a:cubicBezTo>
                  <a:cubicBezTo>
                    <a:pt x="410" y="669"/>
                    <a:pt x="423" y="673"/>
                    <a:pt x="427" y="681"/>
                  </a:cubicBezTo>
                  <a:cubicBezTo>
                    <a:pt x="431" y="689"/>
                    <a:pt x="423" y="696"/>
                    <a:pt x="425" y="704"/>
                  </a:cubicBezTo>
                  <a:cubicBezTo>
                    <a:pt x="428" y="712"/>
                    <a:pt x="440" y="722"/>
                    <a:pt x="442" y="730"/>
                  </a:cubicBezTo>
                  <a:cubicBezTo>
                    <a:pt x="444" y="738"/>
                    <a:pt x="434" y="744"/>
                    <a:pt x="436" y="753"/>
                  </a:cubicBezTo>
                  <a:cubicBezTo>
                    <a:pt x="436" y="768"/>
                    <a:pt x="456" y="774"/>
                    <a:pt x="454" y="787"/>
                  </a:cubicBezTo>
                  <a:cubicBezTo>
                    <a:pt x="452" y="800"/>
                    <a:pt x="431" y="820"/>
                    <a:pt x="425" y="832"/>
                  </a:cubicBezTo>
                  <a:cubicBezTo>
                    <a:pt x="424" y="840"/>
                    <a:pt x="417" y="856"/>
                    <a:pt x="417" y="856"/>
                  </a:cubicBezTo>
                  <a:cubicBezTo>
                    <a:pt x="420" y="894"/>
                    <a:pt x="418" y="915"/>
                    <a:pt x="449" y="936"/>
                  </a:cubicBezTo>
                  <a:cubicBezTo>
                    <a:pt x="455" y="955"/>
                    <a:pt x="459" y="951"/>
                    <a:pt x="463" y="970"/>
                  </a:cubicBezTo>
                  <a:cubicBezTo>
                    <a:pt x="464" y="979"/>
                    <a:pt x="453" y="975"/>
                    <a:pt x="455" y="988"/>
                  </a:cubicBezTo>
                  <a:cubicBezTo>
                    <a:pt x="457" y="1001"/>
                    <a:pt x="466" y="1034"/>
                    <a:pt x="473" y="1051"/>
                  </a:cubicBezTo>
                  <a:cubicBezTo>
                    <a:pt x="482" y="1067"/>
                    <a:pt x="490" y="1072"/>
                    <a:pt x="497" y="1092"/>
                  </a:cubicBezTo>
                  <a:cubicBezTo>
                    <a:pt x="498" y="1096"/>
                    <a:pt x="501" y="1104"/>
                    <a:pt x="501" y="1104"/>
                  </a:cubicBezTo>
                  <a:cubicBezTo>
                    <a:pt x="502" y="1109"/>
                    <a:pt x="512" y="1117"/>
                    <a:pt x="514" y="1123"/>
                  </a:cubicBezTo>
                  <a:cubicBezTo>
                    <a:pt x="516" y="1129"/>
                    <a:pt x="509" y="1135"/>
                    <a:pt x="511" y="1143"/>
                  </a:cubicBezTo>
                  <a:cubicBezTo>
                    <a:pt x="513" y="1151"/>
                    <a:pt x="522" y="1169"/>
                    <a:pt x="529" y="1172"/>
                  </a:cubicBezTo>
                  <a:cubicBezTo>
                    <a:pt x="538" y="1183"/>
                    <a:pt x="538" y="1164"/>
                    <a:pt x="551" y="1162"/>
                  </a:cubicBezTo>
                  <a:cubicBezTo>
                    <a:pt x="564" y="1160"/>
                    <a:pt x="591" y="1164"/>
                    <a:pt x="607" y="1161"/>
                  </a:cubicBezTo>
                  <a:cubicBezTo>
                    <a:pt x="615" y="1157"/>
                    <a:pt x="636" y="1149"/>
                    <a:pt x="646" y="1146"/>
                  </a:cubicBezTo>
                  <a:cubicBezTo>
                    <a:pt x="665" y="1133"/>
                    <a:pt x="668" y="1120"/>
                    <a:pt x="688" y="1101"/>
                  </a:cubicBezTo>
                  <a:cubicBezTo>
                    <a:pt x="698" y="1089"/>
                    <a:pt x="717" y="1057"/>
                    <a:pt x="722" y="1044"/>
                  </a:cubicBezTo>
                  <a:cubicBezTo>
                    <a:pt x="727" y="1031"/>
                    <a:pt x="713" y="1030"/>
                    <a:pt x="718" y="1023"/>
                  </a:cubicBezTo>
                  <a:cubicBezTo>
                    <a:pt x="725" y="1006"/>
                    <a:pt x="747" y="1012"/>
                    <a:pt x="754" y="1003"/>
                  </a:cubicBezTo>
                  <a:cubicBezTo>
                    <a:pt x="761" y="994"/>
                    <a:pt x="760" y="977"/>
                    <a:pt x="758" y="966"/>
                  </a:cubicBezTo>
                  <a:cubicBezTo>
                    <a:pt x="756" y="955"/>
                    <a:pt x="740" y="946"/>
                    <a:pt x="740" y="939"/>
                  </a:cubicBezTo>
                  <a:cubicBezTo>
                    <a:pt x="740" y="932"/>
                    <a:pt x="751" y="928"/>
                    <a:pt x="758" y="921"/>
                  </a:cubicBezTo>
                  <a:cubicBezTo>
                    <a:pt x="762" y="907"/>
                    <a:pt x="774" y="905"/>
                    <a:pt x="784" y="894"/>
                  </a:cubicBezTo>
                  <a:cubicBezTo>
                    <a:pt x="792" y="886"/>
                    <a:pt x="805" y="882"/>
                    <a:pt x="805" y="882"/>
                  </a:cubicBezTo>
                  <a:cubicBezTo>
                    <a:pt x="810" y="877"/>
                    <a:pt x="815" y="870"/>
                    <a:pt x="820" y="864"/>
                  </a:cubicBezTo>
                  <a:cubicBezTo>
                    <a:pt x="825" y="858"/>
                    <a:pt x="831" y="858"/>
                    <a:pt x="832" y="844"/>
                  </a:cubicBezTo>
                  <a:cubicBezTo>
                    <a:pt x="833" y="830"/>
                    <a:pt x="829" y="796"/>
                    <a:pt x="826" y="780"/>
                  </a:cubicBezTo>
                  <a:cubicBezTo>
                    <a:pt x="823" y="764"/>
                    <a:pt x="812" y="760"/>
                    <a:pt x="811" y="750"/>
                  </a:cubicBezTo>
                  <a:cubicBezTo>
                    <a:pt x="810" y="740"/>
                    <a:pt x="819" y="728"/>
                    <a:pt x="818" y="721"/>
                  </a:cubicBezTo>
                  <a:cubicBezTo>
                    <a:pt x="817" y="714"/>
                    <a:pt x="802" y="714"/>
                    <a:pt x="802" y="706"/>
                  </a:cubicBezTo>
                  <a:cubicBezTo>
                    <a:pt x="803" y="675"/>
                    <a:pt x="810" y="683"/>
                    <a:pt x="815" y="672"/>
                  </a:cubicBezTo>
                  <a:cubicBezTo>
                    <a:pt x="820" y="661"/>
                    <a:pt x="827" y="654"/>
                    <a:pt x="835" y="642"/>
                  </a:cubicBezTo>
                  <a:cubicBezTo>
                    <a:pt x="846" y="626"/>
                    <a:pt x="860" y="616"/>
                    <a:pt x="866" y="597"/>
                  </a:cubicBezTo>
                  <a:cubicBezTo>
                    <a:pt x="875" y="584"/>
                    <a:pt x="888" y="578"/>
                    <a:pt x="899" y="568"/>
                  </a:cubicBezTo>
                  <a:cubicBezTo>
                    <a:pt x="910" y="558"/>
                    <a:pt x="926" y="546"/>
                    <a:pt x="934" y="537"/>
                  </a:cubicBezTo>
                  <a:cubicBezTo>
                    <a:pt x="944" y="524"/>
                    <a:pt x="943" y="522"/>
                    <a:pt x="947" y="513"/>
                  </a:cubicBezTo>
                  <a:cubicBezTo>
                    <a:pt x="951" y="504"/>
                    <a:pt x="955" y="492"/>
                    <a:pt x="959" y="483"/>
                  </a:cubicBezTo>
                  <a:cubicBezTo>
                    <a:pt x="963" y="480"/>
                    <a:pt x="973" y="459"/>
                    <a:pt x="973" y="459"/>
                  </a:cubicBezTo>
                  <a:cubicBezTo>
                    <a:pt x="976" y="453"/>
                    <a:pt x="985" y="435"/>
                    <a:pt x="986" y="426"/>
                  </a:cubicBezTo>
                  <a:cubicBezTo>
                    <a:pt x="987" y="417"/>
                    <a:pt x="983" y="406"/>
                    <a:pt x="979" y="406"/>
                  </a:cubicBezTo>
                  <a:cubicBezTo>
                    <a:pt x="975" y="406"/>
                    <a:pt x="969" y="422"/>
                    <a:pt x="964" y="424"/>
                  </a:cubicBezTo>
                  <a:cubicBezTo>
                    <a:pt x="959" y="426"/>
                    <a:pt x="955" y="417"/>
                    <a:pt x="947" y="418"/>
                  </a:cubicBezTo>
                  <a:cubicBezTo>
                    <a:pt x="939" y="419"/>
                    <a:pt x="927" y="426"/>
                    <a:pt x="917" y="429"/>
                  </a:cubicBezTo>
                  <a:cubicBezTo>
                    <a:pt x="907" y="432"/>
                    <a:pt x="893" y="437"/>
                    <a:pt x="887" y="435"/>
                  </a:cubicBezTo>
                  <a:cubicBezTo>
                    <a:pt x="881" y="433"/>
                    <a:pt x="881" y="420"/>
                    <a:pt x="880" y="417"/>
                  </a:cubicBezTo>
                  <a:cubicBezTo>
                    <a:pt x="879" y="414"/>
                    <a:pt x="886" y="423"/>
                    <a:pt x="883" y="418"/>
                  </a:cubicBezTo>
                  <a:cubicBezTo>
                    <a:pt x="863" y="407"/>
                    <a:pt x="867" y="396"/>
                    <a:pt x="860" y="388"/>
                  </a:cubicBezTo>
                  <a:cubicBezTo>
                    <a:pt x="853" y="380"/>
                    <a:pt x="850" y="379"/>
                    <a:pt x="842" y="372"/>
                  </a:cubicBezTo>
                  <a:cubicBezTo>
                    <a:pt x="836" y="359"/>
                    <a:pt x="817" y="352"/>
                    <a:pt x="812" y="343"/>
                  </a:cubicBezTo>
                  <a:cubicBezTo>
                    <a:pt x="807" y="334"/>
                    <a:pt x="817" y="321"/>
                    <a:pt x="814" y="315"/>
                  </a:cubicBezTo>
                  <a:cubicBezTo>
                    <a:pt x="811" y="309"/>
                    <a:pt x="799" y="309"/>
                    <a:pt x="793" y="304"/>
                  </a:cubicBezTo>
                  <a:cubicBezTo>
                    <a:pt x="785" y="296"/>
                    <a:pt x="779" y="286"/>
                    <a:pt x="779" y="286"/>
                  </a:cubicBezTo>
                  <a:cubicBezTo>
                    <a:pt x="775" y="277"/>
                    <a:pt x="784" y="267"/>
                    <a:pt x="779" y="253"/>
                  </a:cubicBezTo>
                  <a:cubicBezTo>
                    <a:pt x="774" y="239"/>
                    <a:pt x="762" y="224"/>
                    <a:pt x="751" y="202"/>
                  </a:cubicBezTo>
                  <a:cubicBezTo>
                    <a:pt x="752" y="174"/>
                    <a:pt x="710" y="148"/>
                    <a:pt x="713" y="120"/>
                  </a:cubicBezTo>
                  <a:cubicBezTo>
                    <a:pt x="714" y="115"/>
                    <a:pt x="722" y="113"/>
                    <a:pt x="721" y="108"/>
                  </a:cubicBezTo>
                  <a:cubicBezTo>
                    <a:pt x="719" y="100"/>
                    <a:pt x="696" y="88"/>
                    <a:pt x="694" y="88"/>
                  </a:cubicBezTo>
                  <a:cubicBezTo>
                    <a:pt x="684" y="85"/>
                    <a:pt x="680" y="96"/>
                    <a:pt x="668" y="97"/>
                  </a:cubicBezTo>
                  <a:cubicBezTo>
                    <a:pt x="658" y="97"/>
                    <a:pt x="641" y="89"/>
                    <a:pt x="632" y="87"/>
                  </a:cubicBezTo>
                  <a:cubicBezTo>
                    <a:pt x="623" y="85"/>
                    <a:pt x="622" y="87"/>
                    <a:pt x="614" y="85"/>
                  </a:cubicBezTo>
                  <a:cubicBezTo>
                    <a:pt x="596" y="82"/>
                    <a:pt x="592" y="75"/>
                    <a:pt x="583" y="72"/>
                  </a:cubicBezTo>
                  <a:cubicBezTo>
                    <a:pt x="574" y="69"/>
                    <a:pt x="568" y="64"/>
                    <a:pt x="561" y="64"/>
                  </a:cubicBezTo>
                  <a:cubicBezTo>
                    <a:pt x="547" y="61"/>
                    <a:pt x="546" y="71"/>
                    <a:pt x="542" y="75"/>
                  </a:cubicBezTo>
                  <a:cubicBezTo>
                    <a:pt x="540" y="77"/>
                    <a:pt x="541" y="82"/>
                    <a:pt x="539" y="88"/>
                  </a:cubicBezTo>
                  <a:cubicBezTo>
                    <a:pt x="537" y="94"/>
                    <a:pt x="535" y="108"/>
                    <a:pt x="530" y="109"/>
                  </a:cubicBezTo>
                  <a:cubicBezTo>
                    <a:pt x="525" y="110"/>
                    <a:pt x="514" y="99"/>
                    <a:pt x="508" y="96"/>
                  </a:cubicBezTo>
                  <a:cubicBezTo>
                    <a:pt x="502" y="93"/>
                    <a:pt x="500" y="98"/>
                    <a:pt x="491" y="93"/>
                  </a:cubicBezTo>
                  <a:cubicBezTo>
                    <a:pt x="477" y="94"/>
                    <a:pt x="468" y="69"/>
                    <a:pt x="454" y="64"/>
                  </a:cubicBezTo>
                  <a:cubicBezTo>
                    <a:pt x="440" y="59"/>
                    <a:pt x="416" y="66"/>
                    <a:pt x="409" y="61"/>
                  </a:cubicBezTo>
                  <a:cubicBezTo>
                    <a:pt x="390" y="51"/>
                    <a:pt x="411" y="41"/>
                    <a:pt x="410" y="31"/>
                  </a:cubicBezTo>
                  <a:cubicBezTo>
                    <a:pt x="409" y="21"/>
                    <a:pt x="403" y="9"/>
                    <a:pt x="401" y="3"/>
                  </a:cubicBezTo>
                  <a:close/>
                </a:path>
              </a:pathLst>
            </a:custGeom>
            <a:solidFill>
              <a:srgbClr val="C0C0C0"/>
            </a:solidFill>
            <a:ln w="3175">
              <a:solidFill>
                <a:schemeClr val="bg1"/>
              </a:solidFill>
              <a:round/>
              <a:headEnd/>
              <a:tailEnd/>
            </a:ln>
          </p:spPr>
          <p:txBody>
            <a:bodyPr/>
            <a:lstStyle/>
            <a:p>
              <a:endParaRPr lang="zh-CN" altLang="en-US"/>
            </a:p>
          </p:txBody>
        </p:sp>
        <p:sp>
          <p:nvSpPr>
            <p:cNvPr id="10264" name="Freeform 67"/>
            <p:cNvSpPr>
              <a:spLocks/>
            </p:cNvSpPr>
            <p:nvPr/>
          </p:nvSpPr>
          <p:spPr bwMode="auto">
            <a:xfrm>
              <a:off x="2309" y="3091"/>
              <a:ext cx="594" cy="466"/>
            </a:xfrm>
            <a:custGeom>
              <a:avLst/>
              <a:gdLst>
                <a:gd name="T0" fmla="*/ 327 w 594"/>
                <a:gd name="T1" fmla="*/ 30 h 466"/>
                <a:gd name="T2" fmla="*/ 294 w 594"/>
                <a:gd name="T3" fmla="*/ 33 h 466"/>
                <a:gd name="T4" fmla="*/ 272 w 594"/>
                <a:gd name="T5" fmla="*/ 27 h 466"/>
                <a:gd name="T6" fmla="*/ 258 w 594"/>
                <a:gd name="T7" fmla="*/ 5 h 466"/>
                <a:gd name="T8" fmla="*/ 249 w 594"/>
                <a:gd name="T9" fmla="*/ 44 h 466"/>
                <a:gd name="T10" fmla="*/ 213 w 594"/>
                <a:gd name="T11" fmla="*/ 51 h 466"/>
                <a:gd name="T12" fmla="*/ 173 w 594"/>
                <a:gd name="T13" fmla="*/ 93 h 466"/>
                <a:gd name="T14" fmla="*/ 150 w 594"/>
                <a:gd name="T15" fmla="*/ 102 h 466"/>
                <a:gd name="T16" fmla="*/ 143 w 594"/>
                <a:gd name="T17" fmla="*/ 129 h 466"/>
                <a:gd name="T18" fmla="*/ 89 w 594"/>
                <a:gd name="T19" fmla="*/ 161 h 466"/>
                <a:gd name="T20" fmla="*/ 48 w 594"/>
                <a:gd name="T21" fmla="*/ 179 h 466"/>
                <a:gd name="T22" fmla="*/ 33 w 594"/>
                <a:gd name="T23" fmla="*/ 258 h 466"/>
                <a:gd name="T24" fmla="*/ 38 w 594"/>
                <a:gd name="T25" fmla="*/ 302 h 466"/>
                <a:gd name="T26" fmla="*/ 56 w 594"/>
                <a:gd name="T27" fmla="*/ 359 h 466"/>
                <a:gd name="T28" fmla="*/ 72 w 594"/>
                <a:gd name="T29" fmla="*/ 406 h 466"/>
                <a:gd name="T30" fmla="*/ 155 w 594"/>
                <a:gd name="T31" fmla="*/ 392 h 466"/>
                <a:gd name="T32" fmla="*/ 179 w 594"/>
                <a:gd name="T33" fmla="*/ 369 h 466"/>
                <a:gd name="T34" fmla="*/ 222 w 594"/>
                <a:gd name="T35" fmla="*/ 362 h 466"/>
                <a:gd name="T36" fmla="*/ 270 w 594"/>
                <a:gd name="T37" fmla="*/ 344 h 466"/>
                <a:gd name="T38" fmla="*/ 326 w 594"/>
                <a:gd name="T39" fmla="*/ 398 h 466"/>
                <a:gd name="T40" fmla="*/ 350 w 594"/>
                <a:gd name="T41" fmla="*/ 387 h 466"/>
                <a:gd name="T42" fmla="*/ 372 w 594"/>
                <a:gd name="T43" fmla="*/ 369 h 466"/>
                <a:gd name="T44" fmla="*/ 348 w 594"/>
                <a:gd name="T45" fmla="*/ 413 h 466"/>
                <a:gd name="T46" fmla="*/ 368 w 594"/>
                <a:gd name="T47" fmla="*/ 417 h 466"/>
                <a:gd name="T48" fmla="*/ 378 w 594"/>
                <a:gd name="T49" fmla="*/ 414 h 466"/>
                <a:gd name="T50" fmla="*/ 407 w 594"/>
                <a:gd name="T51" fmla="*/ 455 h 466"/>
                <a:gd name="T52" fmla="*/ 464 w 594"/>
                <a:gd name="T53" fmla="*/ 449 h 466"/>
                <a:gd name="T54" fmla="*/ 507 w 594"/>
                <a:gd name="T55" fmla="*/ 447 h 466"/>
                <a:gd name="T56" fmla="*/ 545 w 594"/>
                <a:gd name="T57" fmla="*/ 440 h 466"/>
                <a:gd name="T58" fmla="*/ 552 w 594"/>
                <a:gd name="T59" fmla="*/ 394 h 466"/>
                <a:gd name="T60" fmla="*/ 575 w 594"/>
                <a:gd name="T61" fmla="*/ 356 h 466"/>
                <a:gd name="T62" fmla="*/ 588 w 594"/>
                <a:gd name="T63" fmla="*/ 306 h 466"/>
                <a:gd name="T64" fmla="*/ 585 w 594"/>
                <a:gd name="T65" fmla="*/ 249 h 466"/>
                <a:gd name="T66" fmla="*/ 546 w 594"/>
                <a:gd name="T67" fmla="*/ 197 h 466"/>
                <a:gd name="T68" fmla="*/ 524 w 594"/>
                <a:gd name="T69" fmla="*/ 174 h 466"/>
                <a:gd name="T70" fmla="*/ 479 w 594"/>
                <a:gd name="T71" fmla="*/ 107 h 466"/>
                <a:gd name="T72" fmla="*/ 450 w 594"/>
                <a:gd name="T73" fmla="*/ 62 h 466"/>
                <a:gd name="T74" fmla="*/ 404 w 594"/>
                <a:gd name="T75" fmla="*/ 118 h 466"/>
                <a:gd name="T76" fmla="*/ 368 w 594"/>
                <a:gd name="T77" fmla="*/ 99 h 466"/>
                <a:gd name="T78" fmla="*/ 336 w 594"/>
                <a:gd name="T79" fmla="*/ 68 h 4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4"/>
                <a:gd name="T121" fmla="*/ 0 h 466"/>
                <a:gd name="T122" fmla="*/ 594 w 594"/>
                <a:gd name="T123" fmla="*/ 466 h 4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4" h="466">
                  <a:moveTo>
                    <a:pt x="353" y="30"/>
                  </a:moveTo>
                  <a:cubicBezTo>
                    <a:pt x="352" y="25"/>
                    <a:pt x="337" y="27"/>
                    <a:pt x="327" y="30"/>
                  </a:cubicBezTo>
                  <a:cubicBezTo>
                    <a:pt x="318" y="26"/>
                    <a:pt x="301" y="9"/>
                    <a:pt x="296" y="9"/>
                  </a:cubicBezTo>
                  <a:cubicBezTo>
                    <a:pt x="291" y="9"/>
                    <a:pt x="296" y="30"/>
                    <a:pt x="294" y="33"/>
                  </a:cubicBezTo>
                  <a:cubicBezTo>
                    <a:pt x="291" y="40"/>
                    <a:pt x="289" y="21"/>
                    <a:pt x="281" y="29"/>
                  </a:cubicBezTo>
                  <a:cubicBezTo>
                    <a:pt x="277" y="28"/>
                    <a:pt x="273" y="30"/>
                    <a:pt x="272" y="27"/>
                  </a:cubicBezTo>
                  <a:cubicBezTo>
                    <a:pt x="271" y="24"/>
                    <a:pt x="278" y="13"/>
                    <a:pt x="276" y="9"/>
                  </a:cubicBezTo>
                  <a:cubicBezTo>
                    <a:pt x="274" y="5"/>
                    <a:pt x="260" y="0"/>
                    <a:pt x="258" y="5"/>
                  </a:cubicBezTo>
                  <a:cubicBezTo>
                    <a:pt x="256" y="10"/>
                    <a:pt x="267" y="32"/>
                    <a:pt x="266" y="38"/>
                  </a:cubicBezTo>
                  <a:cubicBezTo>
                    <a:pt x="265" y="44"/>
                    <a:pt x="252" y="38"/>
                    <a:pt x="249" y="44"/>
                  </a:cubicBezTo>
                  <a:cubicBezTo>
                    <a:pt x="246" y="50"/>
                    <a:pt x="251" y="74"/>
                    <a:pt x="245" y="75"/>
                  </a:cubicBezTo>
                  <a:cubicBezTo>
                    <a:pt x="240" y="80"/>
                    <a:pt x="219" y="50"/>
                    <a:pt x="213" y="51"/>
                  </a:cubicBezTo>
                  <a:cubicBezTo>
                    <a:pt x="204" y="50"/>
                    <a:pt x="196" y="61"/>
                    <a:pt x="189" y="68"/>
                  </a:cubicBezTo>
                  <a:cubicBezTo>
                    <a:pt x="182" y="78"/>
                    <a:pt x="182" y="85"/>
                    <a:pt x="173" y="93"/>
                  </a:cubicBezTo>
                  <a:cubicBezTo>
                    <a:pt x="169" y="100"/>
                    <a:pt x="171" y="118"/>
                    <a:pt x="167" y="120"/>
                  </a:cubicBezTo>
                  <a:cubicBezTo>
                    <a:pt x="163" y="122"/>
                    <a:pt x="154" y="103"/>
                    <a:pt x="150" y="102"/>
                  </a:cubicBezTo>
                  <a:cubicBezTo>
                    <a:pt x="146" y="101"/>
                    <a:pt x="141" y="107"/>
                    <a:pt x="140" y="111"/>
                  </a:cubicBezTo>
                  <a:cubicBezTo>
                    <a:pt x="139" y="115"/>
                    <a:pt x="145" y="123"/>
                    <a:pt x="143" y="129"/>
                  </a:cubicBezTo>
                  <a:cubicBezTo>
                    <a:pt x="133" y="132"/>
                    <a:pt x="134" y="144"/>
                    <a:pt x="126" y="150"/>
                  </a:cubicBezTo>
                  <a:cubicBezTo>
                    <a:pt x="117" y="155"/>
                    <a:pt x="100" y="159"/>
                    <a:pt x="89" y="161"/>
                  </a:cubicBezTo>
                  <a:cubicBezTo>
                    <a:pt x="79" y="164"/>
                    <a:pt x="67" y="161"/>
                    <a:pt x="60" y="164"/>
                  </a:cubicBezTo>
                  <a:cubicBezTo>
                    <a:pt x="53" y="167"/>
                    <a:pt x="53" y="174"/>
                    <a:pt x="48" y="179"/>
                  </a:cubicBezTo>
                  <a:cubicBezTo>
                    <a:pt x="43" y="184"/>
                    <a:pt x="31" y="179"/>
                    <a:pt x="29" y="192"/>
                  </a:cubicBezTo>
                  <a:cubicBezTo>
                    <a:pt x="0" y="212"/>
                    <a:pt x="15" y="231"/>
                    <a:pt x="33" y="258"/>
                  </a:cubicBezTo>
                  <a:cubicBezTo>
                    <a:pt x="38" y="266"/>
                    <a:pt x="18" y="266"/>
                    <a:pt x="18" y="266"/>
                  </a:cubicBezTo>
                  <a:cubicBezTo>
                    <a:pt x="18" y="274"/>
                    <a:pt x="34" y="292"/>
                    <a:pt x="38" y="302"/>
                  </a:cubicBezTo>
                  <a:cubicBezTo>
                    <a:pt x="42" y="312"/>
                    <a:pt x="38" y="317"/>
                    <a:pt x="41" y="326"/>
                  </a:cubicBezTo>
                  <a:cubicBezTo>
                    <a:pt x="44" y="335"/>
                    <a:pt x="56" y="349"/>
                    <a:pt x="56" y="359"/>
                  </a:cubicBezTo>
                  <a:cubicBezTo>
                    <a:pt x="56" y="369"/>
                    <a:pt x="38" y="378"/>
                    <a:pt x="41" y="386"/>
                  </a:cubicBezTo>
                  <a:cubicBezTo>
                    <a:pt x="44" y="394"/>
                    <a:pt x="59" y="406"/>
                    <a:pt x="72" y="406"/>
                  </a:cubicBezTo>
                  <a:cubicBezTo>
                    <a:pt x="86" y="405"/>
                    <a:pt x="102" y="389"/>
                    <a:pt x="117" y="384"/>
                  </a:cubicBezTo>
                  <a:cubicBezTo>
                    <a:pt x="131" y="382"/>
                    <a:pt x="146" y="392"/>
                    <a:pt x="155" y="392"/>
                  </a:cubicBezTo>
                  <a:cubicBezTo>
                    <a:pt x="164" y="392"/>
                    <a:pt x="167" y="388"/>
                    <a:pt x="171" y="384"/>
                  </a:cubicBezTo>
                  <a:cubicBezTo>
                    <a:pt x="175" y="380"/>
                    <a:pt x="174" y="374"/>
                    <a:pt x="179" y="369"/>
                  </a:cubicBezTo>
                  <a:cubicBezTo>
                    <a:pt x="184" y="366"/>
                    <a:pt x="185" y="356"/>
                    <a:pt x="201" y="356"/>
                  </a:cubicBezTo>
                  <a:cubicBezTo>
                    <a:pt x="208" y="355"/>
                    <a:pt x="216" y="363"/>
                    <a:pt x="222" y="362"/>
                  </a:cubicBezTo>
                  <a:cubicBezTo>
                    <a:pt x="228" y="361"/>
                    <a:pt x="228" y="351"/>
                    <a:pt x="236" y="348"/>
                  </a:cubicBezTo>
                  <a:cubicBezTo>
                    <a:pt x="244" y="345"/>
                    <a:pt x="256" y="340"/>
                    <a:pt x="270" y="344"/>
                  </a:cubicBezTo>
                  <a:cubicBezTo>
                    <a:pt x="311" y="356"/>
                    <a:pt x="295" y="356"/>
                    <a:pt x="318" y="374"/>
                  </a:cubicBezTo>
                  <a:cubicBezTo>
                    <a:pt x="328" y="381"/>
                    <a:pt x="323" y="394"/>
                    <a:pt x="326" y="398"/>
                  </a:cubicBezTo>
                  <a:cubicBezTo>
                    <a:pt x="330" y="402"/>
                    <a:pt x="338" y="400"/>
                    <a:pt x="342" y="398"/>
                  </a:cubicBezTo>
                  <a:cubicBezTo>
                    <a:pt x="345" y="396"/>
                    <a:pt x="346" y="393"/>
                    <a:pt x="350" y="387"/>
                  </a:cubicBezTo>
                  <a:cubicBezTo>
                    <a:pt x="354" y="381"/>
                    <a:pt x="362" y="365"/>
                    <a:pt x="366" y="362"/>
                  </a:cubicBezTo>
                  <a:cubicBezTo>
                    <a:pt x="370" y="359"/>
                    <a:pt x="373" y="364"/>
                    <a:pt x="372" y="369"/>
                  </a:cubicBezTo>
                  <a:cubicBezTo>
                    <a:pt x="371" y="374"/>
                    <a:pt x="366" y="386"/>
                    <a:pt x="362" y="393"/>
                  </a:cubicBezTo>
                  <a:cubicBezTo>
                    <a:pt x="358" y="400"/>
                    <a:pt x="349" y="408"/>
                    <a:pt x="348" y="413"/>
                  </a:cubicBezTo>
                  <a:cubicBezTo>
                    <a:pt x="347" y="418"/>
                    <a:pt x="354" y="424"/>
                    <a:pt x="357" y="425"/>
                  </a:cubicBezTo>
                  <a:cubicBezTo>
                    <a:pt x="360" y="426"/>
                    <a:pt x="366" y="422"/>
                    <a:pt x="368" y="417"/>
                  </a:cubicBezTo>
                  <a:cubicBezTo>
                    <a:pt x="370" y="412"/>
                    <a:pt x="369" y="394"/>
                    <a:pt x="371" y="393"/>
                  </a:cubicBezTo>
                  <a:cubicBezTo>
                    <a:pt x="373" y="392"/>
                    <a:pt x="374" y="407"/>
                    <a:pt x="378" y="414"/>
                  </a:cubicBezTo>
                  <a:cubicBezTo>
                    <a:pt x="382" y="426"/>
                    <a:pt x="390" y="414"/>
                    <a:pt x="393" y="435"/>
                  </a:cubicBezTo>
                  <a:cubicBezTo>
                    <a:pt x="397" y="443"/>
                    <a:pt x="400" y="450"/>
                    <a:pt x="407" y="455"/>
                  </a:cubicBezTo>
                  <a:cubicBezTo>
                    <a:pt x="418" y="461"/>
                    <a:pt x="438" y="466"/>
                    <a:pt x="447" y="465"/>
                  </a:cubicBezTo>
                  <a:cubicBezTo>
                    <a:pt x="456" y="464"/>
                    <a:pt x="457" y="449"/>
                    <a:pt x="464" y="449"/>
                  </a:cubicBezTo>
                  <a:cubicBezTo>
                    <a:pt x="471" y="449"/>
                    <a:pt x="482" y="465"/>
                    <a:pt x="489" y="465"/>
                  </a:cubicBezTo>
                  <a:cubicBezTo>
                    <a:pt x="496" y="465"/>
                    <a:pt x="500" y="450"/>
                    <a:pt x="507" y="447"/>
                  </a:cubicBezTo>
                  <a:cubicBezTo>
                    <a:pt x="514" y="444"/>
                    <a:pt x="527" y="450"/>
                    <a:pt x="533" y="449"/>
                  </a:cubicBezTo>
                  <a:cubicBezTo>
                    <a:pt x="538" y="447"/>
                    <a:pt x="544" y="445"/>
                    <a:pt x="545" y="440"/>
                  </a:cubicBezTo>
                  <a:cubicBezTo>
                    <a:pt x="546" y="435"/>
                    <a:pt x="541" y="427"/>
                    <a:pt x="542" y="419"/>
                  </a:cubicBezTo>
                  <a:cubicBezTo>
                    <a:pt x="543" y="411"/>
                    <a:pt x="549" y="402"/>
                    <a:pt x="552" y="394"/>
                  </a:cubicBezTo>
                  <a:cubicBezTo>
                    <a:pt x="555" y="386"/>
                    <a:pt x="556" y="374"/>
                    <a:pt x="560" y="368"/>
                  </a:cubicBezTo>
                  <a:cubicBezTo>
                    <a:pt x="564" y="362"/>
                    <a:pt x="571" y="361"/>
                    <a:pt x="575" y="356"/>
                  </a:cubicBezTo>
                  <a:cubicBezTo>
                    <a:pt x="578" y="350"/>
                    <a:pt x="585" y="343"/>
                    <a:pt x="587" y="335"/>
                  </a:cubicBezTo>
                  <a:cubicBezTo>
                    <a:pt x="589" y="327"/>
                    <a:pt x="587" y="312"/>
                    <a:pt x="588" y="306"/>
                  </a:cubicBezTo>
                  <a:cubicBezTo>
                    <a:pt x="588" y="299"/>
                    <a:pt x="594" y="304"/>
                    <a:pt x="593" y="296"/>
                  </a:cubicBezTo>
                  <a:cubicBezTo>
                    <a:pt x="593" y="287"/>
                    <a:pt x="590" y="260"/>
                    <a:pt x="585" y="249"/>
                  </a:cubicBezTo>
                  <a:cubicBezTo>
                    <a:pt x="578" y="242"/>
                    <a:pt x="563" y="228"/>
                    <a:pt x="563" y="228"/>
                  </a:cubicBezTo>
                  <a:cubicBezTo>
                    <a:pt x="556" y="222"/>
                    <a:pt x="556" y="204"/>
                    <a:pt x="546" y="197"/>
                  </a:cubicBezTo>
                  <a:cubicBezTo>
                    <a:pt x="542" y="192"/>
                    <a:pt x="541" y="204"/>
                    <a:pt x="537" y="200"/>
                  </a:cubicBezTo>
                  <a:cubicBezTo>
                    <a:pt x="533" y="196"/>
                    <a:pt x="532" y="184"/>
                    <a:pt x="524" y="174"/>
                  </a:cubicBezTo>
                  <a:cubicBezTo>
                    <a:pt x="505" y="146"/>
                    <a:pt x="521" y="156"/>
                    <a:pt x="491" y="143"/>
                  </a:cubicBezTo>
                  <a:cubicBezTo>
                    <a:pt x="482" y="129"/>
                    <a:pt x="491" y="119"/>
                    <a:pt x="479" y="107"/>
                  </a:cubicBezTo>
                  <a:cubicBezTo>
                    <a:pt x="475" y="97"/>
                    <a:pt x="479" y="76"/>
                    <a:pt x="474" y="69"/>
                  </a:cubicBezTo>
                  <a:cubicBezTo>
                    <a:pt x="469" y="62"/>
                    <a:pt x="456" y="72"/>
                    <a:pt x="450" y="62"/>
                  </a:cubicBezTo>
                  <a:cubicBezTo>
                    <a:pt x="444" y="52"/>
                    <a:pt x="446" y="0"/>
                    <a:pt x="438" y="9"/>
                  </a:cubicBezTo>
                  <a:cubicBezTo>
                    <a:pt x="404" y="20"/>
                    <a:pt x="433" y="89"/>
                    <a:pt x="404" y="118"/>
                  </a:cubicBezTo>
                  <a:cubicBezTo>
                    <a:pt x="394" y="134"/>
                    <a:pt x="392" y="104"/>
                    <a:pt x="383" y="98"/>
                  </a:cubicBezTo>
                  <a:cubicBezTo>
                    <a:pt x="377" y="95"/>
                    <a:pt x="374" y="102"/>
                    <a:pt x="368" y="99"/>
                  </a:cubicBezTo>
                  <a:cubicBezTo>
                    <a:pt x="362" y="96"/>
                    <a:pt x="353" y="87"/>
                    <a:pt x="348" y="82"/>
                  </a:cubicBezTo>
                  <a:cubicBezTo>
                    <a:pt x="346" y="79"/>
                    <a:pt x="334" y="74"/>
                    <a:pt x="336" y="68"/>
                  </a:cubicBezTo>
                  <a:cubicBezTo>
                    <a:pt x="340" y="55"/>
                    <a:pt x="366" y="17"/>
                    <a:pt x="353" y="30"/>
                  </a:cubicBezTo>
                  <a:close/>
                </a:path>
              </a:pathLst>
            </a:custGeom>
            <a:solidFill>
              <a:srgbClr val="C0C0C0"/>
            </a:solidFill>
            <a:ln w="3175">
              <a:solidFill>
                <a:schemeClr val="bg1"/>
              </a:solidFill>
              <a:round/>
              <a:headEnd/>
              <a:tailEnd/>
            </a:ln>
          </p:spPr>
          <p:txBody>
            <a:bodyPr/>
            <a:lstStyle/>
            <a:p>
              <a:endParaRPr lang="zh-CN" altLang="en-US"/>
            </a:p>
          </p:txBody>
        </p:sp>
        <p:sp>
          <p:nvSpPr>
            <p:cNvPr id="10265" name="Freeform 68"/>
            <p:cNvSpPr>
              <a:spLocks/>
            </p:cNvSpPr>
            <p:nvPr/>
          </p:nvSpPr>
          <p:spPr bwMode="auto">
            <a:xfrm>
              <a:off x="3436" y="1709"/>
              <a:ext cx="1922" cy="2120"/>
            </a:xfrm>
            <a:custGeom>
              <a:avLst/>
              <a:gdLst>
                <a:gd name="T0" fmla="*/ 11 w 1922"/>
                <a:gd name="T1" fmla="*/ 144 h 2120"/>
                <a:gd name="T2" fmla="*/ 43 w 1922"/>
                <a:gd name="T3" fmla="*/ 250 h 2120"/>
                <a:gd name="T4" fmla="*/ 145 w 1922"/>
                <a:gd name="T5" fmla="*/ 276 h 2120"/>
                <a:gd name="T6" fmla="*/ 149 w 1922"/>
                <a:gd name="T7" fmla="*/ 312 h 2120"/>
                <a:gd name="T8" fmla="*/ 213 w 1922"/>
                <a:gd name="T9" fmla="*/ 254 h 2120"/>
                <a:gd name="T10" fmla="*/ 399 w 1922"/>
                <a:gd name="T11" fmla="*/ 252 h 2120"/>
                <a:gd name="T12" fmla="*/ 539 w 1922"/>
                <a:gd name="T13" fmla="*/ 336 h 2120"/>
                <a:gd name="T14" fmla="*/ 635 w 1922"/>
                <a:gd name="T15" fmla="*/ 550 h 2120"/>
                <a:gd name="T16" fmla="*/ 763 w 1922"/>
                <a:gd name="T17" fmla="*/ 750 h 2120"/>
                <a:gd name="T18" fmla="*/ 791 w 1922"/>
                <a:gd name="T19" fmla="*/ 742 h 2120"/>
                <a:gd name="T20" fmla="*/ 889 w 1922"/>
                <a:gd name="T21" fmla="*/ 844 h 2120"/>
                <a:gd name="T22" fmla="*/ 1061 w 1922"/>
                <a:gd name="T23" fmla="*/ 958 h 2120"/>
                <a:gd name="T24" fmla="*/ 1273 w 1922"/>
                <a:gd name="T25" fmla="*/ 1082 h 2120"/>
                <a:gd name="T26" fmla="*/ 1301 w 1922"/>
                <a:gd name="T27" fmla="*/ 1406 h 2120"/>
                <a:gd name="T28" fmla="*/ 1375 w 1922"/>
                <a:gd name="T29" fmla="*/ 1676 h 2120"/>
                <a:gd name="T30" fmla="*/ 1341 w 1922"/>
                <a:gd name="T31" fmla="*/ 1884 h 2120"/>
                <a:gd name="T32" fmla="*/ 1319 w 1922"/>
                <a:gd name="T33" fmla="*/ 1994 h 2120"/>
                <a:gd name="T34" fmla="*/ 1439 w 1922"/>
                <a:gd name="T35" fmla="*/ 2024 h 2120"/>
                <a:gd name="T36" fmla="*/ 1477 w 1922"/>
                <a:gd name="T37" fmla="*/ 1902 h 2120"/>
                <a:gd name="T38" fmla="*/ 1575 w 1922"/>
                <a:gd name="T39" fmla="*/ 1778 h 2120"/>
                <a:gd name="T40" fmla="*/ 1773 w 1922"/>
                <a:gd name="T41" fmla="*/ 1592 h 2120"/>
                <a:gd name="T42" fmla="*/ 1895 w 1922"/>
                <a:gd name="T43" fmla="*/ 1304 h 2120"/>
                <a:gd name="T44" fmla="*/ 1729 w 1922"/>
                <a:gd name="T45" fmla="*/ 1220 h 2120"/>
                <a:gd name="T46" fmla="*/ 1584 w 1922"/>
                <a:gd name="T47" fmla="*/ 1119 h 2120"/>
                <a:gd name="T48" fmla="*/ 1497 w 1922"/>
                <a:gd name="T49" fmla="*/ 1034 h 2120"/>
                <a:gd name="T50" fmla="*/ 1339 w 1922"/>
                <a:gd name="T51" fmla="*/ 1032 h 2120"/>
                <a:gd name="T52" fmla="*/ 1215 w 1922"/>
                <a:gd name="T53" fmla="*/ 978 h 2120"/>
                <a:gd name="T54" fmla="*/ 1097 w 1922"/>
                <a:gd name="T55" fmla="*/ 912 h 2120"/>
                <a:gd name="T56" fmla="*/ 1083 w 1922"/>
                <a:gd name="T57" fmla="*/ 728 h 2120"/>
                <a:gd name="T58" fmla="*/ 1227 w 1922"/>
                <a:gd name="T59" fmla="*/ 782 h 2120"/>
                <a:gd name="T60" fmla="*/ 1305 w 1922"/>
                <a:gd name="T61" fmla="*/ 604 h 2120"/>
                <a:gd name="T62" fmla="*/ 1435 w 1922"/>
                <a:gd name="T63" fmla="*/ 496 h 2120"/>
                <a:gd name="T64" fmla="*/ 1545 w 1922"/>
                <a:gd name="T65" fmla="*/ 454 h 2120"/>
                <a:gd name="T66" fmla="*/ 1429 w 1922"/>
                <a:gd name="T67" fmla="*/ 418 h 2120"/>
                <a:gd name="T68" fmla="*/ 1631 w 1922"/>
                <a:gd name="T69" fmla="*/ 450 h 2120"/>
                <a:gd name="T70" fmla="*/ 1607 w 1922"/>
                <a:gd name="T71" fmla="*/ 346 h 2120"/>
                <a:gd name="T72" fmla="*/ 1419 w 1922"/>
                <a:gd name="T73" fmla="*/ 254 h 2120"/>
                <a:gd name="T74" fmla="*/ 1296 w 1922"/>
                <a:gd name="T75" fmla="*/ 256 h 2120"/>
                <a:gd name="T76" fmla="*/ 1237 w 1922"/>
                <a:gd name="T77" fmla="*/ 360 h 2120"/>
                <a:gd name="T78" fmla="*/ 1061 w 1922"/>
                <a:gd name="T79" fmla="*/ 260 h 2120"/>
                <a:gd name="T80" fmla="*/ 1205 w 1922"/>
                <a:gd name="T81" fmla="*/ 184 h 2120"/>
                <a:gd name="T82" fmla="*/ 1161 w 1922"/>
                <a:gd name="T83" fmla="*/ 162 h 2120"/>
                <a:gd name="T84" fmla="*/ 1237 w 1922"/>
                <a:gd name="T85" fmla="*/ 84 h 2120"/>
                <a:gd name="T86" fmla="*/ 1353 w 1922"/>
                <a:gd name="T87" fmla="*/ 100 h 2120"/>
                <a:gd name="T88" fmla="*/ 1403 w 1922"/>
                <a:gd name="T89" fmla="*/ 204 h 2120"/>
                <a:gd name="T90" fmla="*/ 1495 w 1922"/>
                <a:gd name="T91" fmla="*/ 158 h 2120"/>
                <a:gd name="T92" fmla="*/ 1395 w 1922"/>
                <a:gd name="T93" fmla="*/ 98 h 2120"/>
                <a:gd name="T94" fmla="*/ 1227 w 1922"/>
                <a:gd name="T95" fmla="*/ 24 h 2120"/>
                <a:gd name="T96" fmla="*/ 1145 w 1922"/>
                <a:gd name="T97" fmla="*/ 74 h 2120"/>
                <a:gd name="T98" fmla="*/ 1105 w 1922"/>
                <a:gd name="T99" fmla="*/ 24 h 2120"/>
                <a:gd name="T100" fmla="*/ 1043 w 1922"/>
                <a:gd name="T101" fmla="*/ 130 h 2120"/>
                <a:gd name="T102" fmla="*/ 925 w 1922"/>
                <a:gd name="T103" fmla="*/ 112 h 2120"/>
                <a:gd name="T104" fmla="*/ 873 w 1922"/>
                <a:gd name="T105" fmla="*/ 12 h 2120"/>
                <a:gd name="T106" fmla="*/ 739 w 1922"/>
                <a:gd name="T107" fmla="*/ 12 h 2120"/>
                <a:gd name="T108" fmla="*/ 693 w 1922"/>
                <a:gd name="T109" fmla="*/ 54 h 2120"/>
                <a:gd name="T110" fmla="*/ 565 w 1922"/>
                <a:gd name="T111" fmla="*/ 78 h 2120"/>
                <a:gd name="T112" fmla="*/ 193 w 1922"/>
                <a:gd name="T113" fmla="*/ 54 h 21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22"/>
                <a:gd name="T172" fmla="*/ 0 h 2120"/>
                <a:gd name="T173" fmla="*/ 1922 w 1922"/>
                <a:gd name="T174" fmla="*/ 2120 h 21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22" h="2120">
                  <a:moveTo>
                    <a:pt x="33" y="92"/>
                  </a:moveTo>
                  <a:cubicBezTo>
                    <a:pt x="28" y="96"/>
                    <a:pt x="33" y="104"/>
                    <a:pt x="35" y="112"/>
                  </a:cubicBezTo>
                  <a:cubicBezTo>
                    <a:pt x="40" y="117"/>
                    <a:pt x="55" y="117"/>
                    <a:pt x="65" y="120"/>
                  </a:cubicBezTo>
                  <a:cubicBezTo>
                    <a:pt x="69" y="122"/>
                    <a:pt x="107" y="123"/>
                    <a:pt x="95" y="130"/>
                  </a:cubicBezTo>
                  <a:cubicBezTo>
                    <a:pt x="98" y="133"/>
                    <a:pt x="92" y="139"/>
                    <a:pt x="85" y="140"/>
                  </a:cubicBezTo>
                  <a:cubicBezTo>
                    <a:pt x="78" y="141"/>
                    <a:pt x="65" y="133"/>
                    <a:pt x="53" y="134"/>
                  </a:cubicBezTo>
                  <a:cubicBezTo>
                    <a:pt x="41" y="135"/>
                    <a:pt x="14" y="137"/>
                    <a:pt x="11" y="144"/>
                  </a:cubicBezTo>
                  <a:cubicBezTo>
                    <a:pt x="0" y="150"/>
                    <a:pt x="40" y="170"/>
                    <a:pt x="35" y="178"/>
                  </a:cubicBezTo>
                  <a:cubicBezTo>
                    <a:pt x="52" y="181"/>
                    <a:pt x="101" y="163"/>
                    <a:pt x="111" y="164"/>
                  </a:cubicBezTo>
                  <a:cubicBezTo>
                    <a:pt x="121" y="165"/>
                    <a:pt x="107" y="177"/>
                    <a:pt x="95" y="182"/>
                  </a:cubicBezTo>
                  <a:cubicBezTo>
                    <a:pt x="83" y="187"/>
                    <a:pt x="48" y="190"/>
                    <a:pt x="37" y="196"/>
                  </a:cubicBezTo>
                  <a:cubicBezTo>
                    <a:pt x="55" y="190"/>
                    <a:pt x="14" y="207"/>
                    <a:pt x="29" y="218"/>
                  </a:cubicBezTo>
                  <a:cubicBezTo>
                    <a:pt x="38" y="232"/>
                    <a:pt x="9" y="229"/>
                    <a:pt x="21" y="242"/>
                  </a:cubicBezTo>
                  <a:cubicBezTo>
                    <a:pt x="23" y="246"/>
                    <a:pt x="17" y="254"/>
                    <a:pt x="43" y="250"/>
                  </a:cubicBezTo>
                  <a:cubicBezTo>
                    <a:pt x="47" y="248"/>
                    <a:pt x="42" y="233"/>
                    <a:pt x="47" y="232"/>
                  </a:cubicBezTo>
                  <a:cubicBezTo>
                    <a:pt x="52" y="231"/>
                    <a:pt x="63" y="243"/>
                    <a:pt x="71" y="244"/>
                  </a:cubicBezTo>
                  <a:cubicBezTo>
                    <a:pt x="79" y="245"/>
                    <a:pt x="88" y="237"/>
                    <a:pt x="93" y="240"/>
                  </a:cubicBezTo>
                  <a:cubicBezTo>
                    <a:pt x="98" y="243"/>
                    <a:pt x="92" y="262"/>
                    <a:pt x="99" y="264"/>
                  </a:cubicBezTo>
                  <a:cubicBezTo>
                    <a:pt x="106" y="266"/>
                    <a:pt x="125" y="255"/>
                    <a:pt x="133" y="254"/>
                  </a:cubicBezTo>
                  <a:cubicBezTo>
                    <a:pt x="141" y="253"/>
                    <a:pt x="145" y="256"/>
                    <a:pt x="147" y="260"/>
                  </a:cubicBezTo>
                  <a:cubicBezTo>
                    <a:pt x="149" y="264"/>
                    <a:pt x="150" y="270"/>
                    <a:pt x="145" y="276"/>
                  </a:cubicBezTo>
                  <a:cubicBezTo>
                    <a:pt x="140" y="282"/>
                    <a:pt x="127" y="293"/>
                    <a:pt x="117" y="298"/>
                  </a:cubicBezTo>
                  <a:cubicBezTo>
                    <a:pt x="107" y="303"/>
                    <a:pt x="93" y="300"/>
                    <a:pt x="83" y="304"/>
                  </a:cubicBezTo>
                  <a:cubicBezTo>
                    <a:pt x="73" y="308"/>
                    <a:pt x="59" y="315"/>
                    <a:pt x="57" y="320"/>
                  </a:cubicBezTo>
                  <a:cubicBezTo>
                    <a:pt x="55" y="325"/>
                    <a:pt x="65" y="332"/>
                    <a:pt x="71" y="332"/>
                  </a:cubicBezTo>
                  <a:cubicBezTo>
                    <a:pt x="77" y="332"/>
                    <a:pt x="85" y="322"/>
                    <a:pt x="93" y="320"/>
                  </a:cubicBezTo>
                  <a:cubicBezTo>
                    <a:pt x="101" y="318"/>
                    <a:pt x="108" y="323"/>
                    <a:pt x="117" y="322"/>
                  </a:cubicBezTo>
                  <a:cubicBezTo>
                    <a:pt x="126" y="321"/>
                    <a:pt x="143" y="316"/>
                    <a:pt x="149" y="312"/>
                  </a:cubicBezTo>
                  <a:cubicBezTo>
                    <a:pt x="155" y="308"/>
                    <a:pt x="144" y="301"/>
                    <a:pt x="151" y="296"/>
                  </a:cubicBezTo>
                  <a:cubicBezTo>
                    <a:pt x="158" y="291"/>
                    <a:pt x="180" y="284"/>
                    <a:pt x="189" y="280"/>
                  </a:cubicBezTo>
                  <a:cubicBezTo>
                    <a:pt x="198" y="276"/>
                    <a:pt x="202" y="271"/>
                    <a:pt x="205" y="274"/>
                  </a:cubicBezTo>
                  <a:cubicBezTo>
                    <a:pt x="208" y="277"/>
                    <a:pt x="201" y="298"/>
                    <a:pt x="207" y="298"/>
                  </a:cubicBezTo>
                  <a:cubicBezTo>
                    <a:pt x="213" y="298"/>
                    <a:pt x="237" y="277"/>
                    <a:pt x="239" y="272"/>
                  </a:cubicBezTo>
                  <a:cubicBezTo>
                    <a:pt x="241" y="267"/>
                    <a:pt x="223" y="273"/>
                    <a:pt x="219" y="270"/>
                  </a:cubicBezTo>
                  <a:cubicBezTo>
                    <a:pt x="215" y="267"/>
                    <a:pt x="211" y="258"/>
                    <a:pt x="213" y="254"/>
                  </a:cubicBezTo>
                  <a:cubicBezTo>
                    <a:pt x="222" y="250"/>
                    <a:pt x="224" y="251"/>
                    <a:pt x="233" y="248"/>
                  </a:cubicBezTo>
                  <a:cubicBezTo>
                    <a:pt x="245" y="245"/>
                    <a:pt x="253" y="254"/>
                    <a:pt x="253" y="254"/>
                  </a:cubicBezTo>
                  <a:cubicBezTo>
                    <a:pt x="259" y="250"/>
                    <a:pt x="288" y="248"/>
                    <a:pt x="293" y="240"/>
                  </a:cubicBezTo>
                  <a:cubicBezTo>
                    <a:pt x="301" y="235"/>
                    <a:pt x="296" y="223"/>
                    <a:pt x="303" y="224"/>
                  </a:cubicBezTo>
                  <a:cubicBezTo>
                    <a:pt x="321" y="228"/>
                    <a:pt x="314" y="243"/>
                    <a:pt x="333" y="244"/>
                  </a:cubicBezTo>
                  <a:cubicBezTo>
                    <a:pt x="344" y="247"/>
                    <a:pt x="352" y="247"/>
                    <a:pt x="367" y="246"/>
                  </a:cubicBezTo>
                  <a:cubicBezTo>
                    <a:pt x="378" y="247"/>
                    <a:pt x="388" y="250"/>
                    <a:pt x="399" y="252"/>
                  </a:cubicBezTo>
                  <a:cubicBezTo>
                    <a:pt x="410" y="254"/>
                    <a:pt x="419" y="253"/>
                    <a:pt x="431" y="258"/>
                  </a:cubicBezTo>
                  <a:cubicBezTo>
                    <a:pt x="447" y="261"/>
                    <a:pt x="456" y="276"/>
                    <a:pt x="471" y="284"/>
                  </a:cubicBezTo>
                  <a:cubicBezTo>
                    <a:pt x="479" y="289"/>
                    <a:pt x="503" y="314"/>
                    <a:pt x="503" y="314"/>
                  </a:cubicBezTo>
                  <a:cubicBezTo>
                    <a:pt x="513" y="322"/>
                    <a:pt x="492" y="341"/>
                    <a:pt x="501" y="346"/>
                  </a:cubicBezTo>
                  <a:cubicBezTo>
                    <a:pt x="506" y="356"/>
                    <a:pt x="526" y="373"/>
                    <a:pt x="531" y="372"/>
                  </a:cubicBezTo>
                  <a:cubicBezTo>
                    <a:pt x="536" y="371"/>
                    <a:pt x="528" y="346"/>
                    <a:pt x="529" y="340"/>
                  </a:cubicBezTo>
                  <a:cubicBezTo>
                    <a:pt x="530" y="334"/>
                    <a:pt x="535" y="334"/>
                    <a:pt x="539" y="336"/>
                  </a:cubicBezTo>
                  <a:cubicBezTo>
                    <a:pt x="543" y="338"/>
                    <a:pt x="548" y="343"/>
                    <a:pt x="555" y="354"/>
                  </a:cubicBezTo>
                  <a:cubicBezTo>
                    <a:pt x="577" y="364"/>
                    <a:pt x="567" y="384"/>
                    <a:pt x="581" y="404"/>
                  </a:cubicBezTo>
                  <a:cubicBezTo>
                    <a:pt x="591" y="417"/>
                    <a:pt x="613" y="414"/>
                    <a:pt x="623" y="428"/>
                  </a:cubicBezTo>
                  <a:cubicBezTo>
                    <a:pt x="629" y="438"/>
                    <a:pt x="626" y="440"/>
                    <a:pt x="633" y="474"/>
                  </a:cubicBezTo>
                  <a:cubicBezTo>
                    <a:pt x="635" y="488"/>
                    <a:pt x="634" y="504"/>
                    <a:pt x="633" y="512"/>
                  </a:cubicBezTo>
                  <a:cubicBezTo>
                    <a:pt x="632" y="520"/>
                    <a:pt x="625" y="516"/>
                    <a:pt x="625" y="522"/>
                  </a:cubicBezTo>
                  <a:cubicBezTo>
                    <a:pt x="625" y="528"/>
                    <a:pt x="635" y="542"/>
                    <a:pt x="635" y="550"/>
                  </a:cubicBezTo>
                  <a:cubicBezTo>
                    <a:pt x="635" y="558"/>
                    <a:pt x="621" y="557"/>
                    <a:pt x="625" y="568"/>
                  </a:cubicBezTo>
                  <a:cubicBezTo>
                    <a:pt x="629" y="579"/>
                    <a:pt x="651" y="599"/>
                    <a:pt x="661" y="614"/>
                  </a:cubicBezTo>
                  <a:cubicBezTo>
                    <a:pt x="671" y="628"/>
                    <a:pt x="678" y="648"/>
                    <a:pt x="685" y="656"/>
                  </a:cubicBezTo>
                  <a:cubicBezTo>
                    <a:pt x="692" y="664"/>
                    <a:pt x="694" y="657"/>
                    <a:pt x="702" y="661"/>
                  </a:cubicBezTo>
                  <a:cubicBezTo>
                    <a:pt x="706" y="669"/>
                    <a:pt x="728" y="673"/>
                    <a:pt x="733" y="680"/>
                  </a:cubicBezTo>
                  <a:cubicBezTo>
                    <a:pt x="738" y="688"/>
                    <a:pt x="751" y="736"/>
                    <a:pt x="751" y="736"/>
                  </a:cubicBezTo>
                  <a:cubicBezTo>
                    <a:pt x="755" y="749"/>
                    <a:pt x="762" y="744"/>
                    <a:pt x="763" y="750"/>
                  </a:cubicBezTo>
                  <a:cubicBezTo>
                    <a:pt x="764" y="756"/>
                    <a:pt x="755" y="765"/>
                    <a:pt x="757" y="772"/>
                  </a:cubicBezTo>
                  <a:cubicBezTo>
                    <a:pt x="759" y="779"/>
                    <a:pt x="771" y="786"/>
                    <a:pt x="777" y="790"/>
                  </a:cubicBezTo>
                  <a:cubicBezTo>
                    <a:pt x="783" y="794"/>
                    <a:pt x="787" y="788"/>
                    <a:pt x="793" y="794"/>
                  </a:cubicBezTo>
                  <a:cubicBezTo>
                    <a:pt x="804" y="808"/>
                    <a:pt x="805" y="819"/>
                    <a:pt x="813" y="828"/>
                  </a:cubicBezTo>
                  <a:cubicBezTo>
                    <a:pt x="821" y="837"/>
                    <a:pt x="842" y="852"/>
                    <a:pt x="843" y="846"/>
                  </a:cubicBezTo>
                  <a:cubicBezTo>
                    <a:pt x="845" y="832"/>
                    <a:pt x="826" y="820"/>
                    <a:pt x="817" y="794"/>
                  </a:cubicBezTo>
                  <a:cubicBezTo>
                    <a:pt x="806" y="776"/>
                    <a:pt x="798" y="755"/>
                    <a:pt x="791" y="742"/>
                  </a:cubicBezTo>
                  <a:cubicBezTo>
                    <a:pt x="784" y="729"/>
                    <a:pt x="777" y="724"/>
                    <a:pt x="775" y="718"/>
                  </a:cubicBezTo>
                  <a:cubicBezTo>
                    <a:pt x="781" y="721"/>
                    <a:pt x="775" y="705"/>
                    <a:pt x="779" y="706"/>
                  </a:cubicBezTo>
                  <a:cubicBezTo>
                    <a:pt x="783" y="707"/>
                    <a:pt x="793" y="717"/>
                    <a:pt x="797" y="724"/>
                  </a:cubicBezTo>
                  <a:cubicBezTo>
                    <a:pt x="801" y="731"/>
                    <a:pt x="799" y="741"/>
                    <a:pt x="805" y="750"/>
                  </a:cubicBezTo>
                  <a:cubicBezTo>
                    <a:pt x="811" y="759"/>
                    <a:pt x="822" y="767"/>
                    <a:pt x="831" y="776"/>
                  </a:cubicBezTo>
                  <a:cubicBezTo>
                    <a:pt x="840" y="789"/>
                    <a:pt x="856" y="791"/>
                    <a:pt x="861" y="806"/>
                  </a:cubicBezTo>
                  <a:cubicBezTo>
                    <a:pt x="872" y="836"/>
                    <a:pt x="875" y="824"/>
                    <a:pt x="889" y="844"/>
                  </a:cubicBezTo>
                  <a:cubicBezTo>
                    <a:pt x="892" y="857"/>
                    <a:pt x="901" y="859"/>
                    <a:pt x="899" y="870"/>
                  </a:cubicBezTo>
                  <a:cubicBezTo>
                    <a:pt x="899" y="879"/>
                    <a:pt x="886" y="887"/>
                    <a:pt x="891" y="896"/>
                  </a:cubicBezTo>
                  <a:cubicBezTo>
                    <a:pt x="895" y="905"/>
                    <a:pt x="920" y="920"/>
                    <a:pt x="929" y="922"/>
                  </a:cubicBezTo>
                  <a:cubicBezTo>
                    <a:pt x="939" y="928"/>
                    <a:pt x="938" y="923"/>
                    <a:pt x="949" y="928"/>
                  </a:cubicBezTo>
                  <a:cubicBezTo>
                    <a:pt x="960" y="933"/>
                    <a:pt x="979" y="943"/>
                    <a:pt x="993" y="950"/>
                  </a:cubicBezTo>
                  <a:cubicBezTo>
                    <a:pt x="1007" y="957"/>
                    <a:pt x="1024" y="967"/>
                    <a:pt x="1035" y="968"/>
                  </a:cubicBezTo>
                  <a:cubicBezTo>
                    <a:pt x="1046" y="974"/>
                    <a:pt x="1045" y="953"/>
                    <a:pt x="1061" y="958"/>
                  </a:cubicBezTo>
                  <a:cubicBezTo>
                    <a:pt x="1071" y="962"/>
                    <a:pt x="1080" y="979"/>
                    <a:pt x="1097" y="990"/>
                  </a:cubicBezTo>
                  <a:cubicBezTo>
                    <a:pt x="1127" y="994"/>
                    <a:pt x="1133" y="1005"/>
                    <a:pt x="1162" y="1024"/>
                  </a:cubicBezTo>
                  <a:cubicBezTo>
                    <a:pt x="1166" y="1028"/>
                    <a:pt x="1175" y="1033"/>
                    <a:pt x="1175" y="1033"/>
                  </a:cubicBezTo>
                  <a:cubicBezTo>
                    <a:pt x="1178" y="1037"/>
                    <a:pt x="1182" y="1040"/>
                    <a:pt x="1183" y="1045"/>
                  </a:cubicBezTo>
                  <a:cubicBezTo>
                    <a:pt x="1186" y="1054"/>
                    <a:pt x="1197" y="1048"/>
                    <a:pt x="1201" y="1056"/>
                  </a:cubicBezTo>
                  <a:cubicBezTo>
                    <a:pt x="1202" y="1058"/>
                    <a:pt x="1226" y="1089"/>
                    <a:pt x="1229" y="1091"/>
                  </a:cubicBezTo>
                  <a:cubicBezTo>
                    <a:pt x="1258" y="1081"/>
                    <a:pt x="1252" y="1075"/>
                    <a:pt x="1273" y="1082"/>
                  </a:cubicBezTo>
                  <a:cubicBezTo>
                    <a:pt x="1304" y="1113"/>
                    <a:pt x="1310" y="1163"/>
                    <a:pt x="1271" y="1188"/>
                  </a:cubicBezTo>
                  <a:cubicBezTo>
                    <a:pt x="1265" y="1207"/>
                    <a:pt x="1249" y="1213"/>
                    <a:pt x="1243" y="1232"/>
                  </a:cubicBezTo>
                  <a:cubicBezTo>
                    <a:pt x="1238" y="1243"/>
                    <a:pt x="1251" y="1244"/>
                    <a:pt x="1253" y="1262"/>
                  </a:cubicBezTo>
                  <a:cubicBezTo>
                    <a:pt x="1252" y="1271"/>
                    <a:pt x="1236" y="1275"/>
                    <a:pt x="1237" y="1288"/>
                  </a:cubicBezTo>
                  <a:cubicBezTo>
                    <a:pt x="1238" y="1301"/>
                    <a:pt x="1252" y="1326"/>
                    <a:pt x="1258" y="1338"/>
                  </a:cubicBezTo>
                  <a:cubicBezTo>
                    <a:pt x="1263" y="1347"/>
                    <a:pt x="1275" y="1363"/>
                    <a:pt x="1275" y="1363"/>
                  </a:cubicBezTo>
                  <a:cubicBezTo>
                    <a:pt x="1279" y="1374"/>
                    <a:pt x="1298" y="1395"/>
                    <a:pt x="1301" y="1406"/>
                  </a:cubicBezTo>
                  <a:cubicBezTo>
                    <a:pt x="1307" y="1419"/>
                    <a:pt x="1308" y="1427"/>
                    <a:pt x="1311" y="1438"/>
                  </a:cubicBezTo>
                  <a:cubicBezTo>
                    <a:pt x="1315" y="1446"/>
                    <a:pt x="1313" y="1460"/>
                    <a:pt x="1321" y="1470"/>
                  </a:cubicBezTo>
                  <a:cubicBezTo>
                    <a:pt x="1332" y="1481"/>
                    <a:pt x="1363" y="1491"/>
                    <a:pt x="1375" y="1502"/>
                  </a:cubicBezTo>
                  <a:cubicBezTo>
                    <a:pt x="1382" y="1514"/>
                    <a:pt x="1386" y="1526"/>
                    <a:pt x="1391" y="1538"/>
                  </a:cubicBezTo>
                  <a:cubicBezTo>
                    <a:pt x="1394" y="1547"/>
                    <a:pt x="1393" y="1582"/>
                    <a:pt x="1393" y="1582"/>
                  </a:cubicBezTo>
                  <a:cubicBezTo>
                    <a:pt x="1393" y="1595"/>
                    <a:pt x="1395" y="1590"/>
                    <a:pt x="1389" y="1626"/>
                  </a:cubicBezTo>
                  <a:cubicBezTo>
                    <a:pt x="1386" y="1642"/>
                    <a:pt x="1376" y="1664"/>
                    <a:pt x="1375" y="1676"/>
                  </a:cubicBezTo>
                  <a:cubicBezTo>
                    <a:pt x="1374" y="1688"/>
                    <a:pt x="1382" y="1693"/>
                    <a:pt x="1381" y="1700"/>
                  </a:cubicBezTo>
                  <a:cubicBezTo>
                    <a:pt x="1380" y="1707"/>
                    <a:pt x="1371" y="1708"/>
                    <a:pt x="1371" y="1716"/>
                  </a:cubicBezTo>
                  <a:cubicBezTo>
                    <a:pt x="1371" y="1724"/>
                    <a:pt x="1380" y="1738"/>
                    <a:pt x="1379" y="1750"/>
                  </a:cubicBezTo>
                  <a:cubicBezTo>
                    <a:pt x="1378" y="1762"/>
                    <a:pt x="1371" y="1776"/>
                    <a:pt x="1365" y="1790"/>
                  </a:cubicBezTo>
                  <a:cubicBezTo>
                    <a:pt x="1360" y="1805"/>
                    <a:pt x="1347" y="1816"/>
                    <a:pt x="1343" y="1832"/>
                  </a:cubicBezTo>
                  <a:cubicBezTo>
                    <a:pt x="1338" y="1841"/>
                    <a:pt x="1354" y="1819"/>
                    <a:pt x="1353" y="1858"/>
                  </a:cubicBezTo>
                  <a:cubicBezTo>
                    <a:pt x="1353" y="1867"/>
                    <a:pt x="1345" y="1875"/>
                    <a:pt x="1341" y="1884"/>
                  </a:cubicBezTo>
                  <a:cubicBezTo>
                    <a:pt x="1337" y="1893"/>
                    <a:pt x="1331" y="1903"/>
                    <a:pt x="1331" y="1910"/>
                  </a:cubicBezTo>
                  <a:cubicBezTo>
                    <a:pt x="1331" y="1917"/>
                    <a:pt x="1340" y="1921"/>
                    <a:pt x="1339" y="1928"/>
                  </a:cubicBezTo>
                  <a:cubicBezTo>
                    <a:pt x="1338" y="1935"/>
                    <a:pt x="1330" y="1942"/>
                    <a:pt x="1327" y="1950"/>
                  </a:cubicBezTo>
                  <a:cubicBezTo>
                    <a:pt x="1324" y="1958"/>
                    <a:pt x="1317" y="1972"/>
                    <a:pt x="1321" y="1976"/>
                  </a:cubicBezTo>
                  <a:cubicBezTo>
                    <a:pt x="1325" y="1980"/>
                    <a:pt x="1345" y="1974"/>
                    <a:pt x="1349" y="1976"/>
                  </a:cubicBezTo>
                  <a:cubicBezTo>
                    <a:pt x="1353" y="1978"/>
                    <a:pt x="1348" y="1985"/>
                    <a:pt x="1343" y="1988"/>
                  </a:cubicBezTo>
                  <a:cubicBezTo>
                    <a:pt x="1338" y="1991"/>
                    <a:pt x="1320" y="1981"/>
                    <a:pt x="1319" y="1994"/>
                  </a:cubicBezTo>
                  <a:cubicBezTo>
                    <a:pt x="1318" y="2007"/>
                    <a:pt x="1326" y="2051"/>
                    <a:pt x="1334" y="2069"/>
                  </a:cubicBezTo>
                  <a:cubicBezTo>
                    <a:pt x="1334" y="2089"/>
                    <a:pt x="1353" y="2089"/>
                    <a:pt x="1369" y="2100"/>
                  </a:cubicBezTo>
                  <a:cubicBezTo>
                    <a:pt x="1391" y="2115"/>
                    <a:pt x="1434" y="2112"/>
                    <a:pt x="1459" y="2120"/>
                  </a:cubicBezTo>
                  <a:cubicBezTo>
                    <a:pt x="1469" y="2120"/>
                    <a:pt x="1467" y="2102"/>
                    <a:pt x="1461" y="2096"/>
                  </a:cubicBezTo>
                  <a:cubicBezTo>
                    <a:pt x="1455" y="2090"/>
                    <a:pt x="1432" y="2091"/>
                    <a:pt x="1425" y="2082"/>
                  </a:cubicBezTo>
                  <a:cubicBezTo>
                    <a:pt x="1418" y="2073"/>
                    <a:pt x="1415" y="2054"/>
                    <a:pt x="1417" y="2044"/>
                  </a:cubicBezTo>
                  <a:cubicBezTo>
                    <a:pt x="1419" y="2034"/>
                    <a:pt x="1431" y="2034"/>
                    <a:pt x="1439" y="2024"/>
                  </a:cubicBezTo>
                  <a:cubicBezTo>
                    <a:pt x="1442" y="2020"/>
                    <a:pt x="1463" y="1986"/>
                    <a:pt x="1463" y="1986"/>
                  </a:cubicBezTo>
                  <a:cubicBezTo>
                    <a:pt x="1455" y="1974"/>
                    <a:pt x="1445" y="1980"/>
                    <a:pt x="1445" y="1980"/>
                  </a:cubicBezTo>
                  <a:cubicBezTo>
                    <a:pt x="1443" y="1975"/>
                    <a:pt x="1439" y="1958"/>
                    <a:pt x="1445" y="1952"/>
                  </a:cubicBezTo>
                  <a:cubicBezTo>
                    <a:pt x="1448" y="1946"/>
                    <a:pt x="1460" y="1950"/>
                    <a:pt x="1465" y="1946"/>
                  </a:cubicBezTo>
                  <a:cubicBezTo>
                    <a:pt x="1471" y="1942"/>
                    <a:pt x="1466" y="1935"/>
                    <a:pt x="1477" y="1926"/>
                  </a:cubicBezTo>
                  <a:cubicBezTo>
                    <a:pt x="1480" y="1921"/>
                    <a:pt x="1485" y="1918"/>
                    <a:pt x="1485" y="1914"/>
                  </a:cubicBezTo>
                  <a:cubicBezTo>
                    <a:pt x="1485" y="1910"/>
                    <a:pt x="1479" y="1908"/>
                    <a:pt x="1477" y="1902"/>
                  </a:cubicBezTo>
                  <a:cubicBezTo>
                    <a:pt x="1475" y="1896"/>
                    <a:pt x="1470" y="1880"/>
                    <a:pt x="1475" y="1878"/>
                  </a:cubicBezTo>
                  <a:cubicBezTo>
                    <a:pt x="1480" y="1876"/>
                    <a:pt x="1497" y="1892"/>
                    <a:pt x="1505" y="1888"/>
                  </a:cubicBezTo>
                  <a:cubicBezTo>
                    <a:pt x="1513" y="1884"/>
                    <a:pt x="1511" y="1860"/>
                    <a:pt x="1521" y="1854"/>
                  </a:cubicBezTo>
                  <a:cubicBezTo>
                    <a:pt x="1526" y="1852"/>
                    <a:pt x="1559" y="1855"/>
                    <a:pt x="1563" y="1850"/>
                  </a:cubicBezTo>
                  <a:cubicBezTo>
                    <a:pt x="1571" y="1845"/>
                    <a:pt x="1588" y="1824"/>
                    <a:pt x="1591" y="1816"/>
                  </a:cubicBezTo>
                  <a:cubicBezTo>
                    <a:pt x="1594" y="1808"/>
                    <a:pt x="1583" y="1807"/>
                    <a:pt x="1580" y="1801"/>
                  </a:cubicBezTo>
                  <a:cubicBezTo>
                    <a:pt x="1580" y="1798"/>
                    <a:pt x="1565" y="1781"/>
                    <a:pt x="1575" y="1778"/>
                  </a:cubicBezTo>
                  <a:cubicBezTo>
                    <a:pt x="1580" y="1776"/>
                    <a:pt x="1602" y="1790"/>
                    <a:pt x="1613" y="1788"/>
                  </a:cubicBezTo>
                  <a:cubicBezTo>
                    <a:pt x="1624" y="1786"/>
                    <a:pt x="1633" y="1779"/>
                    <a:pt x="1643" y="1768"/>
                  </a:cubicBezTo>
                  <a:cubicBezTo>
                    <a:pt x="1651" y="1762"/>
                    <a:pt x="1663" y="1725"/>
                    <a:pt x="1671" y="1720"/>
                  </a:cubicBezTo>
                  <a:cubicBezTo>
                    <a:pt x="1675" y="1716"/>
                    <a:pt x="1697" y="1688"/>
                    <a:pt x="1697" y="1688"/>
                  </a:cubicBezTo>
                  <a:cubicBezTo>
                    <a:pt x="1708" y="1673"/>
                    <a:pt x="1700" y="1678"/>
                    <a:pt x="1713" y="1666"/>
                  </a:cubicBezTo>
                  <a:cubicBezTo>
                    <a:pt x="1715" y="1631"/>
                    <a:pt x="1702" y="1629"/>
                    <a:pt x="1737" y="1618"/>
                  </a:cubicBezTo>
                  <a:cubicBezTo>
                    <a:pt x="1748" y="1607"/>
                    <a:pt x="1761" y="1597"/>
                    <a:pt x="1773" y="1592"/>
                  </a:cubicBezTo>
                  <a:cubicBezTo>
                    <a:pt x="1785" y="1587"/>
                    <a:pt x="1800" y="1593"/>
                    <a:pt x="1810" y="1586"/>
                  </a:cubicBezTo>
                  <a:cubicBezTo>
                    <a:pt x="1818" y="1578"/>
                    <a:pt x="1823" y="1557"/>
                    <a:pt x="1831" y="1548"/>
                  </a:cubicBezTo>
                  <a:cubicBezTo>
                    <a:pt x="1835" y="1544"/>
                    <a:pt x="1839" y="1502"/>
                    <a:pt x="1839" y="1502"/>
                  </a:cubicBezTo>
                  <a:cubicBezTo>
                    <a:pt x="1843" y="1484"/>
                    <a:pt x="1842" y="1442"/>
                    <a:pt x="1847" y="1428"/>
                  </a:cubicBezTo>
                  <a:cubicBezTo>
                    <a:pt x="1851" y="1412"/>
                    <a:pt x="1859" y="1411"/>
                    <a:pt x="1865" y="1404"/>
                  </a:cubicBezTo>
                  <a:cubicBezTo>
                    <a:pt x="1871" y="1397"/>
                    <a:pt x="1878" y="1405"/>
                    <a:pt x="1883" y="1388"/>
                  </a:cubicBezTo>
                  <a:cubicBezTo>
                    <a:pt x="1893" y="1360"/>
                    <a:pt x="1922" y="1321"/>
                    <a:pt x="1895" y="1304"/>
                  </a:cubicBezTo>
                  <a:cubicBezTo>
                    <a:pt x="1891" y="1285"/>
                    <a:pt x="1876" y="1296"/>
                    <a:pt x="1865" y="1288"/>
                  </a:cubicBezTo>
                  <a:cubicBezTo>
                    <a:pt x="1854" y="1280"/>
                    <a:pt x="1838" y="1260"/>
                    <a:pt x="1829" y="1258"/>
                  </a:cubicBezTo>
                  <a:cubicBezTo>
                    <a:pt x="1820" y="1256"/>
                    <a:pt x="1815" y="1278"/>
                    <a:pt x="1809" y="1278"/>
                  </a:cubicBezTo>
                  <a:cubicBezTo>
                    <a:pt x="1802" y="1280"/>
                    <a:pt x="1799" y="1258"/>
                    <a:pt x="1791" y="1256"/>
                  </a:cubicBezTo>
                  <a:cubicBezTo>
                    <a:pt x="1783" y="1254"/>
                    <a:pt x="1764" y="1267"/>
                    <a:pt x="1760" y="1264"/>
                  </a:cubicBezTo>
                  <a:cubicBezTo>
                    <a:pt x="1752" y="1261"/>
                    <a:pt x="1780" y="1248"/>
                    <a:pt x="1767" y="1240"/>
                  </a:cubicBezTo>
                  <a:cubicBezTo>
                    <a:pt x="1762" y="1233"/>
                    <a:pt x="1738" y="1222"/>
                    <a:pt x="1729" y="1220"/>
                  </a:cubicBezTo>
                  <a:cubicBezTo>
                    <a:pt x="1720" y="1218"/>
                    <a:pt x="1720" y="1231"/>
                    <a:pt x="1713" y="1230"/>
                  </a:cubicBezTo>
                  <a:cubicBezTo>
                    <a:pt x="1706" y="1229"/>
                    <a:pt x="1689" y="1222"/>
                    <a:pt x="1685" y="1214"/>
                  </a:cubicBezTo>
                  <a:cubicBezTo>
                    <a:pt x="1678" y="1206"/>
                    <a:pt x="1692" y="1191"/>
                    <a:pt x="1687" y="1182"/>
                  </a:cubicBezTo>
                  <a:cubicBezTo>
                    <a:pt x="1683" y="1170"/>
                    <a:pt x="1671" y="1156"/>
                    <a:pt x="1663" y="1144"/>
                  </a:cubicBezTo>
                  <a:cubicBezTo>
                    <a:pt x="1651" y="1133"/>
                    <a:pt x="1648" y="1117"/>
                    <a:pt x="1637" y="1112"/>
                  </a:cubicBezTo>
                  <a:cubicBezTo>
                    <a:pt x="1629" y="1107"/>
                    <a:pt x="1626" y="1115"/>
                    <a:pt x="1617" y="1116"/>
                  </a:cubicBezTo>
                  <a:cubicBezTo>
                    <a:pt x="1613" y="1119"/>
                    <a:pt x="1589" y="1118"/>
                    <a:pt x="1584" y="1119"/>
                  </a:cubicBezTo>
                  <a:cubicBezTo>
                    <a:pt x="1573" y="1121"/>
                    <a:pt x="1587" y="1115"/>
                    <a:pt x="1581" y="1110"/>
                  </a:cubicBezTo>
                  <a:cubicBezTo>
                    <a:pt x="1575" y="1106"/>
                    <a:pt x="1581" y="1095"/>
                    <a:pt x="1569" y="1088"/>
                  </a:cubicBezTo>
                  <a:cubicBezTo>
                    <a:pt x="1561" y="1083"/>
                    <a:pt x="1540" y="1087"/>
                    <a:pt x="1533" y="1078"/>
                  </a:cubicBezTo>
                  <a:cubicBezTo>
                    <a:pt x="1526" y="1069"/>
                    <a:pt x="1532" y="1039"/>
                    <a:pt x="1529" y="1032"/>
                  </a:cubicBezTo>
                  <a:cubicBezTo>
                    <a:pt x="1526" y="1025"/>
                    <a:pt x="1516" y="1032"/>
                    <a:pt x="1513" y="1038"/>
                  </a:cubicBezTo>
                  <a:cubicBezTo>
                    <a:pt x="1510" y="1044"/>
                    <a:pt x="1512" y="1067"/>
                    <a:pt x="1509" y="1066"/>
                  </a:cubicBezTo>
                  <a:cubicBezTo>
                    <a:pt x="1505" y="1068"/>
                    <a:pt x="1503" y="1038"/>
                    <a:pt x="1497" y="1034"/>
                  </a:cubicBezTo>
                  <a:cubicBezTo>
                    <a:pt x="1491" y="1030"/>
                    <a:pt x="1477" y="1044"/>
                    <a:pt x="1471" y="1045"/>
                  </a:cubicBezTo>
                  <a:cubicBezTo>
                    <a:pt x="1467" y="1042"/>
                    <a:pt x="1459" y="1037"/>
                    <a:pt x="1459" y="1037"/>
                  </a:cubicBezTo>
                  <a:cubicBezTo>
                    <a:pt x="1453" y="1034"/>
                    <a:pt x="1443" y="1041"/>
                    <a:pt x="1435" y="1038"/>
                  </a:cubicBezTo>
                  <a:cubicBezTo>
                    <a:pt x="1427" y="1035"/>
                    <a:pt x="1420" y="1020"/>
                    <a:pt x="1411" y="1020"/>
                  </a:cubicBezTo>
                  <a:cubicBezTo>
                    <a:pt x="1402" y="1020"/>
                    <a:pt x="1387" y="1039"/>
                    <a:pt x="1383" y="1038"/>
                  </a:cubicBezTo>
                  <a:cubicBezTo>
                    <a:pt x="1379" y="1037"/>
                    <a:pt x="1396" y="1013"/>
                    <a:pt x="1389" y="1012"/>
                  </a:cubicBezTo>
                  <a:cubicBezTo>
                    <a:pt x="1365" y="1016"/>
                    <a:pt x="1361" y="1034"/>
                    <a:pt x="1339" y="1032"/>
                  </a:cubicBezTo>
                  <a:cubicBezTo>
                    <a:pt x="1323" y="1041"/>
                    <a:pt x="1327" y="1053"/>
                    <a:pt x="1321" y="1060"/>
                  </a:cubicBezTo>
                  <a:cubicBezTo>
                    <a:pt x="1315" y="1067"/>
                    <a:pt x="1313" y="1073"/>
                    <a:pt x="1305" y="1072"/>
                  </a:cubicBezTo>
                  <a:cubicBezTo>
                    <a:pt x="1297" y="1071"/>
                    <a:pt x="1283" y="1055"/>
                    <a:pt x="1273" y="1054"/>
                  </a:cubicBezTo>
                  <a:cubicBezTo>
                    <a:pt x="1263" y="1056"/>
                    <a:pt x="1265" y="1060"/>
                    <a:pt x="1243" y="1068"/>
                  </a:cubicBezTo>
                  <a:cubicBezTo>
                    <a:pt x="1234" y="1065"/>
                    <a:pt x="1221" y="1052"/>
                    <a:pt x="1215" y="1044"/>
                  </a:cubicBezTo>
                  <a:cubicBezTo>
                    <a:pt x="1209" y="1036"/>
                    <a:pt x="1209" y="1031"/>
                    <a:pt x="1209" y="1020"/>
                  </a:cubicBezTo>
                  <a:cubicBezTo>
                    <a:pt x="1209" y="1009"/>
                    <a:pt x="1216" y="988"/>
                    <a:pt x="1215" y="978"/>
                  </a:cubicBezTo>
                  <a:cubicBezTo>
                    <a:pt x="1214" y="968"/>
                    <a:pt x="1213" y="961"/>
                    <a:pt x="1201" y="958"/>
                  </a:cubicBezTo>
                  <a:cubicBezTo>
                    <a:pt x="1189" y="955"/>
                    <a:pt x="1150" y="962"/>
                    <a:pt x="1141" y="958"/>
                  </a:cubicBezTo>
                  <a:cubicBezTo>
                    <a:pt x="1136" y="959"/>
                    <a:pt x="1152" y="942"/>
                    <a:pt x="1147" y="932"/>
                  </a:cubicBezTo>
                  <a:cubicBezTo>
                    <a:pt x="1135" y="910"/>
                    <a:pt x="1158" y="899"/>
                    <a:pt x="1165" y="880"/>
                  </a:cubicBezTo>
                  <a:cubicBezTo>
                    <a:pt x="1164" y="876"/>
                    <a:pt x="1161" y="864"/>
                    <a:pt x="1157" y="862"/>
                  </a:cubicBezTo>
                  <a:cubicBezTo>
                    <a:pt x="1151" y="860"/>
                    <a:pt x="1126" y="870"/>
                    <a:pt x="1121" y="872"/>
                  </a:cubicBezTo>
                  <a:cubicBezTo>
                    <a:pt x="1107" y="877"/>
                    <a:pt x="1110" y="906"/>
                    <a:pt x="1097" y="912"/>
                  </a:cubicBezTo>
                  <a:cubicBezTo>
                    <a:pt x="1084" y="918"/>
                    <a:pt x="1057" y="918"/>
                    <a:pt x="1043" y="910"/>
                  </a:cubicBezTo>
                  <a:cubicBezTo>
                    <a:pt x="1028" y="901"/>
                    <a:pt x="1019" y="877"/>
                    <a:pt x="1011" y="864"/>
                  </a:cubicBezTo>
                  <a:cubicBezTo>
                    <a:pt x="1005" y="856"/>
                    <a:pt x="1018" y="840"/>
                    <a:pt x="1013" y="832"/>
                  </a:cubicBezTo>
                  <a:cubicBezTo>
                    <a:pt x="1010" y="827"/>
                    <a:pt x="1013" y="800"/>
                    <a:pt x="1013" y="800"/>
                  </a:cubicBezTo>
                  <a:cubicBezTo>
                    <a:pt x="1014" y="787"/>
                    <a:pt x="1008" y="773"/>
                    <a:pt x="1013" y="764"/>
                  </a:cubicBezTo>
                  <a:cubicBezTo>
                    <a:pt x="1018" y="755"/>
                    <a:pt x="1033" y="750"/>
                    <a:pt x="1045" y="744"/>
                  </a:cubicBezTo>
                  <a:cubicBezTo>
                    <a:pt x="1065" y="738"/>
                    <a:pt x="1066" y="738"/>
                    <a:pt x="1083" y="728"/>
                  </a:cubicBezTo>
                  <a:cubicBezTo>
                    <a:pt x="1096" y="726"/>
                    <a:pt x="1103" y="744"/>
                    <a:pt x="1111" y="744"/>
                  </a:cubicBezTo>
                  <a:cubicBezTo>
                    <a:pt x="1119" y="744"/>
                    <a:pt x="1123" y="730"/>
                    <a:pt x="1131" y="726"/>
                  </a:cubicBezTo>
                  <a:cubicBezTo>
                    <a:pt x="1143" y="726"/>
                    <a:pt x="1148" y="723"/>
                    <a:pt x="1159" y="718"/>
                  </a:cubicBezTo>
                  <a:cubicBezTo>
                    <a:pt x="1175" y="721"/>
                    <a:pt x="1176" y="724"/>
                    <a:pt x="1187" y="738"/>
                  </a:cubicBezTo>
                  <a:cubicBezTo>
                    <a:pt x="1194" y="745"/>
                    <a:pt x="1206" y="723"/>
                    <a:pt x="1211" y="732"/>
                  </a:cubicBezTo>
                  <a:cubicBezTo>
                    <a:pt x="1216" y="735"/>
                    <a:pt x="1224" y="744"/>
                    <a:pt x="1227" y="752"/>
                  </a:cubicBezTo>
                  <a:cubicBezTo>
                    <a:pt x="1230" y="760"/>
                    <a:pt x="1226" y="774"/>
                    <a:pt x="1227" y="782"/>
                  </a:cubicBezTo>
                  <a:cubicBezTo>
                    <a:pt x="1229" y="787"/>
                    <a:pt x="1232" y="807"/>
                    <a:pt x="1233" y="801"/>
                  </a:cubicBezTo>
                  <a:cubicBezTo>
                    <a:pt x="1237" y="799"/>
                    <a:pt x="1257" y="814"/>
                    <a:pt x="1261" y="806"/>
                  </a:cubicBezTo>
                  <a:cubicBezTo>
                    <a:pt x="1265" y="798"/>
                    <a:pt x="1261" y="769"/>
                    <a:pt x="1257" y="754"/>
                  </a:cubicBezTo>
                  <a:cubicBezTo>
                    <a:pt x="1253" y="739"/>
                    <a:pt x="1234" y="732"/>
                    <a:pt x="1237" y="718"/>
                  </a:cubicBezTo>
                  <a:cubicBezTo>
                    <a:pt x="1240" y="704"/>
                    <a:pt x="1260" y="684"/>
                    <a:pt x="1273" y="672"/>
                  </a:cubicBezTo>
                  <a:cubicBezTo>
                    <a:pt x="1282" y="658"/>
                    <a:pt x="1308" y="659"/>
                    <a:pt x="1313" y="644"/>
                  </a:cubicBezTo>
                  <a:cubicBezTo>
                    <a:pt x="1320" y="636"/>
                    <a:pt x="1305" y="613"/>
                    <a:pt x="1305" y="604"/>
                  </a:cubicBezTo>
                  <a:cubicBezTo>
                    <a:pt x="1305" y="595"/>
                    <a:pt x="1309" y="589"/>
                    <a:pt x="1313" y="588"/>
                  </a:cubicBezTo>
                  <a:cubicBezTo>
                    <a:pt x="1317" y="587"/>
                    <a:pt x="1326" y="602"/>
                    <a:pt x="1331" y="600"/>
                  </a:cubicBezTo>
                  <a:cubicBezTo>
                    <a:pt x="1336" y="598"/>
                    <a:pt x="1338" y="585"/>
                    <a:pt x="1343" y="578"/>
                  </a:cubicBezTo>
                  <a:cubicBezTo>
                    <a:pt x="1348" y="571"/>
                    <a:pt x="1354" y="563"/>
                    <a:pt x="1363" y="556"/>
                  </a:cubicBezTo>
                  <a:cubicBezTo>
                    <a:pt x="1377" y="542"/>
                    <a:pt x="1393" y="544"/>
                    <a:pt x="1399" y="538"/>
                  </a:cubicBezTo>
                  <a:cubicBezTo>
                    <a:pt x="1405" y="532"/>
                    <a:pt x="1393" y="525"/>
                    <a:pt x="1399" y="518"/>
                  </a:cubicBezTo>
                  <a:cubicBezTo>
                    <a:pt x="1405" y="503"/>
                    <a:pt x="1424" y="508"/>
                    <a:pt x="1435" y="496"/>
                  </a:cubicBezTo>
                  <a:cubicBezTo>
                    <a:pt x="1448" y="484"/>
                    <a:pt x="1455" y="480"/>
                    <a:pt x="1471" y="476"/>
                  </a:cubicBezTo>
                  <a:cubicBezTo>
                    <a:pt x="1483" y="478"/>
                    <a:pt x="1477" y="484"/>
                    <a:pt x="1475" y="490"/>
                  </a:cubicBezTo>
                  <a:cubicBezTo>
                    <a:pt x="1473" y="496"/>
                    <a:pt x="1458" y="512"/>
                    <a:pt x="1461" y="514"/>
                  </a:cubicBezTo>
                  <a:cubicBezTo>
                    <a:pt x="1464" y="516"/>
                    <a:pt x="1482" y="507"/>
                    <a:pt x="1491" y="502"/>
                  </a:cubicBezTo>
                  <a:cubicBezTo>
                    <a:pt x="1501" y="498"/>
                    <a:pt x="1507" y="492"/>
                    <a:pt x="1517" y="486"/>
                  </a:cubicBezTo>
                  <a:cubicBezTo>
                    <a:pt x="1527" y="480"/>
                    <a:pt x="1548" y="473"/>
                    <a:pt x="1553" y="468"/>
                  </a:cubicBezTo>
                  <a:cubicBezTo>
                    <a:pt x="1563" y="466"/>
                    <a:pt x="1549" y="454"/>
                    <a:pt x="1545" y="454"/>
                  </a:cubicBezTo>
                  <a:cubicBezTo>
                    <a:pt x="1541" y="454"/>
                    <a:pt x="1535" y="468"/>
                    <a:pt x="1527" y="470"/>
                  </a:cubicBezTo>
                  <a:cubicBezTo>
                    <a:pt x="1519" y="472"/>
                    <a:pt x="1505" y="472"/>
                    <a:pt x="1497" y="468"/>
                  </a:cubicBezTo>
                  <a:cubicBezTo>
                    <a:pt x="1489" y="464"/>
                    <a:pt x="1479" y="450"/>
                    <a:pt x="1479" y="444"/>
                  </a:cubicBezTo>
                  <a:cubicBezTo>
                    <a:pt x="1479" y="438"/>
                    <a:pt x="1497" y="437"/>
                    <a:pt x="1497" y="432"/>
                  </a:cubicBezTo>
                  <a:cubicBezTo>
                    <a:pt x="1471" y="429"/>
                    <a:pt x="1494" y="410"/>
                    <a:pt x="1477" y="414"/>
                  </a:cubicBezTo>
                  <a:cubicBezTo>
                    <a:pt x="1460" y="418"/>
                    <a:pt x="1405" y="453"/>
                    <a:pt x="1397" y="454"/>
                  </a:cubicBezTo>
                  <a:cubicBezTo>
                    <a:pt x="1389" y="455"/>
                    <a:pt x="1415" y="428"/>
                    <a:pt x="1429" y="418"/>
                  </a:cubicBezTo>
                  <a:cubicBezTo>
                    <a:pt x="1443" y="408"/>
                    <a:pt x="1460" y="396"/>
                    <a:pt x="1480" y="393"/>
                  </a:cubicBezTo>
                  <a:cubicBezTo>
                    <a:pt x="1487" y="386"/>
                    <a:pt x="1531" y="402"/>
                    <a:pt x="1551" y="400"/>
                  </a:cubicBezTo>
                  <a:cubicBezTo>
                    <a:pt x="1567" y="398"/>
                    <a:pt x="1568" y="381"/>
                    <a:pt x="1575" y="378"/>
                  </a:cubicBezTo>
                  <a:cubicBezTo>
                    <a:pt x="1582" y="375"/>
                    <a:pt x="1594" y="374"/>
                    <a:pt x="1591" y="384"/>
                  </a:cubicBezTo>
                  <a:cubicBezTo>
                    <a:pt x="1599" y="389"/>
                    <a:pt x="1548" y="424"/>
                    <a:pt x="1559" y="438"/>
                  </a:cubicBezTo>
                  <a:cubicBezTo>
                    <a:pt x="1561" y="448"/>
                    <a:pt x="1591" y="444"/>
                    <a:pt x="1603" y="446"/>
                  </a:cubicBezTo>
                  <a:cubicBezTo>
                    <a:pt x="1615" y="448"/>
                    <a:pt x="1623" y="448"/>
                    <a:pt x="1631" y="450"/>
                  </a:cubicBezTo>
                  <a:cubicBezTo>
                    <a:pt x="1639" y="452"/>
                    <a:pt x="1645" y="457"/>
                    <a:pt x="1649" y="456"/>
                  </a:cubicBezTo>
                  <a:cubicBezTo>
                    <a:pt x="1653" y="455"/>
                    <a:pt x="1657" y="448"/>
                    <a:pt x="1657" y="442"/>
                  </a:cubicBezTo>
                  <a:cubicBezTo>
                    <a:pt x="1657" y="436"/>
                    <a:pt x="1652" y="428"/>
                    <a:pt x="1647" y="422"/>
                  </a:cubicBezTo>
                  <a:cubicBezTo>
                    <a:pt x="1642" y="416"/>
                    <a:pt x="1634" y="411"/>
                    <a:pt x="1627" y="408"/>
                  </a:cubicBezTo>
                  <a:cubicBezTo>
                    <a:pt x="1620" y="405"/>
                    <a:pt x="1611" y="411"/>
                    <a:pt x="1607" y="406"/>
                  </a:cubicBezTo>
                  <a:cubicBezTo>
                    <a:pt x="1603" y="401"/>
                    <a:pt x="1601" y="386"/>
                    <a:pt x="1601" y="376"/>
                  </a:cubicBezTo>
                  <a:cubicBezTo>
                    <a:pt x="1601" y="366"/>
                    <a:pt x="1612" y="354"/>
                    <a:pt x="1607" y="346"/>
                  </a:cubicBezTo>
                  <a:cubicBezTo>
                    <a:pt x="1602" y="338"/>
                    <a:pt x="1580" y="332"/>
                    <a:pt x="1568" y="327"/>
                  </a:cubicBezTo>
                  <a:cubicBezTo>
                    <a:pt x="1563" y="320"/>
                    <a:pt x="1542" y="326"/>
                    <a:pt x="1535" y="318"/>
                  </a:cubicBezTo>
                  <a:cubicBezTo>
                    <a:pt x="1528" y="310"/>
                    <a:pt x="1531" y="290"/>
                    <a:pt x="1523" y="276"/>
                  </a:cubicBezTo>
                  <a:cubicBezTo>
                    <a:pt x="1512" y="260"/>
                    <a:pt x="1495" y="252"/>
                    <a:pt x="1484" y="236"/>
                  </a:cubicBezTo>
                  <a:cubicBezTo>
                    <a:pt x="1476" y="229"/>
                    <a:pt x="1476" y="237"/>
                    <a:pt x="1471" y="242"/>
                  </a:cubicBezTo>
                  <a:cubicBezTo>
                    <a:pt x="1466" y="247"/>
                    <a:pt x="1460" y="266"/>
                    <a:pt x="1451" y="268"/>
                  </a:cubicBezTo>
                  <a:cubicBezTo>
                    <a:pt x="1442" y="270"/>
                    <a:pt x="1426" y="261"/>
                    <a:pt x="1419" y="254"/>
                  </a:cubicBezTo>
                  <a:cubicBezTo>
                    <a:pt x="1408" y="258"/>
                    <a:pt x="1415" y="230"/>
                    <a:pt x="1409" y="224"/>
                  </a:cubicBezTo>
                  <a:cubicBezTo>
                    <a:pt x="1403" y="218"/>
                    <a:pt x="1391" y="222"/>
                    <a:pt x="1383" y="218"/>
                  </a:cubicBezTo>
                  <a:cubicBezTo>
                    <a:pt x="1375" y="214"/>
                    <a:pt x="1368" y="200"/>
                    <a:pt x="1361" y="198"/>
                  </a:cubicBezTo>
                  <a:cubicBezTo>
                    <a:pt x="1354" y="196"/>
                    <a:pt x="1351" y="206"/>
                    <a:pt x="1339" y="206"/>
                  </a:cubicBezTo>
                  <a:cubicBezTo>
                    <a:pt x="1314" y="197"/>
                    <a:pt x="1296" y="194"/>
                    <a:pt x="1289" y="200"/>
                  </a:cubicBezTo>
                  <a:cubicBezTo>
                    <a:pt x="1282" y="206"/>
                    <a:pt x="1294" y="231"/>
                    <a:pt x="1295" y="240"/>
                  </a:cubicBezTo>
                  <a:cubicBezTo>
                    <a:pt x="1296" y="245"/>
                    <a:pt x="1292" y="253"/>
                    <a:pt x="1296" y="256"/>
                  </a:cubicBezTo>
                  <a:cubicBezTo>
                    <a:pt x="1296" y="260"/>
                    <a:pt x="1285" y="260"/>
                    <a:pt x="1283" y="266"/>
                  </a:cubicBezTo>
                  <a:cubicBezTo>
                    <a:pt x="1286" y="274"/>
                    <a:pt x="1314" y="293"/>
                    <a:pt x="1315" y="302"/>
                  </a:cubicBezTo>
                  <a:cubicBezTo>
                    <a:pt x="1316" y="309"/>
                    <a:pt x="1298" y="317"/>
                    <a:pt x="1289" y="320"/>
                  </a:cubicBezTo>
                  <a:cubicBezTo>
                    <a:pt x="1282" y="324"/>
                    <a:pt x="1273" y="318"/>
                    <a:pt x="1273" y="324"/>
                  </a:cubicBezTo>
                  <a:cubicBezTo>
                    <a:pt x="1278" y="339"/>
                    <a:pt x="1288" y="355"/>
                    <a:pt x="1288" y="355"/>
                  </a:cubicBezTo>
                  <a:cubicBezTo>
                    <a:pt x="1288" y="362"/>
                    <a:pt x="1281" y="381"/>
                    <a:pt x="1273" y="382"/>
                  </a:cubicBezTo>
                  <a:cubicBezTo>
                    <a:pt x="1265" y="383"/>
                    <a:pt x="1245" y="370"/>
                    <a:pt x="1237" y="360"/>
                  </a:cubicBezTo>
                  <a:cubicBezTo>
                    <a:pt x="1223" y="348"/>
                    <a:pt x="1239" y="334"/>
                    <a:pt x="1225" y="324"/>
                  </a:cubicBezTo>
                  <a:cubicBezTo>
                    <a:pt x="1218" y="315"/>
                    <a:pt x="1212" y="325"/>
                    <a:pt x="1197" y="318"/>
                  </a:cubicBezTo>
                  <a:cubicBezTo>
                    <a:pt x="1187" y="315"/>
                    <a:pt x="1178" y="314"/>
                    <a:pt x="1167" y="308"/>
                  </a:cubicBezTo>
                  <a:cubicBezTo>
                    <a:pt x="1156" y="302"/>
                    <a:pt x="1145" y="288"/>
                    <a:pt x="1133" y="284"/>
                  </a:cubicBezTo>
                  <a:cubicBezTo>
                    <a:pt x="1115" y="275"/>
                    <a:pt x="1101" y="289"/>
                    <a:pt x="1093" y="286"/>
                  </a:cubicBezTo>
                  <a:cubicBezTo>
                    <a:pt x="1085" y="283"/>
                    <a:pt x="1090" y="268"/>
                    <a:pt x="1085" y="264"/>
                  </a:cubicBezTo>
                  <a:cubicBezTo>
                    <a:pt x="1080" y="260"/>
                    <a:pt x="1066" y="264"/>
                    <a:pt x="1061" y="260"/>
                  </a:cubicBezTo>
                  <a:cubicBezTo>
                    <a:pt x="1056" y="256"/>
                    <a:pt x="1053" y="249"/>
                    <a:pt x="1055" y="240"/>
                  </a:cubicBezTo>
                  <a:cubicBezTo>
                    <a:pt x="1046" y="227"/>
                    <a:pt x="1076" y="223"/>
                    <a:pt x="1071" y="208"/>
                  </a:cubicBezTo>
                  <a:cubicBezTo>
                    <a:pt x="1076" y="197"/>
                    <a:pt x="1104" y="198"/>
                    <a:pt x="1113" y="192"/>
                  </a:cubicBezTo>
                  <a:cubicBezTo>
                    <a:pt x="1122" y="186"/>
                    <a:pt x="1113" y="177"/>
                    <a:pt x="1123" y="174"/>
                  </a:cubicBezTo>
                  <a:cubicBezTo>
                    <a:pt x="1133" y="171"/>
                    <a:pt x="1162" y="169"/>
                    <a:pt x="1171" y="172"/>
                  </a:cubicBezTo>
                  <a:cubicBezTo>
                    <a:pt x="1180" y="175"/>
                    <a:pt x="1171" y="188"/>
                    <a:pt x="1177" y="190"/>
                  </a:cubicBezTo>
                  <a:cubicBezTo>
                    <a:pt x="1183" y="192"/>
                    <a:pt x="1199" y="181"/>
                    <a:pt x="1205" y="184"/>
                  </a:cubicBezTo>
                  <a:cubicBezTo>
                    <a:pt x="1211" y="187"/>
                    <a:pt x="1211" y="207"/>
                    <a:pt x="1215" y="208"/>
                  </a:cubicBezTo>
                  <a:cubicBezTo>
                    <a:pt x="1219" y="209"/>
                    <a:pt x="1221" y="192"/>
                    <a:pt x="1227" y="190"/>
                  </a:cubicBezTo>
                  <a:cubicBezTo>
                    <a:pt x="1233" y="188"/>
                    <a:pt x="1253" y="199"/>
                    <a:pt x="1253" y="194"/>
                  </a:cubicBezTo>
                  <a:cubicBezTo>
                    <a:pt x="1267" y="192"/>
                    <a:pt x="1238" y="165"/>
                    <a:pt x="1227" y="158"/>
                  </a:cubicBezTo>
                  <a:cubicBezTo>
                    <a:pt x="1219" y="152"/>
                    <a:pt x="1211" y="161"/>
                    <a:pt x="1205" y="160"/>
                  </a:cubicBezTo>
                  <a:cubicBezTo>
                    <a:pt x="1199" y="159"/>
                    <a:pt x="1196" y="150"/>
                    <a:pt x="1189" y="150"/>
                  </a:cubicBezTo>
                  <a:cubicBezTo>
                    <a:pt x="1182" y="150"/>
                    <a:pt x="1164" y="164"/>
                    <a:pt x="1161" y="162"/>
                  </a:cubicBezTo>
                  <a:cubicBezTo>
                    <a:pt x="1158" y="160"/>
                    <a:pt x="1173" y="147"/>
                    <a:pt x="1171" y="138"/>
                  </a:cubicBezTo>
                  <a:cubicBezTo>
                    <a:pt x="1169" y="129"/>
                    <a:pt x="1151" y="119"/>
                    <a:pt x="1149" y="110"/>
                  </a:cubicBezTo>
                  <a:cubicBezTo>
                    <a:pt x="1147" y="101"/>
                    <a:pt x="1153" y="87"/>
                    <a:pt x="1159" y="82"/>
                  </a:cubicBezTo>
                  <a:cubicBezTo>
                    <a:pt x="1164" y="82"/>
                    <a:pt x="1177" y="74"/>
                    <a:pt x="1183" y="82"/>
                  </a:cubicBezTo>
                  <a:cubicBezTo>
                    <a:pt x="1187" y="89"/>
                    <a:pt x="1172" y="118"/>
                    <a:pt x="1181" y="126"/>
                  </a:cubicBezTo>
                  <a:cubicBezTo>
                    <a:pt x="1190" y="134"/>
                    <a:pt x="1226" y="135"/>
                    <a:pt x="1235" y="128"/>
                  </a:cubicBezTo>
                  <a:cubicBezTo>
                    <a:pt x="1251" y="132"/>
                    <a:pt x="1232" y="92"/>
                    <a:pt x="1237" y="84"/>
                  </a:cubicBezTo>
                  <a:cubicBezTo>
                    <a:pt x="1242" y="76"/>
                    <a:pt x="1259" y="79"/>
                    <a:pt x="1267" y="80"/>
                  </a:cubicBezTo>
                  <a:cubicBezTo>
                    <a:pt x="1275" y="81"/>
                    <a:pt x="1283" y="93"/>
                    <a:pt x="1287" y="92"/>
                  </a:cubicBezTo>
                  <a:cubicBezTo>
                    <a:pt x="1291" y="91"/>
                    <a:pt x="1283" y="75"/>
                    <a:pt x="1289" y="76"/>
                  </a:cubicBezTo>
                  <a:cubicBezTo>
                    <a:pt x="1295" y="77"/>
                    <a:pt x="1319" y="93"/>
                    <a:pt x="1321" y="100"/>
                  </a:cubicBezTo>
                  <a:cubicBezTo>
                    <a:pt x="1323" y="107"/>
                    <a:pt x="1301" y="115"/>
                    <a:pt x="1301" y="120"/>
                  </a:cubicBezTo>
                  <a:cubicBezTo>
                    <a:pt x="1301" y="125"/>
                    <a:pt x="1314" y="135"/>
                    <a:pt x="1323" y="132"/>
                  </a:cubicBezTo>
                  <a:cubicBezTo>
                    <a:pt x="1332" y="129"/>
                    <a:pt x="1344" y="102"/>
                    <a:pt x="1353" y="100"/>
                  </a:cubicBezTo>
                  <a:cubicBezTo>
                    <a:pt x="1362" y="98"/>
                    <a:pt x="1376" y="111"/>
                    <a:pt x="1375" y="118"/>
                  </a:cubicBezTo>
                  <a:cubicBezTo>
                    <a:pt x="1374" y="125"/>
                    <a:pt x="1356" y="137"/>
                    <a:pt x="1349" y="144"/>
                  </a:cubicBezTo>
                  <a:cubicBezTo>
                    <a:pt x="1342" y="151"/>
                    <a:pt x="1345" y="156"/>
                    <a:pt x="1335" y="158"/>
                  </a:cubicBezTo>
                  <a:cubicBezTo>
                    <a:pt x="1325" y="160"/>
                    <a:pt x="1293" y="150"/>
                    <a:pt x="1287" y="154"/>
                  </a:cubicBezTo>
                  <a:cubicBezTo>
                    <a:pt x="1281" y="158"/>
                    <a:pt x="1290" y="179"/>
                    <a:pt x="1301" y="182"/>
                  </a:cubicBezTo>
                  <a:cubicBezTo>
                    <a:pt x="1312" y="185"/>
                    <a:pt x="1336" y="168"/>
                    <a:pt x="1353" y="172"/>
                  </a:cubicBezTo>
                  <a:cubicBezTo>
                    <a:pt x="1370" y="176"/>
                    <a:pt x="1386" y="197"/>
                    <a:pt x="1403" y="204"/>
                  </a:cubicBezTo>
                  <a:cubicBezTo>
                    <a:pt x="1420" y="211"/>
                    <a:pt x="1449" y="216"/>
                    <a:pt x="1457" y="214"/>
                  </a:cubicBezTo>
                  <a:cubicBezTo>
                    <a:pt x="1465" y="212"/>
                    <a:pt x="1446" y="196"/>
                    <a:pt x="1451" y="192"/>
                  </a:cubicBezTo>
                  <a:cubicBezTo>
                    <a:pt x="1456" y="188"/>
                    <a:pt x="1490" y="197"/>
                    <a:pt x="1489" y="188"/>
                  </a:cubicBezTo>
                  <a:cubicBezTo>
                    <a:pt x="1488" y="179"/>
                    <a:pt x="1446" y="148"/>
                    <a:pt x="1443" y="140"/>
                  </a:cubicBezTo>
                  <a:cubicBezTo>
                    <a:pt x="1440" y="132"/>
                    <a:pt x="1463" y="136"/>
                    <a:pt x="1469" y="138"/>
                  </a:cubicBezTo>
                  <a:cubicBezTo>
                    <a:pt x="1475" y="140"/>
                    <a:pt x="1475" y="151"/>
                    <a:pt x="1479" y="154"/>
                  </a:cubicBezTo>
                  <a:cubicBezTo>
                    <a:pt x="1483" y="157"/>
                    <a:pt x="1489" y="159"/>
                    <a:pt x="1495" y="158"/>
                  </a:cubicBezTo>
                  <a:cubicBezTo>
                    <a:pt x="1501" y="157"/>
                    <a:pt x="1508" y="151"/>
                    <a:pt x="1513" y="146"/>
                  </a:cubicBezTo>
                  <a:cubicBezTo>
                    <a:pt x="1518" y="141"/>
                    <a:pt x="1530" y="130"/>
                    <a:pt x="1527" y="128"/>
                  </a:cubicBezTo>
                  <a:cubicBezTo>
                    <a:pt x="1524" y="126"/>
                    <a:pt x="1503" y="136"/>
                    <a:pt x="1495" y="134"/>
                  </a:cubicBezTo>
                  <a:cubicBezTo>
                    <a:pt x="1487" y="132"/>
                    <a:pt x="1485" y="117"/>
                    <a:pt x="1479" y="114"/>
                  </a:cubicBezTo>
                  <a:cubicBezTo>
                    <a:pt x="1473" y="111"/>
                    <a:pt x="1466" y="119"/>
                    <a:pt x="1457" y="116"/>
                  </a:cubicBezTo>
                  <a:cubicBezTo>
                    <a:pt x="1448" y="113"/>
                    <a:pt x="1433" y="97"/>
                    <a:pt x="1423" y="94"/>
                  </a:cubicBezTo>
                  <a:cubicBezTo>
                    <a:pt x="1413" y="91"/>
                    <a:pt x="1404" y="101"/>
                    <a:pt x="1395" y="98"/>
                  </a:cubicBezTo>
                  <a:cubicBezTo>
                    <a:pt x="1386" y="95"/>
                    <a:pt x="1376" y="81"/>
                    <a:pt x="1367" y="78"/>
                  </a:cubicBezTo>
                  <a:cubicBezTo>
                    <a:pt x="1358" y="75"/>
                    <a:pt x="1351" y="85"/>
                    <a:pt x="1341" y="82"/>
                  </a:cubicBezTo>
                  <a:cubicBezTo>
                    <a:pt x="1331" y="79"/>
                    <a:pt x="1319" y="61"/>
                    <a:pt x="1307" y="58"/>
                  </a:cubicBezTo>
                  <a:cubicBezTo>
                    <a:pt x="1295" y="55"/>
                    <a:pt x="1277" y="64"/>
                    <a:pt x="1267" y="64"/>
                  </a:cubicBezTo>
                  <a:cubicBezTo>
                    <a:pt x="1257" y="64"/>
                    <a:pt x="1249" y="64"/>
                    <a:pt x="1247" y="58"/>
                  </a:cubicBezTo>
                  <a:cubicBezTo>
                    <a:pt x="1245" y="52"/>
                    <a:pt x="1260" y="32"/>
                    <a:pt x="1257" y="26"/>
                  </a:cubicBezTo>
                  <a:cubicBezTo>
                    <a:pt x="1254" y="20"/>
                    <a:pt x="1236" y="18"/>
                    <a:pt x="1227" y="24"/>
                  </a:cubicBezTo>
                  <a:cubicBezTo>
                    <a:pt x="1218" y="30"/>
                    <a:pt x="1211" y="56"/>
                    <a:pt x="1203" y="60"/>
                  </a:cubicBezTo>
                  <a:cubicBezTo>
                    <a:pt x="1195" y="64"/>
                    <a:pt x="1183" y="57"/>
                    <a:pt x="1179" y="50"/>
                  </a:cubicBezTo>
                  <a:cubicBezTo>
                    <a:pt x="1175" y="43"/>
                    <a:pt x="1182" y="26"/>
                    <a:pt x="1179" y="20"/>
                  </a:cubicBezTo>
                  <a:cubicBezTo>
                    <a:pt x="1176" y="14"/>
                    <a:pt x="1167" y="10"/>
                    <a:pt x="1161" y="12"/>
                  </a:cubicBezTo>
                  <a:cubicBezTo>
                    <a:pt x="1155" y="14"/>
                    <a:pt x="1147" y="26"/>
                    <a:pt x="1141" y="32"/>
                  </a:cubicBezTo>
                  <a:cubicBezTo>
                    <a:pt x="1129" y="25"/>
                    <a:pt x="1122" y="41"/>
                    <a:pt x="1123" y="48"/>
                  </a:cubicBezTo>
                  <a:cubicBezTo>
                    <a:pt x="1124" y="55"/>
                    <a:pt x="1145" y="65"/>
                    <a:pt x="1145" y="74"/>
                  </a:cubicBezTo>
                  <a:cubicBezTo>
                    <a:pt x="1145" y="83"/>
                    <a:pt x="1128" y="100"/>
                    <a:pt x="1123" y="102"/>
                  </a:cubicBezTo>
                  <a:cubicBezTo>
                    <a:pt x="1117" y="106"/>
                    <a:pt x="1122" y="89"/>
                    <a:pt x="1117" y="86"/>
                  </a:cubicBezTo>
                  <a:cubicBezTo>
                    <a:pt x="1112" y="83"/>
                    <a:pt x="1097" y="89"/>
                    <a:pt x="1093" y="86"/>
                  </a:cubicBezTo>
                  <a:cubicBezTo>
                    <a:pt x="1089" y="83"/>
                    <a:pt x="1099" y="77"/>
                    <a:pt x="1095" y="70"/>
                  </a:cubicBezTo>
                  <a:cubicBezTo>
                    <a:pt x="1088" y="65"/>
                    <a:pt x="1073" y="50"/>
                    <a:pt x="1071" y="46"/>
                  </a:cubicBezTo>
                  <a:cubicBezTo>
                    <a:pt x="1069" y="42"/>
                    <a:pt x="1077" y="48"/>
                    <a:pt x="1083" y="44"/>
                  </a:cubicBezTo>
                  <a:cubicBezTo>
                    <a:pt x="1089" y="40"/>
                    <a:pt x="1107" y="28"/>
                    <a:pt x="1105" y="24"/>
                  </a:cubicBezTo>
                  <a:cubicBezTo>
                    <a:pt x="1103" y="20"/>
                    <a:pt x="1078" y="18"/>
                    <a:pt x="1069" y="18"/>
                  </a:cubicBezTo>
                  <a:cubicBezTo>
                    <a:pt x="1060" y="18"/>
                    <a:pt x="1055" y="22"/>
                    <a:pt x="1053" y="26"/>
                  </a:cubicBezTo>
                  <a:cubicBezTo>
                    <a:pt x="1051" y="30"/>
                    <a:pt x="1058" y="38"/>
                    <a:pt x="1055" y="42"/>
                  </a:cubicBezTo>
                  <a:cubicBezTo>
                    <a:pt x="1052" y="46"/>
                    <a:pt x="1037" y="43"/>
                    <a:pt x="1033" y="48"/>
                  </a:cubicBezTo>
                  <a:cubicBezTo>
                    <a:pt x="1029" y="53"/>
                    <a:pt x="1029" y="62"/>
                    <a:pt x="1033" y="70"/>
                  </a:cubicBezTo>
                  <a:cubicBezTo>
                    <a:pt x="1037" y="78"/>
                    <a:pt x="1053" y="86"/>
                    <a:pt x="1055" y="96"/>
                  </a:cubicBezTo>
                  <a:cubicBezTo>
                    <a:pt x="1057" y="106"/>
                    <a:pt x="1047" y="128"/>
                    <a:pt x="1043" y="130"/>
                  </a:cubicBezTo>
                  <a:cubicBezTo>
                    <a:pt x="1039" y="132"/>
                    <a:pt x="1034" y="113"/>
                    <a:pt x="1033" y="106"/>
                  </a:cubicBezTo>
                  <a:cubicBezTo>
                    <a:pt x="1032" y="99"/>
                    <a:pt x="1043" y="91"/>
                    <a:pt x="1039" y="86"/>
                  </a:cubicBezTo>
                  <a:cubicBezTo>
                    <a:pt x="1035" y="81"/>
                    <a:pt x="1015" y="75"/>
                    <a:pt x="1007" y="76"/>
                  </a:cubicBezTo>
                  <a:cubicBezTo>
                    <a:pt x="999" y="77"/>
                    <a:pt x="993" y="84"/>
                    <a:pt x="991" y="90"/>
                  </a:cubicBezTo>
                  <a:cubicBezTo>
                    <a:pt x="989" y="96"/>
                    <a:pt x="998" y="108"/>
                    <a:pt x="993" y="112"/>
                  </a:cubicBezTo>
                  <a:cubicBezTo>
                    <a:pt x="988" y="116"/>
                    <a:pt x="970" y="114"/>
                    <a:pt x="959" y="114"/>
                  </a:cubicBezTo>
                  <a:cubicBezTo>
                    <a:pt x="948" y="114"/>
                    <a:pt x="934" y="114"/>
                    <a:pt x="925" y="112"/>
                  </a:cubicBezTo>
                  <a:cubicBezTo>
                    <a:pt x="916" y="110"/>
                    <a:pt x="902" y="104"/>
                    <a:pt x="907" y="100"/>
                  </a:cubicBezTo>
                  <a:cubicBezTo>
                    <a:pt x="912" y="96"/>
                    <a:pt x="945" y="95"/>
                    <a:pt x="955" y="90"/>
                  </a:cubicBezTo>
                  <a:cubicBezTo>
                    <a:pt x="965" y="85"/>
                    <a:pt x="972" y="78"/>
                    <a:pt x="965" y="70"/>
                  </a:cubicBezTo>
                  <a:cubicBezTo>
                    <a:pt x="939" y="65"/>
                    <a:pt x="920" y="50"/>
                    <a:pt x="911" y="42"/>
                  </a:cubicBezTo>
                  <a:cubicBezTo>
                    <a:pt x="902" y="34"/>
                    <a:pt x="916" y="23"/>
                    <a:pt x="913" y="20"/>
                  </a:cubicBezTo>
                  <a:cubicBezTo>
                    <a:pt x="910" y="17"/>
                    <a:pt x="900" y="27"/>
                    <a:pt x="893" y="26"/>
                  </a:cubicBezTo>
                  <a:cubicBezTo>
                    <a:pt x="886" y="25"/>
                    <a:pt x="876" y="7"/>
                    <a:pt x="873" y="12"/>
                  </a:cubicBezTo>
                  <a:cubicBezTo>
                    <a:pt x="870" y="17"/>
                    <a:pt x="878" y="49"/>
                    <a:pt x="875" y="54"/>
                  </a:cubicBezTo>
                  <a:cubicBezTo>
                    <a:pt x="866" y="59"/>
                    <a:pt x="866" y="35"/>
                    <a:pt x="857" y="40"/>
                  </a:cubicBezTo>
                  <a:cubicBezTo>
                    <a:pt x="853" y="42"/>
                    <a:pt x="841" y="37"/>
                    <a:pt x="837" y="36"/>
                  </a:cubicBezTo>
                  <a:cubicBezTo>
                    <a:pt x="833" y="24"/>
                    <a:pt x="802" y="37"/>
                    <a:pt x="793" y="36"/>
                  </a:cubicBezTo>
                  <a:cubicBezTo>
                    <a:pt x="784" y="35"/>
                    <a:pt x="786" y="31"/>
                    <a:pt x="781" y="30"/>
                  </a:cubicBezTo>
                  <a:cubicBezTo>
                    <a:pt x="776" y="29"/>
                    <a:pt x="768" y="31"/>
                    <a:pt x="761" y="28"/>
                  </a:cubicBezTo>
                  <a:cubicBezTo>
                    <a:pt x="754" y="25"/>
                    <a:pt x="747" y="14"/>
                    <a:pt x="739" y="12"/>
                  </a:cubicBezTo>
                  <a:cubicBezTo>
                    <a:pt x="731" y="10"/>
                    <a:pt x="721" y="18"/>
                    <a:pt x="711" y="16"/>
                  </a:cubicBezTo>
                  <a:cubicBezTo>
                    <a:pt x="701" y="14"/>
                    <a:pt x="689" y="4"/>
                    <a:pt x="677" y="2"/>
                  </a:cubicBezTo>
                  <a:cubicBezTo>
                    <a:pt x="665" y="0"/>
                    <a:pt x="648" y="0"/>
                    <a:pt x="641" y="4"/>
                  </a:cubicBezTo>
                  <a:cubicBezTo>
                    <a:pt x="634" y="8"/>
                    <a:pt x="641" y="18"/>
                    <a:pt x="637" y="24"/>
                  </a:cubicBezTo>
                  <a:cubicBezTo>
                    <a:pt x="633" y="30"/>
                    <a:pt x="614" y="36"/>
                    <a:pt x="619" y="42"/>
                  </a:cubicBezTo>
                  <a:cubicBezTo>
                    <a:pt x="624" y="48"/>
                    <a:pt x="653" y="60"/>
                    <a:pt x="665" y="62"/>
                  </a:cubicBezTo>
                  <a:cubicBezTo>
                    <a:pt x="677" y="64"/>
                    <a:pt x="685" y="58"/>
                    <a:pt x="693" y="54"/>
                  </a:cubicBezTo>
                  <a:cubicBezTo>
                    <a:pt x="701" y="50"/>
                    <a:pt x="711" y="38"/>
                    <a:pt x="715" y="40"/>
                  </a:cubicBezTo>
                  <a:cubicBezTo>
                    <a:pt x="719" y="42"/>
                    <a:pt x="713" y="57"/>
                    <a:pt x="717" y="66"/>
                  </a:cubicBezTo>
                  <a:cubicBezTo>
                    <a:pt x="721" y="75"/>
                    <a:pt x="751" y="91"/>
                    <a:pt x="739" y="94"/>
                  </a:cubicBezTo>
                  <a:cubicBezTo>
                    <a:pt x="695" y="86"/>
                    <a:pt x="693" y="84"/>
                    <a:pt x="643" y="84"/>
                  </a:cubicBezTo>
                  <a:cubicBezTo>
                    <a:pt x="626" y="79"/>
                    <a:pt x="624" y="85"/>
                    <a:pt x="615" y="82"/>
                  </a:cubicBezTo>
                  <a:cubicBezTo>
                    <a:pt x="606" y="79"/>
                    <a:pt x="597" y="65"/>
                    <a:pt x="589" y="64"/>
                  </a:cubicBezTo>
                  <a:cubicBezTo>
                    <a:pt x="581" y="63"/>
                    <a:pt x="578" y="75"/>
                    <a:pt x="565" y="78"/>
                  </a:cubicBezTo>
                  <a:cubicBezTo>
                    <a:pt x="552" y="81"/>
                    <a:pt x="525" y="77"/>
                    <a:pt x="509" y="80"/>
                  </a:cubicBezTo>
                  <a:cubicBezTo>
                    <a:pt x="491" y="78"/>
                    <a:pt x="471" y="94"/>
                    <a:pt x="471" y="94"/>
                  </a:cubicBezTo>
                  <a:cubicBezTo>
                    <a:pt x="437" y="98"/>
                    <a:pt x="445" y="80"/>
                    <a:pt x="411" y="84"/>
                  </a:cubicBezTo>
                  <a:cubicBezTo>
                    <a:pt x="389" y="88"/>
                    <a:pt x="357" y="80"/>
                    <a:pt x="331" y="78"/>
                  </a:cubicBezTo>
                  <a:cubicBezTo>
                    <a:pt x="305" y="76"/>
                    <a:pt x="277" y="72"/>
                    <a:pt x="257" y="70"/>
                  </a:cubicBezTo>
                  <a:cubicBezTo>
                    <a:pt x="237" y="68"/>
                    <a:pt x="220" y="67"/>
                    <a:pt x="209" y="64"/>
                  </a:cubicBezTo>
                  <a:cubicBezTo>
                    <a:pt x="198" y="61"/>
                    <a:pt x="207" y="54"/>
                    <a:pt x="193" y="54"/>
                  </a:cubicBezTo>
                  <a:cubicBezTo>
                    <a:pt x="175" y="43"/>
                    <a:pt x="145" y="71"/>
                    <a:pt x="123" y="64"/>
                  </a:cubicBezTo>
                  <a:cubicBezTo>
                    <a:pt x="101" y="65"/>
                    <a:pt x="93" y="90"/>
                    <a:pt x="71" y="92"/>
                  </a:cubicBezTo>
                  <a:cubicBezTo>
                    <a:pt x="56" y="100"/>
                    <a:pt x="50" y="86"/>
                    <a:pt x="33" y="92"/>
                  </a:cubicBezTo>
                  <a:close/>
                </a:path>
              </a:pathLst>
            </a:custGeom>
            <a:solidFill>
              <a:srgbClr val="C0C0C0"/>
            </a:solidFill>
            <a:ln w="3175">
              <a:solidFill>
                <a:schemeClr val="bg1"/>
              </a:solidFill>
              <a:round/>
              <a:headEnd/>
              <a:tailEnd/>
            </a:ln>
          </p:spPr>
          <p:txBody>
            <a:bodyPr/>
            <a:lstStyle/>
            <a:p>
              <a:endParaRPr lang="zh-CN" altLang="en-US"/>
            </a:p>
          </p:txBody>
        </p:sp>
        <p:sp>
          <p:nvSpPr>
            <p:cNvPr id="10266" name="Freeform 69"/>
            <p:cNvSpPr>
              <a:spLocks/>
            </p:cNvSpPr>
            <p:nvPr/>
          </p:nvSpPr>
          <p:spPr bwMode="auto">
            <a:xfrm>
              <a:off x="567" y="1960"/>
              <a:ext cx="176" cy="153"/>
            </a:xfrm>
            <a:custGeom>
              <a:avLst/>
              <a:gdLst>
                <a:gd name="T0" fmla="*/ 116 w 176"/>
                <a:gd name="T1" fmla="*/ 47 h 153"/>
                <a:gd name="T2" fmla="*/ 132 w 176"/>
                <a:gd name="T3" fmla="*/ 63 h 153"/>
                <a:gd name="T4" fmla="*/ 150 w 176"/>
                <a:gd name="T5" fmla="*/ 83 h 153"/>
                <a:gd name="T6" fmla="*/ 176 w 176"/>
                <a:gd name="T7" fmla="*/ 103 h 153"/>
                <a:gd name="T8" fmla="*/ 128 w 176"/>
                <a:gd name="T9" fmla="*/ 137 h 153"/>
                <a:gd name="T10" fmla="*/ 116 w 176"/>
                <a:gd name="T11" fmla="*/ 145 h 153"/>
                <a:gd name="T12" fmla="*/ 104 w 176"/>
                <a:gd name="T13" fmla="*/ 141 h 153"/>
                <a:gd name="T14" fmla="*/ 88 w 176"/>
                <a:gd name="T15" fmla="*/ 153 h 153"/>
                <a:gd name="T16" fmla="*/ 78 w 176"/>
                <a:gd name="T17" fmla="*/ 135 h 153"/>
                <a:gd name="T18" fmla="*/ 72 w 176"/>
                <a:gd name="T19" fmla="*/ 119 h 153"/>
                <a:gd name="T20" fmla="*/ 90 w 176"/>
                <a:gd name="T21" fmla="*/ 105 h 153"/>
                <a:gd name="T22" fmla="*/ 106 w 176"/>
                <a:gd name="T23" fmla="*/ 93 h 153"/>
                <a:gd name="T24" fmla="*/ 102 w 176"/>
                <a:gd name="T25" fmla="*/ 79 h 153"/>
                <a:gd name="T26" fmla="*/ 84 w 176"/>
                <a:gd name="T27" fmla="*/ 73 h 153"/>
                <a:gd name="T28" fmla="*/ 78 w 176"/>
                <a:gd name="T29" fmla="*/ 71 h 153"/>
                <a:gd name="T30" fmla="*/ 76 w 176"/>
                <a:gd name="T31" fmla="*/ 55 h 153"/>
                <a:gd name="T32" fmla="*/ 66 w 176"/>
                <a:gd name="T33" fmla="*/ 63 h 153"/>
                <a:gd name="T34" fmla="*/ 64 w 176"/>
                <a:gd name="T35" fmla="*/ 101 h 153"/>
                <a:gd name="T36" fmla="*/ 38 w 176"/>
                <a:gd name="T37" fmla="*/ 121 h 153"/>
                <a:gd name="T38" fmla="*/ 12 w 176"/>
                <a:gd name="T39" fmla="*/ 129 h 153"/>
                <a:gd name="T40" fmla="*/ 0 w 176"/>
                <a:gd name="T41" fmla="*/ 121 h 153"/>
                <a:gd name="T42" fmla="*/ 10 w 176"/>
                <a:gd name="T43" fmla="*/ 105 h 153"/>
                <a:gd name="T44" fmla="*/ 28 w 176"/>
                <a:gd name="T45" fmla="*/ 73 h 153"/>
                <a:gd name="T46" fmla="*/ 58 w 176"/>
                <a:gd name="T47" fmla="*/ 61 h 153"/>
                <a:gd name="T48" fmla="*/ 60 w 176"/>
                <a:gd name="T49" fmla="*/ 41 h 153"/>
                <a:gd name="T50" fmla="*/ 44 w 176"/>
                <a:gd name="T51" fmla="*/ 31 h 153"/>
                <a:gd name="T52" fmla="*/ 42 w 176"/>
                <a:gd name="T53" fmla="*/ 13 h 153"/>
                <a:gd name="T54" fmla="*/ 54 w 176"/>
                <a:gd name="T55" fmla="*/ 9 h 153"/>
                <a:gd name="T56" fmla="*/ 70 w 176"/>
                <a:gd name="T57" fmla="*/ 21 h 153"/>
                <a:gd name="T58" fmla="*/ 84 w 176"/>
                <a:gd name="T59" fmla="*/ 5 h 153"/>
                <a:gd name="T60" fmla="*/ 96 w 176"/>
                <a:gd name="T61" fmla="*/ 1 h 153"/>
                <a:gd name="T62" fmla="*/ 110 w 176"/>
                <a:gd name="T63" fmla="*/ 3 h 153"/>
                <a:gd name="T64" fmla="*/ 96 w 176"/>
                <a:gd name="T65" fmla="*/ 17 h 153"/>
                <a:gd name="T66" fmla="*/ 112 w 176"/>
                <a:gd name="T67" fmla="*/ 23 h 153"/>
                <a:gd name="T68" fmla="*/ 118 w 176"/>
                <a:gd name="T69" fmla="*/ 35 h 153"/>
                <a:gd name="T70" fmla="*/ 116 w 176"/>
                <a:gd name="T71" fmla="*/ 47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153"/>
                <a:gd name="T110" fmla="*/ 176 w 176"/>
                <a:gd name="T111" fmla="*/ 153 h 1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153">
                  <a:moveTo>
                    <a:pt x="116" y="47"/>
                  </a:moveTo>
                  <a:cubicBezTo>
                    <a:pt x="122" y="53"/>
                    <a:pt x="125" y="58"/>
                    <a:pt x="132" y="63"/>
                  </a:cubicBezTo>
                  <a:cubicBezTo>
                    <a:pt x="134" y="70"/>
                    <a:pt x="144" y="77"/>
                    <a:pt x="150" y="83"/>
                  </a:cubicBezTo>
                  <a:cubicBezTo>
                    <a:pt x="157" y="104"/>
                    <a:pt x="147" y="100"/>
                    <a:pt x="176" y="103"/>
                  </a:cubicBezTo>
                  <a:cubicBezTo>
                    <a:pt x="168" y="133"/>
                    <a:pt x="160" y="134"/>
                    <a:pt x="128" y="137"/>
                  </a:cubicBezTo>
                  <a:cubicBezTo>
                    <a:pt x="124" y="140"/>
                    <a:pt x="120" y="142"/>
                    <a:pt x="116" y="145"/>
                  </a:cubicBezTo>
                  <a:cubicBezTo>
                    <a:pt x="112" y="147"/>
                    <a:pt x="104" y="141"/>
                    <a:pt x="104" y="141"/>
                  </a:cubicBezTo>
                  <a:cubicBezTo>
                    <a:pt x="97" y="146"/>
                    <a:pt x="93" y="146"/>
                    <a:pt x="88" y="153"/>
                  </a:cubicBezTo>
                  <a:cubicBezTo>
                    <a:pt x="72" y="151"/>
                    <a:pt x="60" y="147"/>
                    <a:pt x="78" y="135"/>
                  </a:cubicBezTo>
                  <a:cubicBezTo>
                    <a:pt x="84" y="126"/>
                    <a:pt x="80" y="124"/>
                    <a:pt x="72" y="119"/>
                  </a:cubicBezTo>
                  <a:cubicBezTo>
                    <a:pt x="78" y="109"/>
                    <a:pt x="86" y="116"/>
                    <a:pt x="90" y="105"/>
                  </a:cubicBezTo>
                  <a:cubicBezTo>
                    <a:pt x="86" y="94"/>
                    <a:pt x="96" y="95"/>
                    <a:pt x="106" y="93"/>
                  </a:cubicBezTo>
                  <a:cubicBezTo>
                    <a:pt x="105" y="88"/>
                    <a:pt x="106" y="82"/>
                    <a:pt x="102" y="79"/>
                  </a:cubicBezTo>
                  <a:cubicBezTo>
                    <a:pt x="102" y="79"/>
                    <a:pt x="87" y="74"/>
                    <a:pt x="84" y="73"/>
                  </a:cubicBezTo>
                  <a:cubicBezTo>
                    <a:pt x="82" y="72"/>
                    <a:pt x="78" y="71"/>
                    <a:pt x="78" y="71"/>
                  </a:cubicBezTo>
                  <a:cubicBezTo>
                    <a:pt x="77" y="66"/>
                    <a:pt x="79" y="59"/>
                    <a:pt x="76" y="55"/>
                  </a:cubicBezTo>
                  <a:cubicBezTo>
                    <a:pt x="74" y="52"/>
                    <a:pt x="67" y="59"/>
                    <a:pt x="66" y="63"/>
                  </a:cubicBezTo>
                  <a:cubicBezTo>
                    <a:pt x="64" y="72"/>
                    <a:pt x="69" y="91"/>
                    <a:pt x="64" y="101"/>
                  </a:cubicBezTo>
                  <a:cubicBezTo>
                    <a:pt x="59" y="111"/>
                    <a:pt x="47" y="116"/>
                    <a:pt x="38" y="121"/>
                  </a:cubicBezTo>
                  <a:cubicBezTo>
                    <a:pt x="34" y="125"/>
                    <a:pt x="17" y="132"/>
                    <a:pt x="12" y="129"/>
                  </a:cubicBezTo>
                  <a:cubicBezTo>
                    <a:pt x="8" y="126"/>
                    <a:pt x="0" y="121"/>
                    <a:pt x="0" y="121"/>
                  </a:cubicBezTo>
                  <a:cubicBezTo>
                    <a:pt x="3" y="113"/>
                    <a:pt x="1" y="108"/>
                    <a:pt x="10" y="105"/>
                  </a:cubicBezTo>
                  <a:cubicBezTo>
                    <a:pt x="6" y="85"/>
                    <a:pt x="7" y="78"/>
                    <a:pt x="28" y="73"/>
                  </a:cubicBezTo>
                  <a:cubicBezTo>
                    <a:pt x="37" y="60"/>
                    <a:pt x="41" y="63"/>
                    <a:pt x="58" y="61"/>
                  </a:cubicBezTo>
                  <a:cubicBezTo>
                    <a:pt x="68" y="54"/>
                    <a:pt x="71" y="49"/>
                    <a:pt x="60" y="41"/>
                  </a:cubicBezTo>
                  <a:cubicBezTo>
                    <a:pt x="57" y="32"/>
                    <a:pt x="53" y="33"/>
                    <a:pt x="44" y="31"/>
                  </a:cubicBezTo>
                  <a:cubicBezTo>
                    <a:pt x="40" y="26"/>
                    <a:pt x="35" y="21"/>
                    <a:pt x="42" y="13"/>
                  </a:cubicBezTo>
                  <a:cubicBezTo>
                    <a:pt x="45" y="10"/>
                    <a:pt x="54" y="9"/>
                    <a:pt x="54" y="9"/>
                  </a:cubicBezTo>
                  <a:cubicBezTo>
                    <a:pt x="62" y="17"/>
                    <a:pt x="57" y="24"/>
                    <a:pt x="70" y="21"/>
                  </a:cubicBezTo>
                  <a:cubicBezTo>
                    <a:pt x="76" y="15"/>
                    <a:pt x="77" y="8"/>
                    <a:pt x="84" y="5"/>
                  </a:cubicBezTo>
                  <a:cubicBezTo>
                    <a:pt x="88" y="3"/>
                    <a:pt x="96" y="1"/>
                    <a:pt x="96" y="1"/>
                  </a:cubicBezTo>
                  <a:cubicBezTo>
                    <a:pt x="101" y="2"/>
                    <a:pt x="106" y="0"/>
                    <a:pt x="110" y="3"/>
                  </a:cubicBezTo>
                  <a:cubicBezTo>
                    <a:pt x="117" y="8"/>
                    <a:pt x="98" y="16"/>
                    <a:pt x="96" y="17"/>
                  </a:cubicBezTo>
                  <a:cubicBezTo>
                    <a:pt x="87" y="31"/>
                    <a:pt x="104" y="26"/>
                    <a:pt x="112" y="23"/>
                  </a:cubicBezTo>
                  <a:cubicBezTo>
                    <a:pt x="122" y="25"/>
                    <a:pt x="129" y="28"/>
                    <a:pt x="118" y="35"/>
                  </a:cubicBezTo>
                  <a:cubicBezTo>
                    <a:pt x="114" y="48"/>
                    <a:pt x="110" y="47"/>
                    <a:pt x="116" y="47"/>
                  </a:cubicBezTo>
                  <a:close/>
                </a:path>
              </a:pathLst>
            </a:custGeom>
            <a:solidFill>
              <a:srgbClr val="C0C0C0"/>
            </a:solidFill>
            <a:ln w="3175">
              <a:solidFill>
                <a:schemeClr val="bg1"/>
              </a:solidFill>
              <a:round/>
              <a:headEnd/>
              <a:tailEnd/>
            </a:ln>
          </p:spPr>
          <p:txBody>
            <a:bodyPr/>
            <a:lstStyle/>
            <a:p>
              <a:endParaRPr lang="zh-CN" altLang="en-US"/>
            </a:p>
          </p:txBody>
        </p:sp>
        <p:sp>
          <p:nvSpPr>
            <p:cNvPr id="10267" name="Freeform 70"/>
            <p:cNvSpPr>
              <a:spLocks/>
            </p:cNvSpPr>
            <p:nvPr/>
          </p:nvSpPr>
          <p:spPr bwMode="auto">
            <a:xfrm>
              <a:off x="1325" y="3119"/>
              <a:ext cx="110" cy="220"/>
            </a:xfrm>
            <a:custGeom>
              <a:avLst/>
              <a:gdLst>
                <a:gd name="T0" fmla="*/ 92 w 110"/>
                <a:gd name="T1" fmla="*/ 0 h 220"/>
                <a:gd name="T2" fmla="*/ 106 w 110"/>
                <a:gd name="T3" fmla="*/ 36 h 220"/>
                <a:gd name="T4" fmla="*/ 110 w 110"/>
                <a:gd name="T5" fmla="*/ 60 h 220"/>
                <a:gd name="T6" fmla="*/ 104 w 110"/>
                <a:gd name="T7" fmla="*/ 78 h 220"/>
                <a:gd name="T8" fmla="*/ 80 w 110"/>
                <a:gd name="T9" fmla="*/ 130 h 220"/>
                <a:gd name="T10" fmla="*/ 74 w 110"/>
                <a:gd name="T11" fmla="*/ 174 h 220"/>
                <a:gd name="T12" fmla="*/ 42 w 110"/>
                <a:gd name="T13" fmla="*/ 218 h 220"/>
                <a:gd name="T14" fmla="*/ 4 w 110"/>
                <a:gd name="T15" fmla="*/ 202 h 220"/>
                <a:gd name="T16" fmla="*/ 18 w 110"/>
                <a:gd name="T17" fmla="*/ 128 h 220"/>
                <a:gd name="T18" fmla="*/ 20 w 110"/>
                <a:gd name="T19" fmla="*/ 96 h 220"/>
                <a:gd name="T20" fmla="*/ 22 w 110"/>
                <a:gd name="T21" fmla="*/ 66 h 220"/>
                <a:gd name="T22" fmla="*/ 54 w 110"/>
                <a:gd name="T23" fmla="*/ 56 h 220"/>
                <a:gd name="T24" fmla="*/ 76 w 110"/>
                <a:gd name="T25" fmla="*/ 4 h 220"/>
                <a:gd name="T26" fmla="*/ 92 w 110"/>
                <a:gd name="T27" fmla="*/ 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220"/>
                <a:gd name="T44" fmla="*/ 110 w 110"/>
                <a:gd name="T45" fmla="*/ 220 h 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220">
                  <a:moveTo>
                    <a:pt x="92" y="0"/>
                  </a:moveTo>
                  <a:cubicBezTo>
                    <a:pt x="110" y="6"/>
                    <a:pt x="103" y="23"/>
                    <a:pt x="106" y="36"/>
                  </a:cubicBezTo>
                  <a:cubicBezTo>
                    <a:pt x="107" y="41"/>
                    <a:pt x="110" y="60"/>
                    <a:pt x="110" y="60"/>
                  </a:cubicBezTo>
                  <a:cubicBezTo>
                    <a:pt x="108" y="66"/>
                    <a:pt x="104" y="78"/>
                    <a:pt x="104" y="78"/>
                  </a:cubicBezTo>
                  <a:cubicBezTo>
                    <a:pt x="101" y="90"/>
                    <a:pt x="85" y="114"/>
                    <a:pt x="80" y="130"/>
                  </a:cubicBezTo>
                  <a:cubicBezTo>
                    <a:pt x="75" y="146"/>
                    <a:pt x="80" y="159"/>
                    <a:pt x="74" y="174"/>
                  </a:cubicBezTo>
                  <a:cubicBezTo>
                    <a:pt x="67" y="191"/>
                    <a:pt x="62" y="211"/>
                    <a:pt x="42" y="218"/>
                  </a:cubicBezTo>
                  <a:cubicBezTo>
                    <a:pt x="25" y="215"/>
                    <a:pt x="10" y="220"/>
                    <a:pt x="4" y="202"/>
                  </a:cubicBezTo>
                  <a:cubicBezTo>
                    <a:pt x="6" y="155"/>
                    <a:pt x="0" y="155"/>
                    <a:pt x="18" y="128"/>
                  </a:cubicBezTo>
                  <a:cubicBezTo>
                    <a:pt x="19" y="110"/>
                    <a:pt x="19" y="106"/>
                    <a:pt x="20" y="96"/>
                  </a:cubicBezTo>
                  <a:cubicBezTo>
                    <a:pt x="21" y="86"/>
                    <a:pt x="16" y="73"/>
                    <a:pt x="22" y="66"/>
                  </a:cubicBezTo>
                  <a:cubicBezTo>
                    <a:pt x="33" y="55"/>
                    <a:pt x="37" y="58"/>
                    <a:pt x="54" y="56"/>
                  </a:cubicBezTo>
                  <a:cubicBezTo>
                    <a:pt x="64" y="42"/>
                    <a:pt x="63" y="17"/>
                    <a:pt x="76" y="4"/>
                  </a:cubicBezTo>
                  <a:cubicBezTo>
                    <a:pt x="80" y="0"/>
                    <a:pt x="87" y="1"/>
                    <a:pt x="92" y="0"/>
                  </a:cubicBezTo>
                  <a:close/>
                </a:path>
              </a:pathLst>
            </a:custGeom>
            <a:solidFill>
              <a:srgbClr val="C0C0C0"/>
            </a:solidFill>
            <a:ln w="3175">
              <a:solidFill>
                <a:schemeClr val="bg1"/>
              </a:solidFill>
              <a:round/>
              <a:headEnd/>
              <a:tailEnd/>
            </a:ln>
          </p:spPr>
          <p:txBody>
            <a:bodyPr/>
            <a:lstStyle/>
            <a:p>
              <a:endParaRPr lang="zh-CN" altLang="en-US"/>
            </a:p>
          </p:txBody>
        </p:sp>
        <p:sp>
          <p:nvSpPr>
            <p:cNvPr id="10268" name="Freeform 71"/>
            <p:cNvSpPr>
              <a:spLocks/>
            </p:cNvSpPr>
            <p:nvPr/>
          </p:nvSpPr>
          <p:spPr bwMode="auto">
            <a:xfrm>
              <a:off x="2060" y="2829"/>
              <a:ext cx="461" cy="275"/>
            </a:xfrm>
            <a:custGeom>
              <a:avLst/>
              <a:gdLst>
                <a:gd name="T0" fmla="*/ 25 w 461"/>
                <a:gd name="T1" fmla="*/ 2 h 275"/>
                <a:gd name="T2" fmla="*/ 3 w 461"/>
                <a:gd name="T3" fmla="*/ 4 h 275"/>
                <a:gd name="T4" fmla="*/ 5 w 461"/>
                <a:gd name="T5" fmla="*/ 16 h 275"/>
                <a:gd name="T6" fmla="*/ 35 w 461"/>
                <a:gd name="T7" fmla="*/ 32 h 275"/>
                <a:gd name="T8" fmla="*/ 45 w 461"/>
                <a:gd name="T9" fmla="*/ 52 h 275"/>
                <a:gd name="T10" fmla="*/ 59 w 461"/>
                <a:gd name="T11" fmla="*/ 76 h 275"/>
                <a:gd name="T12" fmla="*/ 75 w 461"/>
                <a:gd name="T13" fmla="*/ 108 h 275"/>
                <a:gd name="T14" fmla="*/ 93 w 461"/>
                <a:gd name="T15" fmla="*/ 136 h 275"/>
                <a:gd name="T16" fmla="*/ 111 w 461"/>
                <a:gd name="T17" fmla="*/ 144 h 275"/>
                <a:gd name="T18" fmla="*/ 153 w 461"/>
                <a:gd name="T19" fmla="*/ 194 h 275"/>
                <a:gd name="T20" fmla="*/ 159 w 461"/>
                <a:gd name="T21" fmla="*/ 210 h 275"/>
                <a:gd name="T22" fmla="*/ 171 w 461"/>
                <a:gd name="T23" fmla="*/ 216 h 275"/>
                <a:gd name="T24" fmla="*/ 235 w 461"/>
                <a:gd name="T25" fmla="*/ 226 h 275"/>
                <a:gd name="T26" fmla="*/ 293 w 461"/>
                <a:gd name="T27" fmla="*/ 234 h 275"/>
                <a:gd name="T28" fmla="*/ 339 w 461"/>
                <a:gd name="T29" fmla="*/ 246 h 275"/>
                <a:gd name="T30" fmla="*/ 353 w 461"/>
                <a:gd name="T31" fmla="*/ 250 h 275"/>
                <a:gd name="T32" fmla="*/ 361 w 461"/>
                <a:gd name="T33" fmla="*/ 268 h 275"/>
                <a:gd name="T34" fmla="*/ 371 w 461"/>
                <a:gd name="T35" fmla="*/ 254 h 275"/>
                <a:gd name="T36" fmla="*/ 403 w 461"/>
                <a:gd name="T37" fmla="*/ 242 h 275"/>
                <a:gd name="T38" fmla="*/ 407 w 461"/>
                <a:gd name="T39" fmla="*/ 258 h 275"/>
                <a:gd name="T40" fmla="*/ 417 w 461"/>
                <a:gd name="T41" fmla="*/ 256 h 275"/>
                <a:gd name="T42" fmla="*/ 461 w 461"/>
                <a:gd name="T43" fmla="*/ 240 h 275"/>
                <a:gd name="T44" fmla="*/ 449 w 461"/>
                <a:gd name="T45" fmla="*/ 218 h 275"/>
                <a:gd name="T46" fmla="*/ 429 w 461"/>
                <a:gd name="T47" fmla="*/ 234 h 275"/>
                <a:gd name="T48" fmla="*/ 423 w 461"/>
                <a:gd name="T49" fmla="*/ 226 h 275"/>
                <a:gd name="T50" fmla="*/ 405 w 461"/>
                <a:gd name="T51" fmla="*/ 218 h 275"/>
                <a:gd name="T52" fmla="*/ 381 w 461"/>
                <a:gd name="T53" fmla="*/ 234 h 275"/>
                <a:gd name="T54" fmla="*/ 357 w 461"/>
                <a:gd name="T55" fmla="*/ 226 h 275"/>
                <a:gd name="T56" fmla="*/ 357 w 461"/>
                <a:gd name="T57" fmla="*/ 240 h 275"/>
                <a:gd name="T58" fmla="*/ 335 w 461"/>
                <a:gd name="T59" fmla="*/ 222 h 275"/>
                <a:gd name="T60" fmla="*/ 263 w 461"/>
                <a:gd name="T61" fmla="*/ 212 h 275"/>
                <a:gd name="T62" fmla="*/ 245 w 461"/>
                <a:gd name="T63" fmla="*/ 198 h 275"/>
                <a:gd name="T64" fmla="*/ 225 w 461"/>
                <a:gd name="T65" fmla="*/ 194 h 275"/>
                <a:gd name="T66" fmla="*/ 203 w 461"/>
                <a:gd name="T67" fmla="*/ 200 h 275"/>
                <a:gd name="T68" fmla="*/ 169 w 461"/>
                <a:gd name="T69" fmla="*/ 182 h 275"/>
                <a:gd name="T70" fmla="*/ 157 w 461"/>
                <a:gd name="T71" fmla="*/ 168 h 275"/>
                <a:gd name="T72" fmla="*/ 183 w 461"/>
                <a:gd name="T73" fmla="*/ 150 h 275"/>
                <a:gd name="T74" fmla="*/ 197 w 461"/>
                <a:gd name="T75" fmla="*/ 148 h 275"/>
                <a:gd name="T76" fmla="*/ 195 w 461"/>
                <a:gd name="T77" fmla="*/ 134 h 275"/>
                <a:gd name="T78" fmla="*/ 183 w 461"/>
                <a:gd name="T79" fmla="*/ 130 h 275"/>
                <a:gd name="T80" fmla="*/ 169 w 461"/>
                <a:gd name="T81" fmla="*/ 132 h 275"/>
                <a:gd name="T82" fmla="*/ 145 w 461"/>
                <a:gd name="T83" fmla="*/ 124 h 275"/>
                <a:gd name="T84" fmla="*/ 133 w 461"/>
                <a:gd name="T85" fmla="*/ 110 h 275"/>
                <a:gd name="T86" fmla="*/ 105 w 461"/>
                <a:gd name="T87" fmla="*/ 70 h 275"/>
                <a:gd name="T88" fmla="*/ 83 w 461"/>
                <a:gd name="T89" fmla="*/ 56 h 275"/>
                <a:gd name="T90" fmla="*/ 67 w 461"/>
                <a:gd name="T91" fmla="*/ 36 h 275"/>
                <a:gd name="T92" fmla="*/ 61 w 461"/>
                <a:gd name="T93" fmla="*/ 32 h 275"/>
                <a:gd name="T94" fmla="*/ 25 w 461"/>
                <a:gd name="T95" fmla="*/ 2 h 2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1"/>
                <a:gd name="T145" fmla="*/ 0 h 275"/>
                <a:gd name="T146" fmla="*/ 461 w 461"/>
                <a:gd name="T147" fmla="*/ 275 h 2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1" h="275">
                  <a:moveTo>
                    <a:pt x="25" y="2"/>
                  </a:moveTo>
                  <a:cubicBezTo>
                    <a:pt x="18" y="3"/>
                    <a:pt x="9" y="0"/>
                    <a:pt x="3" y="4"/>
                  </a:cubicBezTo>
                  <a:cubicBezTo>
                    <a:pt x="0" y="6"/>
                    <a:pt x="3" y="12"/>
                    <a:pt x="5" y="16"/>
                  </a:cubicBezTo>
                  <a:cubicBezTo>
                    <a:pt x="13" y="30"/>
                    <a:pt x="21" y="30"/>
                    <a:pt x="35" y="32"/>
                  </a:cubicBezTo>
                  <a:cubicBezTo>
                    <a:pt x="40" y="50"/>
                    <a:pt x="34" y="45"/>
                    <a:pt x="45" y="52"/>
                  </a:cubicBezTo>
                  <a:cubicBezTo>
                    <a:pt x="51" y="60"/>
                    <a:pt x="56" y="67"/>
                    <a:pt x="59" y="76"/>
                  </a:cubicBezTo>
                  <a:cubicBezTo>
                    <a:pt x="61" y="89"/>
                    <a:pt x="66" y="99"/>
                    <a:pt x="75" y="108"/>
                  </a:cubicBezTo>
                  <a:cubicBezTo>
                    <a:pt x="80" y="124"/>
                    <a:pt x="81" y="126"/>
                    <a:pt x="93" y="136"/>
                  </a:cubicBezTo>
                  <a:cubicBezTo>
                    <a:pt x="98" y="140"/>
                    <a:pt x="111" y="144"/>
                    <a:pt x="111" y="144"/>
                  </a:cubicBezTo>
                  <a:cubicBezTo>
                    <a:pt x="130" y="163"/>
                    <a:pt x="125" y="185"/>
                    <a:pt x="153" y="194"/>
                  </a:cubicBezTo>
                  <a:cubicBezTo>
                    <a:pt x="156" y="199"/>
                    <a:pt x="156" y="205"/>
                    <a:pt x="159" y="210"/>
                  </a:cubicBezTo>
                  <a:cubicBezTo>
                    <a:pt x="161" y="214"/>
                    <a:pt x="167" y="214"/>
                    <a:pt x="171" y="216"/>
                  </a:cubicBezTo>
                  <a:cubicBezTo>
                    <a:pt x="184" y="235"/>
                    <a:pt x="216" y="225"/>
                    <a:pt x="235" y="226"/>
                  </a:cubicBezTo>
                  <a:cubicBezTo>
                    <a:pt x="257" y="230"/>
                    <a:pt x="268" y="233"/>
                    <a:pt x="293" y="234"/>
                  </a:cubicBezTo>
                  <a:cubicBezTo>
                    <a:pt x="309" y="250"/>
                    <a:pt x="310" y="244"/>
                    <a:pt x="339" y="246"/>
                  </a:cubicBezTo>
                  <a:cubicBezTo>
                    <a:pt x="344" y="248"/>
                    <a:pt x="350" y="246"/>
                    <a:pt x="353" y="250"/>
                  </a:cubicBezTo>
                  <a:cubicBezTo>
                    <a:pt x="369" y="275"/>
                    <a:pt x="344" y="257"/>
                    <a:pt x="361" y="268"/>
                  </a:cubicBezTo>
                  <a:cubicBezTo>
                    <a:pt x="378" y="264"/>
                    <a:pt x="362" y="270"/>
                    <a:pt x="371" y="254"/>
                  </a:cubicBezTo>
                  <a:cubicBezTo>
                    <a:pt x="372" y="253"/>
                    <a:pt x="397" y="246"/>
                    <a:pt x="403" y="242"/>
                  </a:cubicBezTo>
                  <a:cubicBezTo>
                    <a:pt x="405" y="247"/>
                    <a:pt x="402" y="255"/>
                    <a:pt x="407" y="258"/>
                  </a:cubicBezTo>
                  <a:cubicBezTo>
                    <a:pt x="410" y="260"/>
                    <a:pt x="414" y="257"/>
                    <a:pt x="417" y="256"/>
                  </a:cubicBezTo>
                  <a:cubicBezTo>
                    <a:pt x="434" y="253"/>
                    <a:pt x="445" y="244"/>
                    <a:pt x="461" y="240"/>
                  </a:cubicBezTo>
                  <a:cubicBezTo>
                    <a:pt x="458" y="230"/>
                    <a:pt x="459" y="221"/>
                    <a:pt x="449" y="218"/>
                  </a:cubicBezTo>
                  <a:cubicBezTo>
                    <a:pt x="445" y="230"/>
                    <a:pt x="441" y="231"/>
                    <a:pt x="429" y="234"/>
                  </a:cubicBezTo>
                  <a:cubicBezTo>
                    <a:pt x="417" y="242"/>
                    <a:pt x="410" y="235"/>
                    <a:pt x="423" y="226"/>
                  </a:cubicBezTo>
                  <a:cubicBezTo>
                    <a:pt x="418" y="222"/>
                    <a:pt x="405" y="218"/>
                    <a:pt x="405" y="218"/>
                  </a:cubicBezTo>
                  <a:cubicBezTo>
                    <a:pt x="394" y="221"/>
                    <a:pt x="392" y="230"/>
                    <a:pt x="381" y="234"/>
                  </a:cubicBezTo>
                  <a:cubicBezTo>
                    <a:pt x="367" y="224"/>
                    <a:pt x="382" y="223"/>
                    <a:pt x="357" y="226"/>
                  </a:cubicBezTo>
                  <a:cubicBezTo>
                    <a:pt x="360" y="234"/>
                    <a:pt x="367" y="237"/>
                    <a:pt x="357" y="240"/>
                  </a:cubicBezTo>
                  <a:cubicBezTo>
                    <a:pt x="348" y="234"/>
                    <a:pt x="344" y="228"/>
                    <a:pt x="335" y="222"/>
                  </a:cubicBezTo>
                  <a:cubicBezTo>
                    <a:pt x="308" y="225"/>
                    <a:pt x="290" y="214"/>
                    <a:pt x="263" y="212"/>
                  </a:cubicBezTo>
                  <a:cubicBezTo>
                    <a:pt x="267" y="198"/>
                    <a:pt x="258" y="200"/>
                    <a:pt x="245" y="198"/>
                  </a:cubicBezTo>
                  <a:cubicBezTo>
                    <a:pt x="237" y="193"/>
                    <a:pt x="235" y="192"/>
                    <a:pt x="225" y="194"/>
                  </a:cubicBezTo>
                  <a:cubicBezTo>
                    <a:pt x="217" y="202"/>
                    <a:pt x="215" y="202"/>
                    <a:pt x="203" y="200"/>
                  </a:cubicBezTo>
                  <a:cubicBezTo>
                    <a:pt x="191" y="183"/>
                    <a:pt x="193" y="184"/>
                    <a:pt x="169" y="182"/>
                  </a:cubicBezTo>
                  <a:cubicBezTo>
                    <a:pt x="161" y="179"/>
                    <a:pt x="160" y="176"/>
                    <a:pt x="157" y="168"/>
                  </a:cubicBezTo>
                  <a:cubicBezTo>
                    <a:pt x="159" y="148"/>
                    <a:pt x="162" y="143"/>
                    <a:pt x="183" y="150"/>
                  </a:cubicBezTo>
                  <a:cubicBezTo>
                    <a:pt x="188" y="149"/>
                    <a:pt x="194" y="152"/>
                    <a:pt x="197" y="148"/>
                  </a:cubicBezTo>
                  <a:cubicBezTo>
                    <a:pt x="200" y="144"/>
                    <a:pt x="198" y="138"/>
                    <a:pt x="195" y="134"/>
                  </a:cubicBezTo>
                  <a:cubicBezTo>
                    <a:pt x="192" y="131"/>
                    <a:pt x="183" y="130"/>
                    <a:pt x="183" y="130"/>
                  </a:cubicBezTo>
                  <a:cubicBezTo>
                    <a:pt x="174" y="133"/>
                    <a:pt x="176" y="142"/>
                    <a:pt x="169" y="132"/>
                  </a:cubicBezTo>
                  <a:cubicBezTo>
                    <a:pt x="166" y="116"/>
                    <a:pt x="159" y="119"/>
                    <a:pt x="145" y="124"/>
                  </a:cubicBezTo>
                  <a:cubicBezTo>
                    <a:pt x="140" y="117"/>
                    <a:pt x="141" y="113"/>
                    <a:pt x="133" y="110"/>
                  </a:cubicBezTo>
                  <a:cubicBezTo>
                    <a:pt x="123" y="95"/>
                    <a:pt x="127" y="77"/>
                    <a:pt x="105" y="70"/>
                  </a:cubicBezTo>
                  <a:cubicBezTo>
                    <a:pt x="101" y="59"/>
                    <a:pt x="93" y="59"/>
                    <a:pt x="83" y="56"/>
                  </a:cubicBezTo>
                  <a:cubicBezTo>
                    <a:pt x="77" y="39"/>
                    <a:pt x="83" y="46"/>
                    <a:pt x="67" y="36"/>
                  </a:cubicBezTo>
                  <a:cubicBezTo>
                    <a:pt x="65" y="35"/>
                    <a:pt x="61" y="32"/>
                    <a:pt x="61" y="32"/>
                  </a:cubicBezTo>
                  <a:cubicBezTo>
                    <a:pt x="50" y="15"/>
                    <a:pt x="47" y="2"/>
                    <a:pt x="25" y="2"/>
                  </a:cubicBezTo>
                  <a:close/>
                </a:path>
              </a:pathLst>
            </a:custGeom>
            <a:solidFill>
              <a:srgbClr val="C0C0C0"/>
            </a:solidFill>
            <a:ln w="3175">
              <a:solidFill>
                <a:schemeClr val="bg1"/>
              </a:solidFill>
              <a:round/>
              <a:headEnd/>
              <a:tailEnd/>
            </a:ln>
          </p:spPr>
          <p:txBody>
            <a:bodyPr/>
            <a:lstStyle/>
            <a:p>
              <a:endParaRPr lang="zh-CN" altLang="en-US"/>
            </a:p>
          </p:txBody>
        </p:sp>
        <p:sp>
          <p:nvSpPr>
            <p:cNvPr id="10269" name="Freeform 72"/>
            <p:cNvSpPr>
              <a:spLocks/>
            </p:cNvSpPr>
            <p:nvPr/>
          </p:nvSpPr>
          <p:spPr bwMode="auto">
            <a:xfrm>
              <a:off x="2262" y="2811"/>
              <a:ext cx="245" cy="213"/>
            </a:xfrm>
            <a:custGeom>
              <a:avLst/>
              <a:gdLst>
                <a:gd name="T0" fmla="*/ 121 w 245"/>
                <a:gd name="T1" fmla="*/ 0 h 213"/>
                <a:gd name="T2" fmla="*/ 137 w 245"/>
                <a:gd name="T3" fmla="*/ 20 h 213"/>
                <a:gd name="T4" fmla="*/ 125 w 245"/>
                <a:gd name="T5" fmla="*/ 58 h 213"/>
                <a:gd name="T6" fmla="*/ 143 w 245"/>
                <a:gd name="T7" fmla="*/ 86 h 213"/>
                <a:gd name="T8" fmla="*/ 163 w 245"/>
                <a:gd name="T9" fmla="*/ 92 h 213"/>
                <a:gd name="T10" fmla="*/ 191 w 245"/>
                <a:gd name="T11" fmla="*/ 84 h 213"/>
                <a:gd name="T12" fmla="*/ 231 w 245"/>
                <a:gd name="T13" fmla="*/ 82 h 213"/>
                <a:gd name="T14" fmla="*/ 223 w 245"/>
                <a:gd name="T15" fmla="*/ 106 h 213"/>
                <a:gd name="T16" fmla="*/ 207 w 245"/>
                <a:gd name="T17" fmla="*/ 120 h 213"/>
                <a:gd name="T18" fmla="*/ 191 w 245"/>
                <a:gd name="T19" fmla="*/ 142 h 213"/>
                <a:gd name="T20" fmla="*/ 195 w 245"/>
                <a:gd name="T21" fmla="*/ 160 h 213"/>
                <a:gd name="T22" fmla="*/ 203 w 245"/>
                <a:gd name="T23" fmla="*/ 172 h 213"/>
                <a:gd name="T24" fmla="*/ 179 w 245"/>
                <a:gd name="T25" fmla="*/ 188 h 213"/>
                <a:gd name="T26" fmla="*/ 173 w 245"/>
                <a:gd name="T27" fmla="*/ 168 h 213"/>
                <a:gd name="T28" fmla="*/ 163 w 245"/>
                <a:gd name="T29" fmla="*/ 208 h 213"/>
                <a:gd name="T30" fmla="*/ 137 w 245"/>
                <a:gd name="T31" fmla="*/ 166 h 213"/>
                <a:gd name="T32" fmla="*/ 135 w 245"/>
                <a:gd name="T33" fmla="*/ 150 h 213"/>
                <a:gd name="T34" fmla="*/ 147 w 245"/>
                <a:gd name="T35" fmla="*/ 146 h 213"/>
                <a:gd name="T36" fmla="*/ 167 w 245"/>
                <a:gd name="T37" fmla="*/ 126 h 213"/>
                <a:gd name="T38" fmla="*/ 179 w 245"/>
                <a:gd name="T39" fmla="*/ 130 h 213"/>
                <a:gd name="T40" fmla="*/ 191 w 245"/>
                <a:gd name="T41" fmla="*/ 122 h 213"/>
                <a:gd name="T42" fmla="*/ 205 w 245"/>
                <a:gd name="T43" fmla="*/ 110 h 213"/>
                <a:gd name="T44" fmla="*/ 177 w 245"/>
                <a:gd name="T45" fmla="*/ 108 h 213"/>
                <a:gd name="T46" fmla="*/ 159 w 245"/>
                <a:gd name="T47" fmla="*/ 110 h 213"/>
                <a:gd name="T48" fmla="*/ 133 w 245"/>
                <a:gd name="T49" fmla="*/ 102 h 213"/>
                <a:gd name="T50" fmla="*/ 123 w 245"/>
                <a:gd name="T51" fmla="*/ 112 h 213"/>
                <a:gd name="T52" fmla="*/ 107 w 245"/>
                <a:gd name="T53" fmla="*/ 134 h 213"/>
                <a:gd name="T54" fmla="*/ 85 w 245"/>
                <a:gd name="T55" fmla="*/ 184 h 213"/>
                <a:gd name="T56" fmla="*/ 69 w 245"/>
                <a:gd name="T57" fmla="*/ 172 h 213"/>
                <a:gd name="T58" fmla="*/ 23 w 245"/>
                <a:gd name="T59" fmla="*/ 160 h 213"/>
                <a:gd name="T60" fmla="*/ 21 w 245"/>
                <a:gd name="T61" fmla="*/ 140 h 213"/>
                <a:gd name="T62" fmla="*/ 3 w 245"/>
                <a:gd name="T63" fmla="*/ 116 h 213"/>
                <a:gd name="T64" fmla="*/ 31 w 245"/>
                <a:gd name="T65" fmla="*/ 82 h 213"/>
                <a:gd name="T66" fmla="*/ 43 w 245"/>
                <a:gd name="T67" fmla="*/ 68 h 213"/>
                <a:gd name="T68" fmla="*/ 65 w 245"/>
                <a:gd name="T69" fmla="*/ 42 h 213"/>
                <a:gd name="T70" fmla="*/ 91 w 245"/>
                <a:gd name="T71" fmla="*/ 32 h 213"/>
                <a:gd name="T72" fmla="*/ 121 w 245"/>
                <a:gd name="T73" fmla="*/ 0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213"/>
                <a:gd name="T113" fmla="*/ 245 w 245"/>
                <a:gd name="T114" fmla="*/ 213 h 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213">
                  <a:moveTo>
                    <a:pt x="121" y="0"/>
                  </a:moveTo>
                  <a:cubicBezTo>
                    <a:pt x="130" y="3"/>
                    <a:pt x="130" y="13"/>
                    <a:pt x="137" y="20"/>
                  </a:cubicBezTo>
                  <a:cubicBezTo>
                    <a:pt x="143" y="38"/>
                    <a:pt x="130" y="43"/>
                    <a:pt x="125" y="58"/>
                  </a:cubicBezTo>
                  <a:cubicBezTo>
                    <a:pt x="130" y="73"/>
                    <a:pt x="130" y="77"/>
                    <a:pt x="143" y="86"/>
                  </a:cubicBezTo>
                  <a:cubicBezTo>
                    <a:pt x="149" y="95"/>
                    <a:pt x="152" y="94"/>
                    <a:pt x="163" y="92"/>
                  </a:cubicBezTo>
                  <a:cubicBezTo>
                    <a:pt x="168" y="77"/>
                    <a:pt x="176" y="82"/>
                    <a:pt x="191" y="84"/>
                  </a:cubicBezTo>
                  <a:cubicBezTo>
                    <a:pt x="201" y="100"/>
                    <a:pt x="218" y="86"/>
                    <a:pt x="231" y="82"/>
                  </a:cubicBezTo>
                  <a:cubicBezTo>
                    <a:pt x="245" y="92"/>
                    <a:pt x="237" y="103"/>
                    <a:pt x="223" y="106"/>
                  </a:cubicBezTo>
                  <a:cubicBezTo>
                    <a:pt x="217" y="115"/>
                    <a:pt x="210" y="110"/>
                    <a:pt x="207" y="120"/>
                  </a:cubicBezTo>
                  <a:cubicBezTo>
                    <a:pt x="204" y="142"/>
                    <a:pt x="205" y="133"/>
                    <a:pt x="191" y="142"/>
                  </a:cubicBezTo>
                  <a:cubicBezTo>
                    <a:pt x="185" y="152"/>
                    <a:pt x="189" y="152"/>
                    <a:pt x="195" y="160"/>
                  </a:cubicBezTo>
                  <a:cubicBezTo>
                    <a:pt x="198" y="164"/>
                    <a:pt x="203" y="172"/>
                    <a:pt x="203" y="172"/>
                  </a:cubicBezTo>
                  <a:cubicBezTo>
                    <a:pt x="200" y="213"/>
                    <a:pt x="200" y="209"/>
                    <a:pt x="179" y="188"/>
                  </a:cubicBezTo>
                  <a:cubicBezTo>
                    <a:pt x="177" y="181"/>
                    <a:pt x="175" y="175"/>
                    <a:pt x="173" y="168"/>
                  </a:cubicBezTo>
                  <a:cubicBezTo>
                    <a:pt x="158" y="173"/>
                    <a:pt x="164" y="195"/>
                    <a:pt x="163" y="208"/>
                  </a:cubicBezTo>
                  <a:cubicBezTo>
                    <a:pt x="121" y="203"/>
                    <a:pt x="169" y="187"/>
                    <a:pt x="137" y="166"/>
                  </a:cubicBezTo>
                  <a:cubicBezTo>
                    <a:pt x="134" y="161"/>
                    <a:pt x="129" y="156"/>
                    <a:pt x="135" y="150"/>
                  </a:cubicBezTo>
                  <a:cubicBezTo>
                    <a:pt x="138" y="147"/>
                    <a:pt x="147" y="146"/>
                    <a:pt x="147" y="146"/>
                  </a:cubicBezTo>
                  <a:cubicBezTo>
                    <a:pt x="158" y="130"/>
                    <a:pt x="143" y="123"/>
                    <a:pt x="167" y="126"/>
                  </a:cubicBezTo>
                  <a:cubicBezTo>
                    <a:pt x="173" y="132"/>
                    <a:pt x="172" y="134"/>
                    <a:pt x="179" y="130"/>
                  </a:cubicBezTo>
                  <a:cubicBezTo>
                    <a:pt x="183" y="128"/>
                    <a:pt x="191" y="122"/>
                    <a:pt x="191" y="122"/>
                  </a:cubicBezTo>
                  <a:cubicBezTo>
                    <a:pt x="194" y="114"/>
                    <a:pt x="198" y="115"/>
                    <a:pt x="205" y="110"/>
                  </a:cubicBezTo>
                  <a:cubicBezTo>
                    <a:pt x="188" y="104"/>
                    <a:pt x="197" y="105"/>
                    <a:pt x="177" y="108"/>
                  </a:cubicBezTo>
                  <a:cubicBezTo>
                    <a:pt x="170" y="110"/>
                    <a:pt x="166" y="108"/>
                    <a:pt x="159" y="110"/>
                  </a:cubicBezTo>
                  <a:cubicBezTo>
                    <a:pt x="151" y="98"/>
                    <a:pt x="149" y="100"/>
                    <a:pt x="133" y="102"/>
                  </a:cubicBezTo>
                  <a:cubicBezTo>
                    <a:pt x="130" y="106"/>
                    <a:pt x="125" y="108"/>
                    <a:pt x="123" y="112"/>
                  </a:cubicBezTo>
                  <a:cubicBezTo>
                    <a:pt x="115" y="133"/>
                    <a:pt x="126" y="129"/>
                    <a:pt x="107" y="134"/>
                  </a:cubicBezTo>
                  <a:cubicBezTo>
                    <a:pt x="94" y="154"/>
                    <a:pt x="111" y="175"/>
                    <a:pt x="85" y="184"/>
                  </a:cubicBezTo>
                  <a:cubicBezTo>
                    <a:pt x="77" y="181"/>
                    <a:pt x="76" y="176"/>
                    <a:pt x="69" y="172"/>
                  </a:cubicBezTo>
                  <a:cubicBezTo>
                    <a:pt x="48" y="176"/>
                    <a:pt x="43" y="163"/>
                    <a:pt x="23" y="160"/>
                  </a:cubicBezTo>
                  <a:cubicBezTo>
                    <a:pt x="22" y="153"/>
                    <a:pt x="24" y="146"/>
                    <a:pt x="21" y="140"/>
                  </a:cubicBezTo>
                  <a:cubicBezTo>
                    <a:pt x="16" y="129"/>
                    <a:pt x="7" y="128"/>
                    <a:pt x="3" y="116"/>
                  </a:cubicBezTo>
                  <a:cubicBezTo>
                    <a:pt x="5" y="82"/>
                    <a:pt x="0" y="85"/>
                    <a:pt x="31" y="82"/>
                  </a:cubicBezTo>
                  <a:cubicBezTo>
                    <a:pt x="36" y="74"/>
                    <a:pt x="32" y="64"/>
                    <a:pt x="43" y="68"/>
                  </a:cubicBezTo>
                  <a:cubicBezTo>
                    <a:pt x="58" y="63"/>
                    <a:pt x="56" y="51"/>
                    <a:pt x="65" y="42"/>
                  </a:cubicBezTo>
                  <a:cubicBezTo>
                    <a:pt x="72" y="35"/>
                    <a:pt x="82" y="34"/>
                    <a:pt x="91" y="32"/>
                  </a:cubicBezTo>
                  <a:cubicBezTo>
                    <a:pt x="113" y="17"/>
                    <a:pt x="92" y="0"/>
                    <a:pt x="121" y="0"/>
                  </a:cubicBezTo>
                  <a:close/>
                </a:path>
              </a:pathLst>
            </a:custGeom>
            <a:solidFill>
              <a:srgbClr val="C0C0C0"/>
            </a:solidFill>
            <a:ln w="3175">
              <a:solidFill>
                <a:schemeClr val="bg1"/>
              </a:solidFill>
              <a:round/>
              <a:headEnd/>
              <a:tailEnd/>
            </a:ln>
          </p:spPr>
          <p:txBody>
            <a:bodyPr/>
            <a:lstStyle/>
            <a:p>
              <a:endParaRPr lang="zh-CN" altLang="en-US"/>
            </a:p>
          </p:txBody>
        </p:sp>
        <p:sp>
          <p:nvSpPr>
            <p:cNvPr id="10270" name="Freeform 73"/>
            <p:cNvSpPr>
              <a:spLocks/>
            </p:cNvSpPr>
            <p:nvPr/>
          </p:nvSpPr>
          <p:spPr bwMode="auto">
            <a:xfrm>
              <a:off x="2503" y="2886"/>
              <a:ext cx="394" cy="220"/>
            </a:xfrm>
            <a:custGeom>
              <a:avLst/>
              <a:gdLst>
                <a:gd name="T0" fmla="*/ 46 w 394"/>
                <a:gd name="T1" fmla="*/ 17 h 220"/>
                <a:gd name="T2" fmla="*/ 34 w 394"/>
                <a:gd name="T3" fmla="*/ 51 h 220"/>
                <a:gd name="T4" fmla="*/ 64 w 394"/>
                <a:gd name="T5" fmla="*/ 69 h 220"/>
                <a:gd name="T6" fmla="*/ 72 w 394"/>
                <a:gd name="T7" fmla="*/ 61 h 220"/>
                <a:gd name="T8" fmla="*/ 80 w 394"/>
                <a:gd name="T9" fmla="*/ 37 h 220"/>
                <a:gd name="T10" fmla="*/ 124 w 394"/>
                <a:gd name="T11" fmla="*/ 57 h 220"/>
                <a:gd name="T12" fmla="*/ 180 w 394"/>
                <a:gd name="T13" fmla="*/ 61 h 220"/>
                <a:gd name="T14" fmla="*/ 258 w 394"/>
                <a:gd name="T15" fmla="*/ 91 h 220"/>
                <a:gd name="T16" fmla="*/ 296 w 394"/>
                <a:gd name="T17" fmla="*/ 119 h 220"/>
                <a:gd name="T18" fmla="*/ 348 w 394"/>
                <a:gd name="T19" fmla="*/ 117 h 220"/>
                <a:gd name="T20" fmla="*/ 352 w 394"/>
                <a:gd name="T21" fmla="*/ 81 h 220"/>
                <a:gd name="T22" fmla="*/ 364 w 394"/>
                <a:gd name="T23" fmla="*/ 77 h 220"/>
                <a:gd name="T24" fmla="*/ 394 w 394"/>
                <a:gd name="T25" fmla="*/ 109 h 220"/>
                <a:gd name="T26" fmla="*/ 358 w 394"/>
                <a:gd name="T27" fmla="*/ 145 h 220"/>
                <a:gd name="T28" fmla="*/ 314 w 394"/>
                <a:gd name="T29" fmla="*/ 143 h 220"/>
                <a:gd name="T30" fmla="*/ 320 w 394"/>
                <a:gd name="T31" fmla="*/ 159 h 220"/>
                <a:gd name="T32" fmla="*/ 352 w 394"/>
                <a:gd name="T33" fmla="*/ 189 h 220"/>
                <a:gd name="T34" fmla="*/ 320 w 394"/>
                <a:gd name="T35" fmla="*/ 209 h 220"/>
                <a:gd name="T36" fmla="*/ 280 w 394"/>
                <a:gd name="T37" fmla="*/ 169 h 220"/>
                <a:gd name="T38" fmla="*/ 250 w 394"/>
                <a:gd name="T39" fmla="*/ 185 h 220"/>
                <a:gd name="T40" fmla="*/ 194 w 394"/>
                <a:gd name="T41" fmla="*/ 169 h 220"/>
                <a:gd name="T42" fmla="*/ 162 w 394"/>
                <a:gd name="T43" fmla="*/ 159 h 220"/>
                <a:gd name="T44" fmla="*/ 176 w 394"/>
                <a:gd name="T45" fmla="*/ 137 h 220"/>
                <a:gd name="T46" fmla="*/ 132 w 394"/>
                <a:gd name="T47" fmla="*/ 129 h 220"/>
                <a:gd name="T48" fmla="*/ 114 w 394"/>
                <a:gd name="T49" fmla="*/ 129 h 220"/>
                <a:gd name="T50" fmla="*/ 128 w 394"/>
                <a:gd name="T51" fmla="*/ 107 h 220"/>
                <a:gd name="T52" fmla="*/ 92 w 394"/>
                <a:gd name="T53" fmla="*/ 97 h 220"/>
                <a:gd name="T54" fmla="*/ 100 w 394"/>
                <a:gd name="T55" fmla="*/ 81 h 220"/>
                <a:gd name="T56" fmla="*/ 64 w 394"/>
                <a:gd name="T57" fmla="*/ 107 h 220"/>
                <a:gd name="T58" fmla="*/ 30 w 394"/>
                <a:gd name="T59" fmla="*/ 101 h 220"/>
                <a:gd name="T60" fmla="*/ 24 w 394"/>
                <a:gd name="T61" fmla="*/ 103 h 220"/>
                <a:gd name="T62" fmla="*/ 4 w 394"/>
                <a:gd name="T63" fmla="*/ 105 h 220"/>
                <a:gd name="T64" fmla="*/ 24 w 394"/>
                <a:gd name="T65" fmla="*/ 73 h 220"/>
                <a:gd name="T66" fmla="*/ 16 w 394"/>
                <a:gd name="T67" fmla="*/ 7 h 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4"/>
                <a:gd name="T103" fmla="*/ 0 h 220"/>
                <a:gd name="T104" fmla="*/ 394 w 394"/>
                <a:gd name="T105" fmla="*/ 220 h 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4" h="220">
                  <a:moveTo>
                    <a:pt x="42" y="5"/>
                  </a:moveTo>
                  <a:cubicBezTo>
                    <a:pt x="44" y="8"/>
                    <a:pt x="46" y="17"/>
                    <a:pt x="46" y="17"/>
                  </a:cubicBezTo>
                  <a:cubicBezTo>
                    <a:pt x="41" y="41"/>
                    <a:pt x="47" y="16"/>
                    <a:pt x="40" y="33"/>
                  </a:cubicBezTo>
                  <a:cubicBezTo>
                    <a:pt x="37" y="39"/>
                    <a:pt x="34" y="51"/>
                    <a:pt x="34" y="51"/>
                  </a:cubicBezTo>
                  <a:cubicBezTo>
                    <a:pt x="32" y="65"/>
                    <a:pt x="27" y="72"/>
                    <a:pt x="30" y="85"/>
                  </a:cubicBezTo>
                  <a:cubicBezTo>
                    <a:pt x="71" y="83"/>
                    <a:pt x="72" y="93"/>
                    <a:pt x="64" y="69"/>
                  </a:cubicBezTo>
                  <a:cubicBezTo>
                    <a:pt x="65" y="67"/>
                    <a:pt x="65" y="64"/>
                    <a:pt x="66" y="63"/>
                  </a:cubicBezTo>
                  <a:cubicBezTo>
                    <a:pt x="67" y="62"/>
                    <a:pt x="72" y="63"/>
                    <a:pt x="72" y="61"/>
                  </a:cubicBezTo>
                  <a:cubicBezTo>
                    <a:pt x="73" y="55"/>
                    <a:pt x="66" y="43"/>
                    <a:pt x="66" y="43"/>
                  </a:cubicBezTo>
                  <a:cubicBezTo>
                    <a:pt x="69" y="33"/>
                    <a:pt x="71" y="31"/>
                    <a:pt x="80" y="37"/>
                  </a:cubicBezTo>
                  <a:cubicBezTo>
                    <a:pt x="89" y="51"/>
                    <a:pt x="90" y="43"/>
                    <a:pt x="102" y="39"/>
                  </a:cubicBezTo>
                  <a:cubicBezTo>
                    <a:pt x="113" y="43"/>
                    <a:pt x="116" y="49"/>
                    <a:pt x="124" y="57"/>
                  </a:cubicBezTo>
                  <a:cubicBezTo>
                    <a:pt x="126" y="89"/>
                    <a:pt x="120" y="93"/>
                    <a:pt x="148" y="89"/>
                  </a:cubicBezTo>
                  <a:cubicBezTo>
                    <a:pt x="160" y="81"/>
                    <a:pt x="166" y="66"/>
                    <a:pt x="180" y="61"/>
                  </a:cubicBezTo>
                  <a:cubicBezTo>
                    <a:pt x="212" y="64"/>
                    <a:pt x="203" y="75"/>
                    <a:pt x="234" y="79"/>
                  </a:cubicBezTo>
                  <a:cubicBezTo>
                    <a:pt x="242" y="82"/>
                    <a:pt x="251" y="86"/>
                    <a:pt x="258" y="91"/>
                  </a:cubicBezTo>
                  <a:cubicBezTo>
                    <a:pt x="263" y="98"/>
                    <a:pt x="271" y="103"/>
                    <a:pt x="278" y="107"/>
                  </a:cubicBezTo>
                  <a:cubicBezTo>
                    <a:pt x="284" y="111"/>
                    <a:pt x="296" y="119"/>
                    <a:pt x="296" y="119"/>
                  </a:cubicBezTo>
                  <a:cubicBezTo>
                    <a:pt x="297" y="122"/>
                    <a:pt x="295" y="128"/>
                    <a:pt x="298" y="129"/>
                  </a:cubicBezTo>
                  <a:cubicBezTo>
                    <a:pt x="299" y="129"/>
                    <a:pt x="344" y="117"/>
                    <a:pt x="348" y="117"/>
                  </a:cubicBezTo>
                  <a:cubicBezTo>
                    <a:pt x="355" y="112"/>
                    <a:pt x="354" y="108"/>
                    <a:pt x="362" y="105"/>
                  </a:cubicBezTo>
                  <a:cubicBezTo>
                    <a:pt x="361" y="101"/>
                    <a:pt x="358" y="84"/>
                    <a:pt x="352" y="81"/>
                  </a:cubicBezTo>
                  <a:cubicBezTo>
                    <a:pt x="348" y="79"/>
                    <a:pt x="340" y="77"/>
                    <a:pt x="340" y="77"/>
                  </a:cubicBezTo>
                  <a:cubicBezTo>
                    <a:pt x="344" y="62"/>
                    <a:pt x="356" y="69"/>
                    <a:pt x="364" y="77"/>
                  </a:cubicBezTo>
                  <a:cubicBezTo>
                    <a:pt x="367" y="93"/>
                    <a:pt x="374" y="86"/>
                    <a:pt x="388" y="91"/>
                  </a:cubicBezTo>
                  <a:cubicBezTo>
                    <a:pt x="382" y="109"/>
                    <a:pt x="378" y="98"/>
                    <a:pt x="394" y="109"/>
                  </a:cubicBezTo>
                  <a:cubicBezTo>
                    <a:pt x="391" y="118"/>
                    <a:pt x="387" y="121"/>
                    <a:pt x="378" y="123"/>
                  </a:cubicBezTo>
                  <a:cubicBezTo>
                    <a:pt x="371" y="133"/>
                    <a:pt x="368" y="138"/>
                    <a:pt x="358" y="145"/>
                  </a:cubicBezTo>
                  <a:cubicBezTo>
                    <a:pt x="352" y="143"/>
                    <a:pt x="340" y="139"/>
                    <a:pt x="340" y="139"/>
                  </a:cubicBezTo>
                  <a:cubicBezTo>
                    <a:pt x="331" y="140"/>
                    <a:pt x="320" y="137"/>
                    <a:pt x="314" y="143"/>
                  </a:cubicBezTo>
                  <a:cubicBezTo>
                    <a:pt x="311" y="146"/>
                    <a:pt x="306" y="155"/>
                    <a:pt x="306" y="155"/>
                  </a:cubicBezTo>
                  <a:cubicBezTo>
                    <a:pt x="311" y="157"/>
                    <a:pt x="318" y="155"/>
                    <a:pt x="320" y="159"/>
                  </a:cubicBezTo>
                  <a:cubicBezTo>
                    <a:pt x="329" y="175"/>
                    <a:pt x="317" y="175"/>
                    <a:pt x="334" y="181"/>
                  </a:cubicBezTo>
                  <a:cubicBezTo>
                    <a:pt x="340" y="190"/>
                    <a:pt x="342" y="192"/>
                    <a:pt x="352" y="189"/>
                  </a:cubicBezTo>
                  <a:cubicBezTo>
                    <a:pt x="357" y="175"/>
                    <a:pt x="356" y="192"/>
                    <a:pt x="358" y="197"/>
                  </a:cubicBezTo>
                  <a:cubicBezTo>
                    <a:pt x="354" y="220"/>
                    <a:pt x="346" y="211"/>
                    <a:pt x="320" y="209"/>
                  </a:cubicBezTo>
                  <a:cubicBezTo>
                    <a:pt x="311" y="203"/>
                    <a:pt x="307" y="194"/>
                    <a:pt x="300" y="187"/>
                  </a:cubicBezTo>
                  <a:cubicBezTo>
                    <a:pt x="297" y="177"/>
                    <a:pt x="290" y="172"/>
                    <a:pt x="280" y="169"/>
                  </a:cubicBezTo>
                  <a:cubicBezTo>
                    <a:pt x="274" y="170"/>
                    <a:pt x="268" y="169"/>
                    <a:pt x="262" y="171"/>
                  </a:cubicBezTo>
                  <a:cubicBezTo>
                    <a:pt x="255" y="174"/>
                    <a:pt x="259" y="182"/>
                    <a:pt x="250" y="185"/>
                  </a:cubicBezTo>
                  <a:cubicBezTo>
                    <a:pt x="226" y="183"/>
                    <a:pt x="230" y="182"/>
                    <a:pt x="214" y="177"/>
                  </a:cubicBezTo>
                  <a:cubicBezTo>
                    <a:pt x="206" y="169"/>
                    <a:pt x="205" y="166"/>
                    <a:pt x="194" y="169"/>
                  </a:cubicBezTo>
                  <a:cubicBezTo>
                    <a:pt x="184" y="179"/>
                    <a:pt x="168" y="180"/>
                    <a:pt x="160" y="167"/>
                  </a:cubicBezTo>
                  <a:cubicBezTo>
                    <a:pt x="161" y="164"/>
                    <a:pt x="160" y="161"/>
                    <a:pt x="162" y="159"/>
                  </a:cubicBezTo>
                  <a:cubicBezTo>
                    <a:pt x="165" y="156"/>
                    <a:pt x="174" y="155"/>
                    <a:pt x="174" y="155"/>
                  </a:cubicBezTo>
                  <a:cubicBezTo>
                    <a:pt x="183" y="146"/>
                    <a:pt x="181" y="152"/>
                    <a:pt x="176" y="137"/>
                  </a:cubicBezTo>
                  <a:cubicBezTo>
                    <a:pt x="171" y="122"/>
                    <a:pt x="158" y="119"/>
                    <a:pt x="144" y="115"/>
                  </a:cubicBezTo>
                  <a:cubicBezTo>
                    <a:pt x="132" y="117"/>
                    <a:pt x="128" y="117"/>
                    <a:pt x="132" y="129"/>
                  </a:cubicBezTo>
                  <a:cubicBezTo>
                    <a:pt x="130" y="146"/>
                    <a:pt x="132" y="149"/>
                    <a:pt x="116" y="145"/>
                  </a:cubicBezTo>
                  <a:cubicBezTo>
                    <a:pt x="109" y="138"/>
                    <a:pt x="105" y="135"/>
                    <a:pt x="114" y="129"/>
                  </a:cubicBezTo>
                  <a:cubicBezTo>
                    <a:pt x="119" y="122"/>
                    <a:pt x="117" y="116"/>
                    <a:pt x="126" y="113"/>
                  </a:cubicBezTo>
                  <a:cubicBezTo>
                    <a:pt x="127" y="111"/>
                    <a:pt x="129" y="108"/>
                    <a:pt x="128" y="107"/>
                  </a:cubicBezTo>
                  <a:cubicBezTo>
                    <a:pt x="125" y="104"/>
                    <a:pt x="116" y="103"/>
                    <a:pt x="116" y="103"/>
                  </a:cubicBezTo>
                  <a:cubicBezTo>
                    <a:pt x="106" y="106"/>
                    <a:pt x="96" y="108"/>
                    <a:pt x="92" y="97"/>
                  </a:cubicBezTo>
                  <a:cubicBezTo>
                    <a:pt x="93" y="93"/>
                    <a:pt x="92" y="89"/>
                    <a:pt x="94" y="85"/>
                  </a:cubicBezTo>
                  <a:cubicBezTo>
                    <a:pt x="95" y="83"/>
                    <a:pt x="99" y="83"/>
                    <a:pt x="100" y="81"/>
                  </a:cubicBezTo>
                  <a:cubicBezTo>
                    <a:pt x="102" y="74"/>
                    <a:pt x="86" y="65"/>
                    <a:pt x="86" y="65"/>
                  </a:cubicBezTo>
                  <a:cubicBezTo>
                    <a:pt x="52" y="71"/>
                    <a:pt x="91" y="98"/>
                    <a:pt x="64" y="107"/>
                  </a:cubicBezTo>
                  <a:cubicBezTo>
                    <a:pt x="50" y="102"/>
                    <a:pt x="58" y="96"/>
                    <a:pt x="38" y="103"/>
                  </a:cubicBezTo>
                  <a:cubicBezTo>
                    <a:pt x="35" y="102"/>
                    <a:pt x="32" y="103"/>
                    <a:pt x="30" y="101"/>
                  </a:cubicBezTo>
                  <a:cubicBezTo>
                    <a:pt x="28" y="100"/>
                    <a:pt x="28" y="94"/>
                    <a:pt x="26" y="95"/>
                  </a:cubicBezTo>
                  <a:cubicBezTo>
                    <a:pt x="23" y="96"/>
                    <a:pt x="26" y="101"/>
                    <a:pt x="24" y="103"/>
                  </a:cubicBezTo>
                  <a:cubicBezTo>
                    <a:pt x="23" y="105"/>
                    <a:pt x="20" y="106"/>
                    <a:pt x="18" y="107"/>
                  </a:cubicBezTo>
                  <a:cubicBezTo>
                    <a:pt x="13" y="106"/>
                    <a:pt x="8" y="108"/>
                    <a:pt x="4" y="105"/>
                  </a:cubicBezTo>
                  <a:cubicBezTo>
                    <a:pt x="1" y="102"/>
                    <a:pt x="0" y="93"/>
                    <a:pt x="0" y="93"/>
                  </a:cubicBezTo>
                  <a:cubicBezTo>
                    <a:pt x="3" y="73"/>
                    <a:pt x="12" y="85"/>
                    <a:pt x="24" y="73"/>
                  </a:cubicBezTo>
                  <a:cubicBezTo>
                    <a:pt x="22" y="59"/>
                    <a:pt x="20" y="57"/>
                    <a:pt x="16" y="45"/>
                  </a:cubicBezTo>
                  <a:cubicBezTo>
                    <a:pt x="19" y="31"/>
                    <a:pt x="24" y="19"/>
                    <a:pt x="16" y="7"/>
                  </a:cubicBezTo>
                  <a:cubicBezTo>
                    <a:pt x="20" y="0"/>
                    <a:pt x="37" y="3"/>
                    <a:pt x="42" y="5"/>
                  </a:cubicBezTo>
                  <a:close/>
                </a:path>
              </a:pathLst>
            </a:custGeom>
            <a:solidFill>
              <a:srgbClr val="C0C0C0"/>
            </a:solidFill>
            <a:ln w="3175">
              <a:solidFill>
                <a:schemeClr val="bg1"/>
              </a:solidFill>
              <a:round/>
              <a:headEnd/>
              <a:tailEnd/>
            </a:ln>
          </p:spPr>
          <p:txBody>
            <a:bodyPr/>
            <a:lstStyle/>
            <a:p>
              <a:endParaRPr lang="zh-CN" altLang="en-US"/>
            </a:p>
          </p:txBody>
        </p:sp>
        <p:sp>
          <p:nvSpPr>
            <p:cNvPr id="10271" name="Freeform 74"/>
            <p:cNvSpPr>
              <a:spLocks/>
            </p:cNvSpPr>
            <p:nvPr/>
          </p:nvSpPr>
          <p:spPr bwMode="auto">
            <a:xfrm>
              <a:off x="2374" y="2610"/>
              <a:ext cx="140" cy="229"/>
            </a:xfrm>
            <a:custGeom>
              <a:avLst/>
              <a:gdLst>
                <a:gd name="T0" fmla="*/ 63 w 140"/>
                <a:gd name="T1" fmla="*/ 5 h 229"/>
                <a:gd name="T2" fmla="*/ 75 w 140"/>
                <a:gd name="T3" fmla="*/ 21 h 229"/>
                <a:gd name="T4" fmla="*/ 69 w 140"/>
                <a:gd name="T5" fmla="*/ 65 h 229"/>
                <a:gd name="T6" fmla="*/ 105 w 140"/>
                <a:gd name="T7" fmla="*/ 81 h 229"/>
                <a:gd name="T8" fmla="*/ 105 w 140"/>
                <a:gd name="T9" fmla="*/ 101 h 229"/>
                <a:gd name="T10" fmla="*/ 119 w 140"/>
                <a:gd name="T11" fmla="*/ 109 h 229"/>
                <a:gd name="T12" fmla="*/ 127 w 140"/>
                <a:gd name="T13" fmla="*/ 127 h 229"/>
                <a:gd name="T14" fmla="*/ 115 w 140"/>
                <a:gd name="T15" fmla="*/ 161 h 229"/>
                <a:gd name="T16" fmla="*/ 119 w 140"/>
                <a:gd name="T17" fmla="*/ 171 h 229"/>
                <a:gd name="T18" fmla="*/ 127 w 140"/>
                <a:gd name="T19" fmla="*/ 159 h 229"/>
                <a:gd name="T20" fmla="*/ 137 w 140"/>
                <a:gd name="T21" fmla="*/ 179 h 229"/>
                <a:gd name="T22" fmla="*/ 123 w 140"/>
                <a:gd name="T23" fmla="*/ 199 h 229"/>
                <a:gd name="T24" fmla="*/ 109 w 140"/>
                <a:gd name="T25" fmla="*/ 223 h 229"/>
                <a:gd name="T26" fmla="*/ 95 w 140"/>
                <a:gd name="T27" fmla="*/ 193 h 229"/>
                <a:gd name="T28" fmla="*/ 77 w 140"/>
                <a:gd name="T29" fmla="*/ 211 h 229"/>
                <a:gd name="T30" fmla="*/ 61 w 140"/>
                <a:gd name="T31" fmla="*/ 189 h 229"/>
                <a:gd name="T32" fmla="*/ 103 w 140"/>
                <a:gd name="T33" fmla="*/ 173 h 229"/>
                <a:gd name="T34" fmla="*/ 91 w 140"/>
                <a:gd name="T35" fmla="*/ 167 h 229"/>
                <a:gd name="T36" fmla="*/ 71 w 140"/>
                <a:gd name="T37" fmla="*/ 141 h 229"/>
                <a:gd name="T38" fmla="*/ 75 w 140"/>
                <a:gd name="T39" fmla="*/ 127 h 229"/>
                <a:gd name="T40" fmla="*/ 103 w 140"/>
                <a:gd name="T41" fmla="*/ 137 h 229"/>
                <a:gd name="T42" fmla="*/ 97 w 140"/>
                <a:gd name="T43" fmla="*/ 119 h 229"/>
                <a:gd name="T44" fmla="*/ 79 w 140"/>
                <a:gd name="T45" fmla="*/ 91 h 229"/>
                <a:gd name="T46" fmla="*/ 67 w 140"/>
                <a:gd name="T47" fmla="*/ 93 h 229"/>
                <a:gd name="T48" fmla="*/ 61 w 140"/>
                <a:gd name="T49" fmla="*/ 117 h 229"/>
                <a:gd name="T50" fmla="*/ 47 w 140"/>
                <a:gd name="T51" fmla="*/ 153 h 229"/>
                <a:gd name="T52" fmla="*/ 29 w 140"/>
                <a:gd name="T53" fmla="*/ 161 h 229"/>
                <a:gd name="T54" fmla="*/ 9 w 140"/>
                <a:gd name="T55" fmla="*/ 179 h 229"/>
                <a:gd name="T56" fmla="*/ 9 w 140"/>
                <a:gd name="T57" fmla="*/ 153 h 229"/>
                <a:gd name="T58" fmla="*/ 39 w 140"/>
                <a:gd name="T59" fmla="*/ 133 h 229"/>
                <a:gd name="T60" fmla="*/ 55 w 140"/>
                <a:gd name="T61" fmla="*/ 119 h 229"/>
                <a:gd name="T62" fmla="*/ 49 w 140"/>
                <a:gd name="T63" fmla="*/ 103 h 229"/>
                <a:gd name="T64" fmla="*/ 47 w 140"/>
                <a:gd name="T65" fmla="*/ 79 h 229"/>
                <a:gd name="T66" fmla="*/ 43 w 140"/>
                <a:gd name="T67" fmla="*/ 67 h 229"/>
                <a:gd name="T68" fmla="*/ 45 w 140"/>
                <a:gd name="T69" fmla="*/ 33 h 229"/>
                <a:gd name="T70" fmla="*/ 47 w 140"/>
                <a:gd name="T71" fmla="*/ 17 h 229"/>
                <a:gd name="T72" fmla="*/ 63 w 140"/>
                <a:gd name="T73" fmla="*/ 5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29"/>
                <a:gd name="T113" fmla="*/ 140 w 140"/>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29">
                  <a:moveTo>
                    <a:pt x="63" y="5"/>
                  </a:moveTo>
                  <a:cubicBezTo>
                    <a:pt x="74" y="8"/>
                    <a:pt x="72" y="11"/>
                    <a:pt x="75" y="21"/>
                  </a:cubicBezTo>
                  <a:cubicBezTo>
                    <a:pt x="74" y="39"/>
                    <a:pt x="74" y="49"/>
                    <a:pt x="69" y="65"/>
                  </a:cubicBezTo>
                  <a:cubicBezTo>
                    <a:pt x="76" y="86"/>
                    <a:pt x="78" y="79"/>
                    <a:pt x="105" y="81"/>
                  </a:cubicBezTo>
                  <a:cubicBezTo>
                    <a:pt x="110" y="89"/>
                    <a:pt x="108" y="92"/>
                    <a:pt x="105" y="101"/>
                  </a:cubicBezTo>
                  <a:cubicBezTo>
                    <a:pt x="110" y="115"/>
                    <a:pt x="103" y="100"/>
                    <a:pt x="119" y="109"/>
                  </a:cubicBezTo>
                  <a:cubicBezTo>
                    <a:pt x="121" y="110"/>
                    <a:pt x="126" y="124"/>
                    <a:pt x="127" y="127"/>
                  </a:cubicBezTo>
                  <a:cubicBezTo>
                    <a:pt x="125" y="148"/>
                    <a:pt x="127" y="149"/>
                    <a:pt x="115" y="161"/>
                  </a:cubicBezTo>
                  <a:cubicBezTo>
                    <a:pt x="114" y="164"/>
                    <a:pt x="116" y="173"/>
                    <a:pt x="119" y="171"/>
                  </a:cubicBezTo>
                  <a:cubicBezTo>
                    <a:pt x="123" y="169"/>
                    <a:pt x="127" y="159"/>
                    <a:pt x="127" y="159"/>
                  </a:cubicBezTo>
                  <a:cubicBezTo>
                    <a:pt x="135" y="164"/>
                    <a:pt x="134" y="170"/>
                    <a:pt x="137" y="179"/>
                  </a:cubicBezTo>
                  <a:cubicBezTo>
                    <a:pt x="135" y="206"/>
                    <a:pt x="140" y="210"/>
                    <a:pt x="123" y="199"/>
                  </a:cubicBezTo>
                  <a:cubicBezTo>
                    <a:pt x="122" y="217"/>
                    <a:pt x="126" y="229"/>
                    <a:pt x="109" y="223"/>
                  </a:cubicBezTo>
                  <a:cubicBezTo>
                    <a:pt x="102" y="213"/>
                    <a:pt x="105" y="200"/>
                    <a:pt x="95" y="193"/>
                  </a:cubicBezTo>
                  <a:cubicBezTo>
                    <a:pt x="87" y="199"/>
                    <a:pt x="86" y="208"/>
                    <a:pt x="77" y="211"/>
                  </a:cubicBezTo>
                  <a:cubicBezTo>
                    <a:pt x="69" y="205"/>
                    <a:pt x="64" y="198"/>
                    <a:pt x="61" y="189"/>
                  </a:cubicBezTo>
                  <a:cubicBezTo>
                    <a:pt x="65" y="176"/>
                    <a:pt x="91" y="175"/>
                    <a:pt x="103" y="173"/>
                  </a:cubicBezTo>
                  <a:cubicBezTo>
                    <a:pt x="101" y="161"/>
                    <a:pt x="98" y="146"/>
                    <a:pt x="91" y="167"/>
                  </a:cubicBezTo>
                  <a:cubicBezTo>
                    <a:pt x="77" y="162"/>
                    <a:pt x="82" y="148"/>
                    <a:pt x="71" y="141"/>
                  </a:cubicBezTo>
                  <a:cubicBezTo>
                    <a:pt x="66" y="133"/>
                    <a:pt x="66" y="130"/>
                    <a:pt x="75" y="127"/>
                  </a:cubicBezTo>
                  <a:cubicBezTo>
                    <a:pt x="89" y="129"/>
                    <a:pt x="94" y="128"/>
                    <a:pt x="103" y="137"/>
                  </a:cubicBezTo>
                  <a:cubicBezTo>
                    <a:pt x="106" y="128"/>
                    <a:pt x="105" y="124"/>
                    <a:pt x="97" y="119"/>
                  </a:cubicBezTo>
                  <a:cubicBezTo>
                    <a:pt x="88" y="106"/>
                    <a:pt x="96" y="97"/>
                    <a:pt x="79" y="91"/>
                  </a:cubicBezTo>
                  <a:cubicBezTo>
                    <a:pt x="75" y="92"/>
                    <a:pt x="69" y="90"/>
                    <a:pt x="67" y="93"/>
                  </a:cubicBezTo>
                  <a:cubicBezTo>
                    <a:pt x="60" y="104"/>
                    <a:pt x="77" y="112"/>
                    <a:pt x="61" y="117"/>
                  </a:cubicBezTo>
                  <a:cubicBezTo>
                    <a:pt x="57" y="129"/>
                    <a:pt x="51" y="140"/>
                    <a:pt x="47" y="153"/>
                  </a:cubicBezTo>
                  <a:cubicBezTo>
                    <a:pt x="45" y="159"/>
                    <a:pt x="35" y="159"/>
                    <a:pt x="29" y="161"/>
                  </a:cubicBezTo>
                  <a:cubicBezTo>
                    <a:pt x="27" y="162"/>
                    <a:pt x="9" y="179"/>
                    <a:pt x="9" y="179"/>
                  </a:cubicBezTo>
                  <a:cubicBezTo>
                    <a:pt x="0" y="178"/>
                    <a:pt x="1" y="166"/>
                    <a:pt x="9" y="153"/>
                  </a:cubicBezTo>
                  <a:cubicBezTo>
                    <a:pt x="15" y="144"/>
                    <a:pt x="31" y="142"/>
                    <a:pt x="39" y="133"/>
                  </a:cubicBezTo>
                  <a:cubicBezTo>
                    <a:pt x="44" y="128"/>
                    <a:pt x="55" y="119"/>
                    <a:pt x="55" y="119"/>
                  </a:cubicBezTo>
                  <a:cubicBezTo>
                    <a:pt x="58" y="110"/>
                    <a:pt x="57" y="108"/>
                    <a:pt x="49" y="103"/>
                  </a:cubicBezTo>
                  <a:cubicBezTo>
                    <a:pt x="40" y="90"/>
                    <a:pt x="49" y="105"/>
                    <a:pt x="47" y="79"/>
                  </a:cubicBezTo>
                  <a:cubicBezTo>
                    <a:pt x="47" y="75"/>
                    <a:pt x="43" y="67"/>
                    <a:pt x="43" y="67"/>
                  </a:cubicBezTo>
                  <a:cubicBezTo>
                    <a:pt x="46" y="52"/>
                    <a:pt x="47" y="49"/>
                    <a:pt x="45" y="33"/>
                  </a:cubicBezTo>
                  <a:cubicBezTo>
                    <a:pt x="46" y="28"/>
                    <a:pt x="44" y="22"/>
                    <a:pt x="47" y="17"/>
                  </a:cubicBezTo>
                  <a:cubicBezTo>
                    <a:pt x="50" y="11"/>
                    <a:pt x="68" y="0"/>
                    <a:pt x="63" y="5"/>
                  </a:cubicBezTo>
                  <a:close/>
                </a:path>
              </a:pathLst>
            </a:custGeom>
            <a:solidFill>
              <a:srgbClr val="C0C0C0"/>
            </a:solidFill>
            <a:ln w="3175">
              <a:solidFill>
                <a:schemeClr val="bg1"/>
              </a:solidFill>
              <a:round/>
              <a:headEnd/>
              <a:tailEnd/>
            </a:ln>
          </p:spPr>
          <p:txBody>
            <a:bodyPr/>
            <a:lstStyle/>
            <a:p>
              <a:endParaRPr lang="zh-CN" altLang="en-US"/>
            </a:p>
          </p:txBody>
        </p:sp>
        <p:sp>
          <p:nvSpPr>
            <p:cNvPr id="10272" name="Freeform 75"/>
            <p:cNvSpPr>
              <a:spLocks/>
            </p:cNvSpPr>
            <p:nvPr/>
          </p:nvSpPr>
          <p:spPr bwMode="auto">
            <a:xfrm>
              <a:off x="2765" y="3569"/>
              <a:ext cx="66" cy="68"/>
            </a:xfrm>
            <a:custGeom>
              <a:avLst/>
              <a:gdLst>
                <a:gd name="T0" fmla="*/ 4 w 66"/>
                <a:gd name="T1" fmla="*/ 24 h 68"/>
                <a:gd name="T2" fmla="*/ 20 w 66"/>
                <a:gd name="T3" fmla="*/ 68 h 68"/>
                <a:gd name="T4" fmla="*/ 58 w 66"/>
                <a:gd name="T5" fmla="*/ 46 h 68"/>
                <a:gd name="T6" fmla="*/ 64 w 66"/>
                <a:gd name="T7" fmla="*/ 0 h 68"/>
                <a:gd name="T8" fmla="*/ 32 w 66"/>
                <a:gd name="T9" fmla="*/ 14 h 68"/>
                <a:gd name="T10" fmla="*/ 14 w 66"/>
                <a:gd name="T11" fmla="*/ 10 h 68"/>
                <a:gd name="T12" fmla="*/ 0 w 66"/>
                <a:gd name="T13" fmla="*/ 18 h 68"/>
                <a:gd name="T14" fmla="*/ 4 w 66"/>
                <a:gd name="T15" fmla="*/ 24 h 68"/>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68"/>
                <a:gd name="T26" fmla="*/ 66 w 66"/>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68">
                  <a:moveTo>
                    <a:pt x="4" y="24"/>
                  </a:moveTo>
                  <a:cubicBezTo>
                    <a:pt x="13" y="37"/>
                    <a:pt x="11" y="54"/>
                    <a:pt x="20" y="68"/>
                  </a:cubicBezTo>
                  <a:cubicBezTo>
                    <a:pt x="41" y="66"/>
                    <a:pt x="46" y="63"/>
                    <a:pt x="58" y="46"/>
                  </a:cubicBezTo>
                  <a:cubicBezTo>
                    <a:pt x="59" y="35"/>
                    <a:pt x="66" y="10"/>
                    <a:pt x="64" y="0"/>
                  </a:cubicBezTo>
                  <a:cubicBezTo>
                    <a:pt x="50" y="3"/>
                    <a:pt x="49" y="12"/>
                    <a:pt x="32" y="14"/>
                  </a:cubicBezTo>
                  <a:cubicBezTo>
                    <a:pt x="23" y="20"/>
                    <a:pt x="21" y="17"/>
                    <a:pt x="14" y="10"/>
                  </a:cubicBezTo>
                  <a:cubicBezTo>
                    <a:pt x="10" y="11"/>
                    <a:pt x="0" y="10"/>
                    <a:pt x="0" y="18"/>
                  </a:cubicBezTo>
                  <a:cubicBezTo>
                    <a:pt x="0" y="20"/>
                    <a:pt x="4" y="24"/>
                    <a:pt x="4" y="24"/>
                  </a:cubicBezTo>
                  <a:close/>
                </a:path>
              </a:pathLst>
            </a:custGeom>
            <a:solidFill>
              <a:srgbClr val="C0C0C0"/>
            </a:solidFill>
            <a:ln w="3175">
              <a:solidFill>
                <a:schemeClr val="bg1"/>
              </a:solidFill>
              <a:round/>
              <a:headEnd/>
              <a:tailEnd/>
            </a:ln>
          </p:spPr>
          <p:txBody>
            <a:bodyPr/>
            <a:lstStyle/>
            <a:p>
              <a:endParaRPr lang="zh-CN" altLang="en-US"/>
            </a:p>
          </p:txBody>
        </p:sp>
        <p:sp>
          <p:nvSpPr>
            <p:cNvPr id="10273" name="Freeform 76"/>
            <p:cNvSpPr>
              <a:spLocks/>
            </p:cNvSpPr>
            <p:nvPr/>
          </p:nvSpPr>
          <p:spPr bwMode="auto">
            <a:xfrm>
              <a:off x="3068" y="3479"/>
              <a:ext cx="187" cy="212"/>
            </a:xfrm>
            <a:custGeom>
              <a:avLst/>
              <a:gdLst>
                <a:gd name="T0" fmla="*/ 109 w 187"/>
                <a:gd name="T1" fmla="*/ 0 h 212"/>
                <a:gd name="T2" fmla="*/ 115 w 187"/>
                <a:gd name="T3" fmla="*/ 32 h 212"/>
                <a:gd name="T4" fmla="*/ 125 w 187"/>
                <a:gd name="T5" fmla="*/ 56 h 212"/>
                <a:gd name="T6" fmla="*/ 115 w 187"/>
                <a:gd name="T7" fmla="*/ 84 h 212"/>
                <a:gd name="T8" fmla="*/ 131 w 187"/>
                <a:gd name="T9" fmla="*/ 102 h 212"/>
                <a:gd name="T10" fmla="*/ 109 w 187"/>
                <a:gd name="T11" fmla="*/ 108 h 212"/>
                <a:gd name="T12" fmla="*/ 91 w 187"/>
                <a:gd name="T13" fmla="*/ 100 h 212"/>
                <a:gd name="T14" fmla="*/ 89 w 187"/>
                <a:gd name="T15" fmla="*/ 106 h 212"/>
                <a:gd name="T16" fmla="*/ 87 w 187"/>
                <a:gd name="T17" fmla="*/ 124 h 212"/>
                <a:gd name="T18" fmla="*/ 41 w 187"/>
                <a:gd name="T19" fmla="*/ 150 h 212"/>
                <a:gd name="T20" fmla="*/ 11 w 187"/>
                <a:gd name="T21" fmla="*/ 174 h 212"/>
                <a:gd name="T22" fmla="*/ 27 w 187"/>
                <a:gd name="T23" fmla="*/ 198 h 212"/>
                <a:gd name="T24" fmla="*/ 33 w 187"/>
                <a:gd name="T25" fmla="*/ 202 h 212"/>
                <a:gd name="T26" fmla="*/ 39 w 187"/>
                <a:gd name="T27" fmla="*/ 204 h 212"/>
                <a:gd name="T28" fmla="*/ 51 w 187"/>
                <a:gd name="T29" fmla="*/ 212 h 212"/>
                <a:gd name="T30" fmla="*/ 63 w 187"/>
                <a:gd name="T31" fmla="*/ 200 h 212"/>
                <a:gd name="T32" fmla="*/ 69 w 187"/>
                <a:gd name="T33" fmla="*/ 194 h 212"/>
                <a:gd name="T34" fmla="*/ 77 w 187"/>
                <a:gd name="T35" fmla="*/ 166 h 212"/>
                <a:gd name="T36" fmla="*/ 95 w 187"/>
                <a:gd name="T37" fmla="*/ 156 h 212"/>
                <a:gd name="T38" fmla="*/ 115 w 187"/>
                <a:gd name="T39" fmla="*/ 138 h 212"/>
                <a:gd name="T40" fmla="*/ 127 w 187"/>
                <a:gd name="T41" fmla="*/ 122 h 212"/>
                <a:gd name="T42" fmla="*/ 169 w 187"/>
                <a:gd name="T43" fmla="*/ 88 h 212"/>
                <a:gd name="T44" fmla="*/ 183 w 187"/>
                <a:gd name="T45" fmla="*/ 72 h 212"/>
                <a:gd name="T46" fmla="*/ 187 w 187"/>
                <a:gd name="T47" fmla="*/ 60 h 212"/>
                <a:gd name="T48" fmla="*/ 153 w 187"/>
                <a:gd name="T49" fmla="*/ 54 h 212"/>
                <a:gd name="T50" fmla="*/ 139 w 187"/>
                <a:gd name="T51" fmla="*/ 38 h 212"/>
                <a:gd name="T52" fmla="*/ 121 w 187"/>
                <a:gd name="T53" fmla="*/ 8 h 212"/>
                <a:gd name="T54" fmla="*/ 109 w 187"/>
                <a:gd name="T55" fmla="*/ 0 h 2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212"/>
                <a:gd name="T86" fmla="*/ 187 w 187"/>
                <a:gd name="T87" fmla="*/ 212 h 2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212">
                  <a:moveTo>
                    <a:pt x="109" y="0"/>
                  </a:moveTo>
                  <a:cubicBezTo>
                    <a:pt x="98" y="11"/>
                    <a:pt x="103" y="24"/>
                    <a:pt x="115" y="32"/>
                  </a:cubicBezTo>
                  <a:cubicBezTo>
                    <a:pt x="118" y="41"/>
                    <a:pt x="120" y="48"/>
                    <a:pt x="125" y="56"/>
                  </a:cubicBezTo>
                  <a:cubicBezTo>
                    <a:pt x="123" y="73"/>
                    <a:pt x="119" y="71"/>
                    <a:pt x="115" y="84"/>
                  </a:cubicBezTo>
                  <a:cubicBezTo>
                    <a:pt x="117" y="101"/>
                    <a:pt x="116" y="98"/>
                    <a:pt x="131" y="102"/>
                  </a:cubicBezTo>
                  <a:cubicBezTo>
                    <a:pt x="136" y="116"/>
                    <a:pt x="118" y="109"/>
                    <a:pt x="109" y="108"/>
                  </a:cubicBezTo>
                  <a:cubicBezTo>
                    <a:pt x="102" y="101"/>
                    <a:pt x="100" y="97"/>
                    <a:pt x="91" y="100"/>
                  </a:cubicBezTo>
                  <a:cubicBezTo>
                    <a:pt x="90" y="102"/>
                    <a:pt x="89" y="104"/>
                    <a:pt x="89" y="106"/>
                  </a:cubicBezTo>
                  <a:cubicBezTo>
                    <a:pt x="88" y="112"/>
                    <a:pt x="88" y="118"/>
                    <a:pt x="87" y="124"/>
                  </a:cubicBezTo>
                  <a:cubicBezTo>
                    <a:pt x="85" y="132"/>
                    <a:pt x="51" y="147"/>
                    <a:pt x="41" y="150"/>
                  </a:cubicBezTo>
                  <a:cubicBezTo>
                    <a:pt x="34" y="160"/>
                    <a:pt x="23" y="172"/>
                    <a:pt x="11" y="174"/>
                  </a:cubicBezTo>
                  <a:cubicBezTo>
                    <a:pt x="0" y="190"/>
                    <a:pt x="13" y="196"/>
                    <a:pt x="27" y="198"/>
                  </a:cubicBezTo>
                  <a:cubicBezTo>
                    <a:pt x="29" y="199"/>
                    <a:pt x="31" y="201"/>
                    <a:pt x="33" y="202"/>
                  </a:cubicBezTo>
                  <a:cubicBezTo>
                    <a:pt x="35" y="203"/>
                    <a:pt x="37" y="203"/>
                    <a:pt x="39" y="204"/>
                  </a:cubicBezTo>
                  <a:cubicBezTo>
                    <a:pt x="43" y="206"/>
                    <a:pt x="51" y="212"/>
                    <a:pt x="51" y="212"/>
                  </a:cubicBezTo>
                  <a:cubicBezTo>
                    <a:pt x="55" y="208"/>
                    <a:pt x="59" y="204"/>
                    <a:pt x="63" y="200"/>
                  </a:cubicBezTo>
                  <a:cubicBezTo>
                    <a:pt x="65" y="198"/>
                    <a:pt x="69" y="194"/>
                    <a:pt x="69" y="194"/>
                  </a:cubicBezTo>
                  <a:cubicBezTo>
                    <a:pt x="72" y="184"/>
                    <a:pt x="70" y="174"/>
                    <a:pt x="77" y="166"/>
                  </a:cubicBezTo>
                  <a:cubicBezTo>
                    <a:pt x="81" y="161"/>
                    <a:pt x="95" y="156"/>
                    <a:pt x="95" y="156"/>
                  </a:cubicBezTo>
                  <a:cubicBezTo>
                    <a:pt x="103" y="148"/>
                    <a:pt x="103" y="142"/>
                    <a:pt x="115" y="138"/>
                  </a:cubicBezTo>
                  <a:cubicBezTo>
                    <a:pt x="120" y="131"/>
                    <a:pt x="120" y="127"/>
                    <a:pt x="127" y="122"/>
                  </a:cubicBezTo>
                  <a:cubicBezTo>
                    <a:pt x="168" y="128"/>
                    <a:pt x="144" y="105"/>
                    <a:pt x="169" y="88"/>
                  </a:cubicBezTo>
                  <a:cubicBezTo>
                    <a:pt x="173" y="82"/>
                    <a:pt x="180" y="79"/>
                    <a:pt x="183" y="72"/>
                  </a:cubicBezTo>
                  <a:cubicBezTo>
                    <a:pt x="185" y="68"/>
                    <a:pt x="187" y="60"/>
                    <a:pt x="187" y="60"/>
                  </a:cubicBezTo>
                  <a:cubicBezTo>
                    <a:pt x="184" y="50"/>
                    <a:pt x="164" y="55"/>
                    <a:pt x="153" y="54"/>
                  </a:cubicBezTo>
                  <a:cubicBezTo>
                    <a:pt x="144" y="40"/>
                    <a:pt x="149" y="45"/>
                    <a:pt x="139" y="38"/>
                  </a:cubicBezTo>
                  <a:cubicBezTo>
                    <a:pt x="135" y="27"/>
                    <a:pt x="127" y="18"/>
                    <a:pt x="121" y="8"/>
                  </a:cubicBezTo>
                  <a:cubicBezTo>
                    <a:pt x="118" y="4"/>
                    <a:pt x="109" y="0"/>
                    <a:pt x="109" y="0"/>
                  </a:cubicBezTo>
                  <a:close/>
                </a:path>
              </a:pathLst>
            </a:custGeom>
            <a:solidFill>
              <a:srgbClr val="C0C0C0"/>
            </a:solidFill>
            <a:ln w="3175">
              <a:solidFill>
                <a:schemeClr val="bg1"/>
              </a:solidFill>
              <a:round/>
              <a:headEnd/>
              <a:tailEnd/>
            </a:ln>
          </p:spPr>
          <p:txBody>
            <a:bodyPr/>
            <a:lstStyle/>
            <a:p>
              <a:endParaRPr lang="zh-CN" altLang="en-US"/>
            </a:p>
          </p:txBody>
        </p:sp>
        <p:sp>
          <p:nvSpPr>
            <p:cNvPr id="10274" name="Freeform 77"/>
            <p:cNvSpPr>
              <a:spLocks/>
            </p:cNvSpPr>
            <p:nvPr/>
          </p:nvSpPr>
          <p:spPr bwMode="auto">
            <a:xfrm>
              <a:off x="4631" y="2545"/>
              <a:ext cx="268" cy="102"/>
            </a:xfrm>
            <a:custGeom>
              <a:avLst/>
              <a:gdLst>
                <a:gd name="T0" fmla="*/ 18 w 268"/>
                <a:gd name="T1" fmla="*/ 2 h 102"/>
                <a:gd name="T2" fmla="*/ 14 w 268"/>
                <a:gd name="T3" fmla="*/ 8 h 102"/>
                <a:gd name="T4" fmla="*/ 8 w 268"/>
                <a:gd name="T5" fmla="*/ 12 h 102"/>
                <a:gd name="T6" fmla="*/ 0 w 268"/>
                <a:gd name="T7" fmla="*/ 24 h 102"/>
                <a:gd name="T8" fmla="*/ 16 w 268"/>
                <a:gd name="T9" fmla="*/ 30 h 102"/>
                <a:gd name="T10" fmla="*/ 66 w 268"/>
                <a:gd name="T11" fmla="*/ 28 h 102"/>
                <a:gd name="T12" fmla="*/ 90 w 268"/>
                <a:gd name="T13" fmla="*/ 38 h 102"/>
                <a:gd name="T14" fmla="*/ 106 w 268"/>
                <a:gd name="T15" fmla="*/ 62 h 102"/>
                <a:gd name="T16" fmla="*/ 110 w 268"/>
                <a:gd name="T17" fmla="*/ 68 h 102"/>
                <a:gd name="T18" fmla="*/ 98 w 268"/>
                <a:gd name="T19" fmla="*/ 74 h 102"/>
                <a:gd name="T20" fmla="*/ 94 w 268"/>
                <a:gd name="T21" fmla="*/ 86 h 102"/>
                <a:gd name="T22" fmla="*/ 104 w 268"/>
                <a:gd name="T23" fmla="*/ 102 h 102"/>
                <a:gd name="T24" fmla="*/ 120 w 268"/>
                <a:gd name="T25" fmla="*/ 76 h 102"/>
                <a:gd name="T26" fmla="*/ 144 w 268"/>
                <a:gd name="T27" fmla="*/ 62 h 102"/>
                <a:gd name="T28" fmla="*/ 148 w 268"/>
                <a:gd name="T29" fmla="*/ 90 h 102"/>
                <a:gd name="T30" fmla="*/ 204 w 268"/>
                <a:gd name="T31" fmla="*/ 86 h 102"/>
                <a:gd name="T32" fmla="*/ 246 w 268"/>
                <a:gd name="T33" fmla="*/ 92 h 102"/>
                <a:gd name="T34" fmla="*/ 262 w 268"/>
                <a:gd name="T35" fmla="*/ 98 h 102"/>
                <a:gd name="T36" fmla="*/ 256 w 268"/>
                <a:gd name="T37" fmla="*/ 72 h 102"/>
                <a:gd name="T38" fmla="*/ 236 w 268"/>
                <a:gd name="T39" fmla="*/ 84 h 102"/>
                <a:gd name="T40" fmla="*/ 220 w 268"/>
                <a:gd name="T41" fmla="*/ 66 h 102"/>
                <a:gd name="T42" fmla="*/ 210 w 268"/>
                <a:gd name="T43" fmla="*/ 54 h 102"/>
                <a:gd name="T44" fmla="*/ 192 w 268"/>
                <a:gd name="T45" fmla="*/ 48 h 102"/>
                <a:gd name="T46" fmla="*/ 178 w 268"/>
                <a:gd name="T47" fmla="*/ 50 h 102"/>
                <a:gd name="T48" fmla="*/ 170 w 268"/>
                <a:gd name="T49" fmla="*/ 54 h 102"/>
                <a:gd name="T50" fmla="*/ 154 w 268"/>
                <a:gd name="T51" fmla="*/ 60 h 102"/>
                <a:gd name="T52" fmla="*/ 142 w 268"/>
                <a:gd name="T53" fmla="*/ 40 h 102"/>
                <a:gd name="T54" fmla="*/ 124 w 268"/>
                <a:gd name="T55" fmla="*/ 34 h 102"/>
                <a:gd name="T56" fmla="*/ 100 w 268"/>
                <a:gd name="T57" fmla="*/ 22 h 102"/>
                <a:gd name="T58" fmla="*/ 48 w 268"/>
                <a:gd name="T59" fmla="*/ 0 h 102"/>
                <a:gd name="T60" fmla="*/ 18 w 268"/>
                <a:gd name="T61" fmla="*/ 2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8"/>
                <a:gd name="T94" fmla="*/ 0 h 102"/>
                <a:gd name="T95" fmla="*/ 268 w 268"/>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8" h="102">
                  <a:moveTo>
                    <a:pt x="18" y="2"/>
                  </a:moveTo>
                  <a:cubicBezTo>
                    <a:pt x="17" y="4"/>
                    <a:pt x="16" y="6"/>
                    <a:pt x="14" y="8"/>
                  </a:cubicBezTo>
                  <a:cubicBezTo>
                    <a:pt x="12" y="10"/>
                    <a:pt x="10" y="10"/>
                    <a:pt x="8" y="12"/>
                  </a:cubicBezTo>
                  <a:cubicBezTo>
                    <a:pt x="5" y="16"/>
                    <a:pt x="0" y="24"/>
                    <a:pt x="0" y="24"/>
                  </a:cubicBezTo>
                  <a:cubicBezTo>
                    <a:pt x="3" y="34"/>
                    <a:pt x="7" y="32"/>
                    <a:pt x="16" y="30"/>
                  </a:cubicBezTo>
                  <a:cubicBezTo>
                    <a:pt x="31" y="20"/>
                    <a:pt x="49" y="26"/>
                    <a:pt x="66" y="28"/>
                  </a:cubicBezTo>
                  <a:cubicBezTo>
                    <a:pt x="74" y="36"/>
                    <a:pt x="78" y="36"/>
                    <a:pt x="90" y="38"/>
                  </a:cubicBezTo>
                  <a:cubicBezTo>
                    <a:pt x="93" y="47"/>
                    <a:pt x="101" y="54"/>
                    <a:pt x="106" y="62"/>
                  </a:cubicBezTo>
                  <a:cubicBezTo>
                    <a:pt x="107" y="64"/>
                    <a:pt x="110" y="68"/>
                    <a:pt x="110" y="68"/>
                  </a:cubicBezTo>
                  <a:cubicBezTo>
                    <a:pt x="106" y="70"/>
                    <a:pt x="101" y="70"/>
                    <a:pt x="98" y="74"/>
                  </a:cubicBezTo>
                  <a:cubicBezTo>
                    <a:pt x="96" y="77"/>
                    <a:pt x="94" y="86"/>
                    <a:pt x="94" y="86"/>
                  </a:cubicBezTo>
                  <a:cubicBezTo>
                    <a:pt x="99" y="100"/>
                    <a:pt x="94" y="96"/>
                    <a:pt x="104" y="102"/>
                  </a:cubicBezTo>
                  <a:cubicBezTo>
                    <a:pt x="126" y="98"/>
                    <a:pt x="109" y="93"/>
                    <a:pt x="120" y="76"/>
                  </a:cubicBezTo>
                  <a:cubicBezTo>
                    <a:pt x="123" y="56"/>
                    <a:pt x="124" y="60"/>
                    <a:pt x="144" y="62"/>
                  </a:cubicBezTo>
                  <a:cubicBezTo>
                    <a:pt x="146" y="71"/>
                    <a:pt x="139" y="87"/>
                    <a:pt x="148" y="90"/>
                  </a:cubicBezTo>
                  <a:cubicBezTo>
                    <a:pt x="166" y="95"/>
                    <a:pt x="204" y="86"/>
                    <a:pt x="204" y="86"/>
                  </a:cubicBezTo>
                  <a:cubicBezTo>
                    <a:pt x="218" y="88"/>
                    <a:pt x="232" y="90"/>
                    <a:pt x="246" y="92"/>
                  </a:cubicBezTo>
                  <a:cubicBezTo>
                    <a:pt x="251" y="100"/>
                    <a:pt x="253" y="101"/>
                    <a:pt x="262" y="98"/>
                  </a:cubicBezTo>
                  <a:cubicBezTo>
                    <a:pt x="265" y="88"/>
                    <a:pt x="268" y="76"/>
                    <a:pt x="256" y="72"/>
                  </a:cubicBezTo>
                  <a:cubicBezTo>
                    <a:pt x="239" y="75"/>
                    <a:pt x="248" y="76"/>
                    <a:pt x="236" y="84"/>
                  </a:cubicBezTo>
                  <a:cubicBezTo>
                    <a:pt x="226" y="81"/>
                    <a:pt x="229" y="72"/>
                    <a:pt x="220" y="66"/>
                  </a:cubicBezTo>
                  <a:cubicBezTo>
                    <a:pt x="218" y="62"/>
                    <a:pt x="214" y="56"/>
                    <a:pt x="210" y="54"/>
                  </a:cubicBezTo>
                  <a:cubicBezTo>
                    <a:pt x="204" y="51"/>
                    <a:pt x="192" y="48"/>
                    <a:pt x="192" y="48"/>
                  </a:cubicBezTo>
                  <a:cubicBezTo>
                    <a:pt x="187" y="49"/>
                    <a:pt x="182" y="48"/>
                    <a:pt x="178" y="50"/>
                  </a:cubicBezTo>
                  <a:cubicBezTo>
                    <a:pt x="167" y="55"/>
                    <a:pt x="186" y="59"/>
                    <a:pt x="170" y="54"/>
                  </a:cubicBezTo>
                  <a:cubicBezTo>
                    <a:pt x="161" y="57"/>
                    <a:pt x="163" y="63"/>
                    <a:pt x="154" y="60"/>
                  </a:cubicBezTo>
                  <a:cubicBezTo>
                    <a:pt x="151" y="57"/>
                    <a:pt x="142" y="40"/>
                    <a:pt x="142" y="40"/>
                  </a:cubicBezTo>
                  <a:cubicBezTo>
                    <a:pt x="142" y="40"/>
                    <a:pt x="127" y="35"/>
                    <a:pt x="124" y="34"/>
                  </a:cubicBezTo>
                  <a:cubicBezTo>
                    <a:pt x="116" y="31"/>
                    <a:pt x="100" y="22"/>
                    <a:pt x="100" y="22"/>
                  </a:cubicBezTo>
                  <a:cubicBezTo>
                    <a:pt x="87" y="2"/>
                    <a:pt x="70" y="2"/>
                    <a:pt x="48" y="0"/>
                  </a:cubicBezTo>
                  <a:cubicBezTo>
                    <a:pt x="38" y="1"/>
                    <a:pt x="18" y="2"/>
                    <a:pt x="18" y="2"/>
                  </a:cubicBezTo>
                  <a:close/>
                </a:path>
              </a:pathLst>
            </a:custGeom>
            <a:solidFill>
              <a:srgbClr val="C0C0C0"/>
            </a:solidFill>
            <a:ln w="3175">
              <a:solidFill>
                <a:schemeClr val="bg1"/>
              </a:solidFill>
              <a:round/>
              <a:headEnd/>
              <a:tailEnd/>
            </a:ln>
          </p:spPr>
          <p:txBody>
            <a:bodyPr/>
            <a:lstStyle/>
            <a:p>
              <a:endParaRPr lang="zh-CN" altLang="en-US"/>
            </a:p>
          </p:txBody>
        </p:sp>
        <p:sp>
          <p:nvSpPr>
            <p:cNvPr id="10275" name="Oval 78"/>
            <p:cNvSpPr>
              <a:spLocks noChangeArrowheads="1"/>
            </p:cNvSpPr>
            <p:nvPr/>
          </p:nvSpPr>
          <p:spPr bwMode="auto">
            <a:xfrm>
              <a:off x="2318" y="2537"/>
              <a:ext cx="23" cy="23"/>
            </a:xfrm>
            <a:prstGeom prst="ellipse">
              <a:avLst/>
            </a:prstGeom>
            <a:solidFill>
              <a:srgbClr val="C0C0C0"/>
            </a:solidFill>
            <a:ln w="3175">
              <a:noFill/>
              <a:round/>
              <a:headEnd/>
              <a:tailEnd/>
            </a:ln>
          </p:spPr>
          <p:txBody>
            <a:bodyPr wrap="none" anchor="ctr"/>
            <a:lstStyle/>
            <a:p>
              <a:endParaRPr lang="zh-CN" altLang="en-US"/>
            </a:p>
          </p:txBody>
        </p:sp>
      </p:grpSp>
      <p:grpSp>
        <p:nvGrpSpPr>
          <p:cNvPr id="9" name="Group 79"/>
          <p:cNvGrpSpPr>
            <a:grpSpLocks/>
          </p:cNvGrpSpPr>
          <p:nvPr/>
        </p:nvGrpSpPr>
        <p:grpSpPr bwMode="auto">
          <a:xfrm>
            <a:off x="3825875" y="2589213"/>
            <a:ext cx="1739900" cy="995362"/>
            <a:chOff x="126" y="98"/>
            <a:chExt cx="5458" cy="4151"/>
          </a:xfrm>
        </p:grpSpPr>
        <p:sp>
          <p:nvSpPr>
            <p:cNvPr id="10258" name="Freeform 80"/>
            <p:cNvSpPr>
              <a:spLocks/>
            </p:cNvSpPr>
            <p:nvPr/>
          </p:nvSpPr>
          <p:spPr bwMode="blackWhite">
            <a:xfrm>
              <a:off x="126" y="98"/>
              <a:ext cx="5458" cy="3926"/>
            </a:xfrm>
            <a:custGeom>
              <a:avLst/>
              <a:gdLst>
                <a:gd name="T0" fmla="*/ 2147483647 w 822"/>
                <a:gd name="T1" fmla="*/ 2147483647 h 592"/>
                <a:gd name="T2" fmla="*/ 2147483647 w 822"/>
                <a:gd name="T3" fmla="*/ 2147483647 h 592"/>
                <a:gd name="T4" fmla="*/ 2147483647 w 822"/>
                <a:gd name="T5" fmla="*/ 2147483647 h 592"/>
                <a:gd name="T6" fmla="*/ 2147483647 w 822"/>
                <a:gd name="T7" fmla="*/ 2147483647 h 592"/>
                <a:gd name="T8" fmla="*/ 2147483647 w 822"/>
                <a:gd name="T9" fmla="*/ 2147483647 h 592"/>
                <a:gd name="T10" fmla="*/ 2147483647 w 822"/>
                <a:gd name="T11" fmla="*/ 2147483647 h 592"/>
                <a:gd name="T12" fmla="*/ 2147483647 w 822"/>
                <a:gd name="T13" fmla="*/ 2147483647 h 592"/>
                <a:gd name="T14" fmla="*/ 2147483647 w 822"/>
                <a:gd name="T15" fmla="*/ 2147483647 h 592"/>
                <a:gd name="T16" fmla="*/ 2147483647 w 822"/>
                <a:gd name="T17" fmla="*/ 2147483647 h 592"/>
                <a:gd name="T18" fmla="*/ 2147483647 w 822"/>
                <a:gd name="T19" fmla="*/ 2147483647 h 592"/>
                <a:gd name="T20" fmla="*/ 2147483647 w 822"/>
                <a:gd name="T21" fmla="*/ 2147483647 h 592"/>
                <a:gd name="T22" fmla="*/ 2147483647 w 822"/>
                <a:gd name="T23" fmla="*/ 2147483647 h 592"/>
                <a:gd name="T24" fmla="*/ 2147483647 w 822"/>
                <a:gd name="T25" fmla="*/ 2147483647 h 592"/>
                <a:gd name="T26" fmla="*/ 2147483647 w 822"/>
                <a:gd name="T27" fmla="*/ 2147483647 h 592"/>
                <a:gd name="T28" fmla="*/ 2147483647 w 822"/>
                <a:gd name="T29" fmla="*/ 2147483647 h 592"/>
                <a:gd name="T30" fmla="*/ 2147483647 w 822"/>
                <a:gd name="T31" fmla="*/ 2147483647 h 592"/>
                <a:gd name="T32" fmla="*/ 2147483647 w 822"/>
                <a:gd name="T33" fmla="*/ 2147483647 h 592"/>
                <a:gd name="T34" fmla="*/ 2147483647 w 822"/>
                <a:gd name="T35" fmla="*/ 2147483647 h 592"/>
                <a:gd name="T36" fmla="*/ 2147483647 w 822"/>
                <a:gd name="T37" fmla="*/ 2147483647 h 592"/>
                <a:gd name="T38" fmla="*/ 2147483647 w 822"/>
                <a:gd name="T39" fmla="*/ 2147483647 h 592"/>
                <a:gd name="T40" fmla="*/ 2147483647 w 822"/>
                <a:gd name="T41" fmla="*/ 2147483647 h 592"/>
                <a:gd name="T42" fmla="*/ 2147483647 w 822"/>
                <a:gd name="T43" fmla="*/ 2147483647 h 592"/>
                <a:gd name="T44" fmla="*/ 2147483647 w 822"/>
                <a:gd name="T45" fmla="*/ 2147483647 h 592"/>
                <a:gd name="T46" fmla="*/ 2147483647 w 822"/>
                <a:gd name="T47" fmla="*/ 2147483647 h 592"/>
                <a:gd name="T48" fmla="*/ 2147483647 w 822"/>
                <a:gd name="T49" fmla="*/ 2147483647 h 592"/>
                <a:gd name="T50" fmla="*/ 2147483647 w 822"/>
                <a:gd name="T51" fmla="*/ 2147483647 h 592"/>
                <a:gd name="T52" fmla="*/ 2147483647 w 822"/>
                <a:gd name="T53" fmla="*/ 2147483647 h 592"/>
                <a:gd name="T54" fmla="*/ 2147483647 w 822"/>
                <a:gd name="T55" fmla="*/ 2147483647 h 592"/>
                <a:gd name="T56" fmla="*/ 2147483647 w 822"/>
                <a:gd name="T57" fmla="*/ 2147483647 h 592"/>
                <a:gd name="T58" fmla="*/ 2147483647 w 822"/>
                <a:gd name="T59" fmla="*/ 2147483647 h 592"/>
                <a:gd name="T60" fmla="*/ 2147483647 w 822"/>
                <a:gd name="T61" fmla="*/ 2147483647 h 592"/>
                <a:gd name="T62" fmla="*/ 2147483647 w 822"/>
                <a:gd name="T63" fmla="*/ 2147483647 h 592"/>
                <a:gd name="T64" fmla="*/ 2147483647 w 822"/>
                <a:gd name="T65" fmla="*/ 2147483647 h 592"/>
                <a:gd name="T66" fmla="*/ 2147483647 w 822"/>
                <a:gd name="T67" fmla="*/ 2147483647 h 592"/>
                <a:gd name="T68" fmla="*/ 2147483647 w 822"/>
                <a:gd name="T69" fmla="*/ 2147483647 h 592"/>
                <a:gd name="T70" fmla="*/ 2147483647 w 822"/>
                <a:gd name="T71" fmla="*/ 2147483647 h 592"/>
                <a:gd name="T72" fmla="*/ 2147483647 w 822"/>
                <a:gd name="T73" fmla="*/ 2147483647 h 592"/>
                <a:gd name="T74" fmla="*/ 2147483647 w 822"/>
                <a:gd name="T75" fmla="*/ 2147483647 h 592"/>
                <a:gd name="T76" fmla="*/ 2147483647 w 822"/>
                <a:gd name="T77" fmla="*/ 2147483647 h 592"/>
                <a:gd name="T78" fmla="*/ 2147483647 w 822"/>
                <a:gd name="T79" fmla="*/ 2147483647 h 592"/>
                <a:gd name="T80" fmla="*/ 2147483647 w 822"/>
                <a:gd name="T81" fmla="*/ 2147483647 h 592"/>
                <a:gd name="T82" fmla="*/ 2147483647 w 822"/>
                <a:gd name="T83" fmla="*/ 2147483647 h 592"/>
                <a:gd name="T84" fmla="*/ 2147483647 w 822"/>
                <a:gd name="T85" fmla="*/ 2147483647 h 592"/>
                <a:gd name="T86" fmla="*/ 2147483647 w 822"/>
                <a:gd name="T87" fmla="*/ 2147483647 h 592"/>
                <a:gd name="T88" fmla="*/ 2147483647 w 822"/>
                <a:gd name="T89" fmla="*/ 2147483647 h 592"/>
                <a:gd name="T90" fmla="*/ 2147483647 w 822"/>
                <a:gd name="T91" fmla="*/ 2147483647 h 592"/>
                <a:gd name="T92" fmla="*/ 2147483647 w 822"/>
                <a:gd name="T93" fmla="*/ 2147483647 h 592"/>
                <a:gd name="T94" fmla="*/ 2147483647 w 822"/>
                <a:gd name="T95" fmla="*/ 2147483647 h 592"/>
                <a:gd name="T96" fmla="*/ 2147483647 w 822"/>
                <a:gd name="T97" fmla="*/ 2147483647 h 592"/>
                <a:gd name="T98" fmla="*/ 2147483647 w 822"/>
                <a:gd name="T99" fmla="*/ 2147483647 h 592"/>
                <a:gd name="T100" fmla="*/ 2147483647 w 822"/>
                <a:gd name="T101" fmla="*/ 2147483647 h 592"/>
                <a:gd name="T102" fmla="*/ 2147483647 w 822"/>
                <a:gd name="T103" fmla="*/ 2147483647 h 592"/>
                <a:gd name="T104" fmla="*/ 2147483647 w 822"/>
                <a:gd name="T105" fmla="*/ 2147483647 h 592"/>
                <a:gd name="T106" fmla="*/ 2147483647 w 822"/>
                <a:gd name="T107" fmla="*/ 2147483647 h 592"/>
                <a:gd name="T108" fmla="*/ 2147483647 w 822"/>
                <a:gd name="T109" fmla="*/ 2147483647 h 5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2"/>
                <a:gd name="T166" fmla="*/ 0 h 592"/>
                <a:gd name="T167" fmla="*/ 822 w 822"/>
                <a:gd name="T168" fmla="*/ 592 h 5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2" h="592">
                  <a:moveTo>
                    <a:pt x="177" y="96"/>
                  </a:moveTo>
                  <a:cubicBezTo>
                    <a:pt x="175" y="99"/>
                    <a:pt x="172" y="99"/>
                    <a:pt x="171" y="102"/>
                  </a:cubicBezTo>
                  <a:cubicBezTo>
                    <a:pt x="171" y="105"/>
                    <a:pt x="171" y="107"/>
                    <a:pt x="170" y="109"/>
                  </a:cubicBezTo>
                  <a:cubicBezTo>
                    <a:pt x="170" y="110"/>
                    <a:pt x="168" y="110"/>
                    <a:pt x="167" y="111"/>
                  </a:cubicBezTo>
                  <a:cubicBezTo>
                    <a:pt x="163" y="111"/>
                    <a:pt x="162" y="112"/>
                    <a:pt x="158" y="112"/>
                  </a:cubicBezTo>
                  <a:cubicBezTo>
                    <a:pt x="155" y="122"/>
                    <a:pt x="160" y="129"/>
                    <a:pt x="162" y="139"/>
                  </a:cubicBezTo>
                  <a:cubicBezTo>
                    <a:pt x="161" y="139"/>
                    <a:pt x="151" y="144"/>
                    <a:pt x="150" y="144"/>
                  </a:cubicBezTo>
                  <a:cubicBezTo>
                    <a:pt x="147" y="144"/>
                    <a:pt x="145" y="140"/>
                    <a:pt x="145" y="140"/>
                  </a:cubicBezTo>
                  <a:cubicBezTo>
                    <a:pt x="139" y="141"/>
                    <a:pt x="141" y="141"/>
                    <a:pt x="135" y="140"/>
                  </a:cubicBezTo>
                  <a:cubicBezTo>
                    <a:pt x="133" y="139"/>
                    <a:pt x="128" y="137"/>
                    <a:pt x="128" y="137"/>
                  </a:cubicBezTo>
                  <a:cubicBezTo>
                    <a:pt x="122" y="139"/>
                    <a:pt x="126" y="142"/>
                    <a:pt x="125" y="144"/>
                  </a:cubicBezTo>
                  <a:lnTo>
                    <a:pt x="120" y="149"/>
                  </a:lnTo>
                  <a:lnTo>
                    <a:pt x="116" y="161"/>
                  </a:lnTo>
                  <a:lnTo>
                    <a:pt x="114" y="172"/>
                  </a:lnTo>
                  <a:cubicBezTo>
                    <a:pt x="126" y="183"/>
                    <a:pt x="108" y="175"/>
                    <a:pt x="85" y="182"/>
                  </a:cubicBezTo>
                  <a:cubicBezTo>
                    <a:pt x="84" y="182"/>
                    <a:pt x="83" y="186"/>
                    <a:pt x="82" y="187"/>
                  </a:cubicBezTo>
                  <a:cubicBezTo>
                    <a:pt x="85" y="191"/>
                    <a:pt x="84" y="188"/>
                    <a:pt x="87" y="190"/>
                  </a:cubicBezTo>
                  <a:cubicBezTo>
                    <a:pt x="86" y="194"/>
                    <a:pt x="85" y="194"/>
                    <a:pt x="85" y="198"/>
                  </a:cubicBezTo>
                  <a:cubicBezTo>
                    <a:pt x="85" y="200"/>
                    <a:pt x="90" y="207"/>
                    <a:pt x="90" y="208"/>
                  </a:cubicBezTo>
                  <a:cubicBezTo>
                    <a:pt x="91" y="226"/>
                    <a:pt x="90" y="221"/>
                    <a:pt x="82" y="226"/>
                  </a:cubicBezTo>
                  <a:cubicBezTo>
                    <a:pt x="82" y="228"/>
                    <a:pt x="85" y="230"/>
                    <a:pt x="85" y="231"/>
                  </a:cubicBezTo>
                  <a:cubicBezTo>
                    <a:pt x="85" y="235"/>
                    <a:pt x="83" y="237"/>
                    <a:pt x="82" y="241"/>
                  </a:cubicBezTo>
                  <a:cubicBezTo>
                    <a:pt x="81" y="244"/>
                    <a:pt x="78" y="244"/>
                    <a:pt x="74" y="246"/>
                  </a:cubicBezTo>
                  <a:cubicBezTo>
                    <a:pt x="70" y="248"/>
                    <a:pt x="63" y="249"/>
                    <a:pt x="60" y="252"/>
                  </a:cubicBezTo>
                  <a:cubicBezTo>
                    <a:pt x="56" y="253"/>
                    <a:pt x="59" y="258"/>
                    <a:pt x="56" y="259"/>
                  </a:cubicBezTo>
                  <a:cubicBezTo>
                    <a:pt x="52" y="260"/>
                    <a:pt x="41" y="257"/>
                    <a:pt x="38" y="258"/>
                  </a:cubicBezTo>
                  <a:cubicBezTo>
                    <a:pt x="33" y="259"/>
                    <a:pt x="35" y="265"/>
                    <a:pt x="33" y="267"/>
                  </a:cubicBezTo>
                  <a:cubicBezTo>
                    <a:pt x="32" y="269"/>
                    <a:pt x="29" y="272"/>
                    <a:pt x="27" y="272"/>
                  </a:cubicBezTo>
                  <a:cubicBezTo>
                    <a:pt x="26" y="272"/>
                    <a:pt x="27" y="269"/>
                    <a:pt x="24" y="269"/>
                  </a:cubicBezTo>
                  <a:cubicBezTo>
                    <a:pt x="19" y="270"/>
                    <a:pt x="17" y="268"/>
                    <a:pt x="12" y="270"/>
                  </a:cubicBezTo>
                  <a:cubicBezTo>
                    <a:pt x="11" y="270"/>
                    <a:pt x="11" y="273"/>
                    <a:pt x="10" y="273"/>
                  </a:cubicBezTo>
                  <a:cubicBezTo>
                    <a:pt x="9" y="274"/>
                    <a:pt x="7" y="274"/>
                    <a:pt x="5" y="275"/>
                  </a:cubicBezTo>
                  <a:cubicBezTo>
                    <a:pt x="4" y="279"/>
                    <a:pt x="2" y="282"/>
                    <a:pt x="0" y="287"/>
                  </a:cubicBezTo>
                  <a:cubicBezTo>
                    <a:pt x="0" y="290"/>
                    <a:pt x="3" y="289"/>
                    <a:pt x="4" y="292"/>
                  </a:cubicBezTo>
                  <a:cubicBezTo>
                    <a:pt x="5" y="294"/>
                    <a:pt x="3" y="297"/>
                    <a:pt x="4" y="299"/>
                  </a:cubicBezTo>
                  <a:cubicBezTo>
                    <a:pt x="4" y="301"/>
                    <a:pt x="3" y="302"/>
                    <a:pt x="4" y="303"/>
                  </a:cubicBezTo>
                  <a:cubicBezTo>
                    <a:pt x="4" y="304"/>
                    <a:pt x="5" y="304"/>
                    <a:pt x="6" y="304"/>
                  </a:cubicBezTo>
                  <a:cubicBezTo>
                    <a:pt x="7" y="305"/>
                    <a:pt x="8" y="301"/>
                    <a:pt x="10" y="302"/>
                  </a:cubicBezTo>
                  <a:cubicBezTo>
                    <a:pt x="13" y="303"/>
                    <a:pt x="17" y="307"/>
                    <a:pt x="18" y="310"/>
                  </a:cubicBezTo>
                  <a:cubicBezTo>
                    <a:pt x="18" y="312"/>
                    <a:pt x="21" y="315"/>
                    <a:pt x="20" y="318"/>
                  </a:cubicBezTo>
                  <a:cubicBezTo>
                    <a:pt x="19" y="319"/>
                    <a:pt x="20" y="322"/>
                    <a:pt x="20" y="323"/>
                  </a:cubicBezTo>
                  <a:cubicBezTo>
                    <a:pt x="20" y="324"/>
                    <a:pt x="13" y="326"/>
                    <a:pt x="14" y="328"/>
                  </a:cubicBezTo>
                  <a:cubicBezTo>
                    <a:pt x="15" y="329"/>
                    <a:pt x="22" y="329"/>
                    <a:pt x="24" y="329"/>
                  </a:cubicBezTo>
                  <a:cubicBezTo>
                    <a:pt x="27" y="330"/>
                    <a:pt x="28" y="331"/>
                    <a:pt x="29" y="333"/>
                  </a:cubicBezTo>
                  <a:cubicBezTo>
                    <a:pt x="31" y="346"/>
                    <a:pt x="25" y="333"/>
                    <a:pt x="32" y="344"/>
                  </a:cubicBezTo>
                  <a:cubicBezTo>
                    <a:pt x="34" y="349"/>
                    <a:pt x="36" y="348"/>
                    <a:pt x="39" y="350"/>
                  </a:cubicBezTo>
                  <a:lnTo>
                    <a:pt x="48" y="350"/>
                  </a:lnTo>
                  <a:lnTo>
                    <a:pt x="55" y="360"/>
                  </a:lnTo>
                  <a:lnTo>
                    <a:pt x="55" y="367"/>
                  </a:lnTo>
                  <a:cubicBezTo>
                    <a:pt x="56" y="372"/>
                    <a:pt x="55" y="373"/>
                    <a:pt x="58" y="377"/>
                  </a:cubicBezTo>
                  <a:cubicBezTo>
                    <a:pt x="59" y="379"/>
                    <a:pt x="61" y="379"/>
                    <a:pt x="61" y="379"/>
                  </a:cubicBezTo>
                  <a:cubicBezTo>
                    <a:pt x="62" y="381"/>
                    <a:pt x="60" y="384"/>
                    <a:pt x="61" y="386"/>
                  </a:cubicBezTo>
                  <a:cubicBezTo>
                    <a:pt x="61" y="389"/>
                    <a:pt x="66" y="393"/>
                    <a:pt x="67" y="395"/>
                  </a:cubicBezTo>
                  <a:cubicBezTo>
                    <a:pt x="68" y="398"/>
                    <a:pt x="70" y="401"/>
                    <a:pt x="68" y="403"/>
                  </a:cubicBezTo>
                  <a:cubicBezTo>
                    <a:pt x="66" y="411"/>
                    <a:pt x="65" y="405"/>
                    <a:pt x="59" y="406"/>
                  </a:cubicBezTo>
                  <a:cubicBezTo>
                    <a:pt x="57" y="406"/>
                    <a:pt x="60" y="411"/>
                    <a:pt x="59" y="412"/>
                  </a:cubicBezTo>
                  <a:cubicBezTo>
                    <a:pt x="59" y="413"/>
                    <a:pt x="62" y="410"/>
                    <a:pt x="62" y="411"/>
                  </a:cubicBezTo>
                  <a:cubicBezTo>
                    <a:pt x="63" y="413"/>
                    <a:pt x="64" y="414"/>
                    <a:pt x="65" y="415"/>
                  </a:cubicBezTo>
                  <a:cubicBezTo>
                    <a:pt x="65" y="416"/>
                    <a:pt x="60" y="422"/>
                    <a:pt x="60" y="423"/>
                  </a:cubicBezTo>
                  <a:cubicBezTo>
                    <a:pt x="62" y="426"/>
                    <a:pt x="66" y="430"/>
                    <a:pt x="68" y="430"/>
                  </a:cubicBezTo>
                  <a:lnTo>
                    <a:pt x="71" y="427"/>
                  </a:lnTo>
                  <a:cubicBezTo>
                    <a:pt x="72" y="426"/>
                    <a:pt x="69" y="425"/>
                    <a:pt x="75" y="428"/>
                  </a:cubicBezTo>
                  <a:cubicBezTo>
                    <a:pt x="78" y="430"/>
                    <a:pt x="85" y="437"/>
                    <a:pt x="90" y="440"/>
                  </a:cubicBezTo>
                  <a:cubicBezTo>
                    <a:pt x="94" y="442"/>
                    <a:pt x="99" y="441"/>
                    <a:pt x="102" y="441"/>
                  </a:cubicBezTo>
                  <a:cubicBezTo>
                    <a:pt x="105" y="442"/>
                    <a:pt x="105" y="439"/>
                    <a:pt x="108" y="440"/>
                  </a:cubicBezTo>
                  <a:cubicBezTo>
                    <a:pt x="111" y="441"/>
                    <a:pt x="118" y="447"/>
                    <a:pt x="122" y="450"/>
                  </a:cubicBezTo>
                  <a:cubicBezTo>
                    <a:pt x="126" y="454"/>
                    <a:pt x="126" y="458"/>
                    <a:pt x="127" y="459"/>
                  </a:cubicBezTo>
                  <a:cubicBezTo>
                    <a:pt x="129" y="461"/>
                    <a:pt x="130" y="460"/>
                    <a:pt x="131" y="460"/>
                  </a:cubicBezTo>
                  <a:cubicBezTo>
                    <a:pt x="132" y="460"/>
                    <a:pt x="132" y="457"/>
                    <a:pt x="133" y="456"/>
                  </a:cubicBezTo>
                  <a:cubicBezTo>
                    <a:pt x="134" y="456"/>
                    <a:pt x="136" y="455"/>
                    <a:pt x="138" y="456"/>
                  </a:cubicBezTo>
                  <a:cubicBezTo>
                    <a:pt x="140" y="457"/>
                    <a:pt x="141" y="460"/>
                    <a:pt x="142" y="461"/>
                  </a:cubicBezTo>
                  <a:cubicBezTo>
                    <a:pt x="144" y="462"/>
                    <a:pt x="145" y="463"/>
                    <a:pt x="146" y="463"/>
                  </a:cubicBezTo>
                  <a:cubicBezTo>
                    <a:pt x="147" y="463"/>
                    <a:pt x="149" y="459"/>
                    <a:pt x="150" y="461"/>
                  </a:cubicBezTo>
                  <a:cubicBezTo>
                    <a:pt x="152" y="463"/>
                    <a:pt x="151" y="470"/>
                    <a:pt x="154" y="472"/>
                  </a:cubicBezTo>
                  <a:cubicBezTo>
                    <a:pt x="155" y="474"/>
                    <a:pt x="163" y="470"/>
                    <a:pt x="165" y="470"/>
                  </a:cubicBezTo>
                  <a:cubicBezTo>
                    <a:pt x="168" y="471"/>
                    <a:pt x="169" y="474"/>
                    <a:pt x="171" y="475"/>
                  </a:cubicBezTo>
                  <a:cubicBezTo>
                    <a:pt x="172" y="475"/>
                    <a:pt x="176" y="478"/>
                    <a:pt x="177" y="479"/>
                  </a:cubicBezTo>
                  <a:cubicBezTo>
                    <a:pt x="186" y="480"/>
                    <a:pt x="186" y="479"/>
                    <a:pt x="194" y="477"/>
                  </a:cubicBezTo>
                  <a:cubicBezTo>
                    <a:pt x="200" y="478"/>
                    <a:pt x="197" y="482"/>
                    <a:pt x="202" y="483"/>
                  </a:cubicBezTo>
                  <a:cubicBezTo>
                    <a:pt x="206" y="484"/>
                    <a:pt x="205" y="475"/>
                    <a:pt x="212" y="475"/>
                  </a:cubicBezTo>
                  <a:cubicBezTo>
                    <a:pt x="219" y="474"/>
                    <a:pt x="237" y="481"/>
                    <a:pt x="243" y="481"/>
                  </a:cubicBezTo>
                  <a:cubicBezTo>
                    <a:pt x="249" y="482"/>
                    <a:pt x="246" y="479"/>
                    <a:pt x="247" y="478"/>
                  </a:cubicBezTo>
                  <a:cubicBezTo>
                    <a:pt x="248" y="477"/>
                    <a:pt x="250" y="477"/>
                    <a:pt x="253" y="475"/>
                  </a:cubicBezTo>
                  <a:cubicBezTo>
                    <a:pt x="256" y="473"/>
                    <a:pt x="263" y="468"/>
                    <a:pt x="267" y="466"/>
                  </a:cubicBezTo>
                  <a:cubicBezTo>
                    <a:pt x="269" y="465"/>
                    <a:pt x="272" y="463"/>
                    <a:pt x="272" y="463"/>
                  </a:cubicBezTo>
                  <a:cubicBezTo>
                    <a:pt x="274" y="462"/>
                    <a:pt x="277" y="457"/>
                    <a:pt x="278" y="456"/>
                  </a:cubicBezTo>
                  <a:cubicBezTo>
                    <a:pt x="281" y="455"/>
                    <a:pt x="285" y="457"/>
                    <a:pt x="287" y="457"/>
                  </a:cubicBezTo>
                  <a:cubicBezTo>
                    <a:pt x="290" y="456"/>
                    <a:pt x="291" y="458"/>
                    <a:pt x="291" y="458"/>
                  </a:cubicBezTo>
                  <a:cubicBezTo>
                    <a:pt x="292" y="458"/>
                    <a:pt x="294" y="452"/>
                    <a:pt x="295" y="454"/>
                  </a:cubicBezTo>
                  <a:cubicBezTo>
                    <a:pt x="297" y="454"/>
                    <a:pt x="299" y="456"/>
                    <a:pt x="299" y="457"/>
                  </a:cubicBezTo>
                  <a:cubicBezTo>
                    <a:pt x="299" y="458"/>
                    <a:pt x="297" y="458"/>
                    <a:pt x="298" y="459"/>
                  </a:cubicBezTo>
                  <a:cubicBezTo>
                    <a:pt x="298" y="460"/>
                    <a:pt x="301" y="461"/>
                    <a:pt x="301" y="462"/>
                  </a:cubicBezTo>
                  <a:cubicBezTo>
                    <a:pt x="301" y="463"/>
                    <a:pt x="299" y="465"/>
                    <a:pt x="299" y="466"/>
                  </a:cubicBezTo>
                  <a:cubicBezTo>
                    <a:pt x="298" y="468"/>
                    <a:pt x="299" y="469"/>
                    <a:pt x="300" y="470"/>
                  </a:cubicBezTo>
                  <a:cubicBezTo>
                    <a:pt x="301" y="471"/>
                    <a:pt x="303" y="471"/>
                    <a:pt x="304" y="471"/>
                  </a:cubicBezTo>
                  <a:cubicBezTo>
                    <a:pt x="306" y="471"/>
                    <a:pt x="311" y="471"/>
                    <a:pt x="314" y="471"/>
                  </a:cubicBezTo>
                  <a:cubicBezTo>
                    <a:pt x="318" y="471"/>
                    <a:pt x="321" y="471"/>
                    <a:pt x="323" y="472"/>
                  </a:cubicBezTo>
                  <a:cubicBezTo>
                    <a:pt x="325" y="473"/>
                    <a:pt x="325" y="476"/>
                    <a:pt x="325" y="478"/>
                  </a:cubicBezTo>
                  <a:cubicBezTo>
                    <a:pt x="325" y="480"/>
                    <a:pt x="324" y="482"/>
                    <a:pt x="324" y="483"/>
                  </a:cubicBezTo>
                  <a:cubicBezTo>
                    <a:pt x="325" y="485"/>
                    <a:pt x="325" y="485"/>
                    <a:pt x="326" y="485"/>
                  </a:cubicBezTo>
                  <a:cubicBezTo>
                    <a:pt x="327" y="486"/>
                    <a:pt x="328" y="482"/>
                    <a:pt x="329" y="486"/>
                  </a:cubicBezTo>
                  <a:lnTo>
                    <a:pt x="335" y="506"/>
                  </a:lnTo>
                  <a:cubicBezTo>
                    <a:pt x="330" y="514"/>
                    <a:pt x="321" y="518"/>
                    <a:pt x="317" y="527"/>
                  </a:cubicBezTo>
                  <a:cubicBezTo>
                    <a:pt x="318" y="526"/>
                    <a:pt x="320" y="529"/>
                    <a:pt x="321" y="530"/>
                  </a:cubicBezTo>
                  <a:cubicBezTo>
                    <a:pt x="322" y="531"/>
                    <a:pt x="320" y="533"/>
                    <a:pt x="321" y="534"/>
                  </a:cubicBezTo>
                  <a:cubicBezTo>
                    <a:pt x="320" y="535"/>
                    <a:pt x="318" y="535"/>
                    <a:pt x="318" y="536"/>
                  </a:cubicBezTo>
                  <a:cubicBezTo>
                    <a:pt x="318" y="537"/>
                    <a:pt x="319" y="539"/>
                    <a:pt x="321" y="539"/>
                  </a:cubicBezTo>
                  <a:cubicBezTo>
                    <a:pt x="322" y="538"/>
                    <a:pt x="332" y="533"/>
                    <a:pt x="333" y="533"/>
                  </a:cubicBezTo>
                  <a:cubicBezTo>
                    <a:pt x="334" y="532"/>
                    <a:pt x="335" y="532"/>
                    <a:pt x="337" y="533"/>
                  </a:cubicBezTo>
                  <a:cubicBezTo>
                    <a:pt x="338" y="533"/>
                    <a:pt x="335" y="537"/>
                    <a:pt x="335" y="538"/>
                  </a:cubicBezTo>
                  <a:cubicBezTo>
                    <a:pt x="336" y="540"/>
                    <a:pt x="336" y="544"/>
                    <a:pt x="337" y="545"/>
                  </a:cubicBezTo>
                  <a:cubicBezTo>
                    <a:pt x="338" y="549"/>
                    <a:pt x="338" y="549"/>
                    <a:pt x="342" y="550"/>
                  </a:cubicBezTo>
                  <a:cubicBezTo>
                    <a:pt x="342" y="552"/>
                    <a:pt x="344" y="549"/>
                    <a:pt x="344" y="552"/>
                  </a:cubicBezTo>
                  <a:cubicBezTo>
                    <a:pt x="344" y="552"/>
                    <a:pt x="342" y="552"/>
                    <a:pt x="342" y="554"/>
                  </a:cubicBezTo>
                  <a:cubicBezTo>
                    <a:pt x="342" y="556"/>
                    <a:pt x="341" y="563"/>
                    <a:pt x="342" y="564"/>
                  </a:cubicBezTo>
                  <a:cubicBezTo>
                    <a:pt x="343" y="566"/>
                    <a:pt x="346" y="563"/>
                    <a:pt x="348" y="565"/>
                  </a:cubicBezTo>
                  <a:cubicBezTo>
                    <a:pt x="350" y="566"/>
                    <a:pt x="350" y="573"/>
                    <a:pt x="353" y="574"/>
                  </a:cubicBezTo>
                  <a:cubicBezTo>
                    <a:pt x="355" y="576"/>
                    <a:pt x="361" y="573"/>
                    <a:pt x="363" y="573"/>
                  </a:cubicBezTo>
                  <a:cubicBezTo>
                    <a:pt x="366" y="574"/>
                    <a:pt x="365" y="575"/>
                    <a:pt x="367" y="576"/>
                  </a:cubicBezTo>
                  <a:cubicBezTo>
                    <a:pt x="369" y="577"/>
                    <a:pt x="371" y="578"/>
                    <a:pt x="374" y="578"/>
                  </a:cubicBezTo>
                  <a:cubicBezTo>
                    <a:pt x="375" y="579"/>
                    <a:pt x="377" y="579"/>
                    <a:pt x="377" y="579"/>
                  </a:cubicBezTo>
                  <a:cubicBezTo>
                    <a:pt x="374" y="575"/>
                    <a:pt x="375" y="578"/>
                    <a:pt x="375" y="574"/>
                  </a:cubicBezTo>
                  <a:cubicBezTo>
                    <a:pt x="375" y="572"/>
                    <a:pt x="371" y="572"/>
                    <a:pt x="373" y="570"/>
                  </a:cubicBezTo>
                  <a:cubicBezTo>
                    <a:pt x="373" y="568"/>
                    <a:pt x="373" y="564"/>
                    <a:pt x="375" y="563"/>
                  </a:cubicBezTo>
                  <a:cubicBezTo>
                    <a:pt x="376" y="562"/>
                    <a:pt x="380" y="563"/>
                    <a:pt x="382" y="562"/>
                  </a:cubicBezTo>
                  <a:cubicBezTo>
                    <a:pt x="383" y="561"/>
                    <a:pt x="383" y="556"/>
                    <a:pt x="386" y="557"/>
                  </a:cubicBezTo>
                  <a:cubicBezTo>
                    <a:pt x="389" y="558"/>
                    <a:pt x="394" y="560"/>
                    <a:pt x="394" y="560"/>
                  </a:cubicBezTo>
                  <a:cubicBezTo>
                    <a:pt x="395" y="560"/>
                    <a:pt x="396" y="557"/>
                    <a:pt x="397" y="557"/>
                  </a:cubicBezTo>
                  <a:cubicBezTo>
                    <a:pt x="398" y="557"/>
                    <a:pt x="399" y="556"/>
                    <a:pt x="400" y="557"/>
                  </a:cubicBezTo>
                  <a:cubicBezTo>
                    <a:pt x="401" y="557"/>
                    <a:pt x="402" y="561"/>
                    <a:pt x="403" y="562"/>
                  </a:cubicBezTo>
                  <a:cubicBezTo>
                    <a:pt x="404" y="561"/>
                    <a:pt x="403" y="559"/>
                    <a:pt x="404" y="558"/>
                  </a:cubicBezTo>
                  <a:cubicBezTo>
                    <a:pt x="405" y="557"/>
                    <a:pt x="404" y="554"/>
                    <a:pt x="405" y="554"/>
                  </a:cubicBezTo>
                  <a:cubicBezTo>
                    <a:pt x="407" y="554"/>
                    <a:pt x="412" y="556"/>
                    <a:pt x="414" y="556"/>
                  </a:cubicBezTo>
                  <a:cubicBezTo>
                    <a:pt x="416" y="556"/>
                    <a:pt x="413" y="552"/>
                    <a:pt x="415" y="551"/>
                  </a:cubicBezTo>
                  <a:cubicBezTo>
                    <a:pt x="416" y="549"/>
                    <a:pt x="421" y="548"/>
                    <a:pt x="422" y="547"/>
                  </a:cubicBezTo>
                  <a:cubicBezTo>
                    <a:pt x="424" y="547"/>
                    <a:pt x="425" y="548"/>
                    <a:pt x="426" y="549"/>
                  </a:cubicBezTo>
                  <a:cubicBezTo>
                    <a:pt x="427" y="549"/>
                    <a:pt x="428" y="552"/>
                    <a:pt x="429" y="553"/>
                  </a:cubicBezTo>
                  <a:cubicBezTo>
                    <a:pt x="430" y="553"/>
                    <a:pt x="430" y="553"/>
                    <a:pt x="432" y="553"/>
                  </a:cubicBezTo>
                  <a:cubicBezTo>
                    <a:pt x="433" y="554"/>
                    <a:pt x="436" y="553"/>
                    <a:pt x="437" y="554"/>
                  </a:cubicBezTo>
                  <a:cubicBezTo>
                    <a:pt x="442" y="558"/>
                    <a:pt x="439" y="560"/>
                    <a:pt x="441" y="560"/>
                  </a:cubicBezTo>
                  <a:cubicBezTo>
                    <a:pt x="442" y="564"/>
                    <a:pt x="440" y="568"/>
                    <a:pt x="443" y="570"/>
                  </a:cubicBezTo>
                  <a:cubicBezTo>
                    <a:pt x="447" y="573"/>
                    <a:pt x="447" y="573"/>
                    <a:pt x="451" y="574"/>
                  </a:cubicBezTo>
                  <a:cubicBezTo>
                    <a:pt x="453" y="574"/>
                    <a:pt x="451" y="575"/>
                    <a:pt x="455" y="575"/>
                  </a:cubicBezTo>
                  <a:cubicBezTo>
                    <a:pt x="456" y="575"/>
                    <a:pt x="459" y="574"/>
                    <a:pt x="460" y="574"/>
                  </a:cubicBezTo>
                  <a:cubicBezTo>
                    <a:pt x="461" y="574"/>
                    <a:pt x="461" y="575"/>
                    <a:pt x="462" y="575"/>
                  </a:cubicBezTo>
                  <a:cubicBezTo>
                    <a:pt x="463" y="575"/>
                    <a:pt x="464" y="573"/>
                    <a:pt x="466" y="573"/>
                  </a:cubicBezTo>
                  <a:cubicBezTo>
                    <a:pt x="468" y="573"/>
                    <a:pt x="474" y="574"/>
                    <a:pt x="476" y="575"/>
                  </a:cubicBezTo>
                  <a:cubicBezTo>
                    <a:pt x="477" y="576"/>
                    <a:pt x="478" y="577"/>
                    <a:pt x="479" y="578"/>
                  </a:cubicBezTo>
                  <a:cubicBezTo>
                    <a:pt x="480" y="582"/>
                    <a:pt x="478" y="587"/>
                    <a:pt x="479" y="590"/>
                  </a:cubicBezTo>
                  <a:cubicBezTo>
                    <a:pt x="480" y="592"/>
                    <a:pt x="486" y="591"/>
                    <a:pt x="487" y="592"/>
                  </a:cubicBezTo>
                  <a:cubicBezTo>
                    <a:pt x="498" y="589"/>
                    <a:pt x="487" y="587"/>
                    <a:pt x="490" y="580"/>
                  </a:cubicBezTo>
                  <a:cubicBezTo>
                    <a:pt x="492" y="578"/>
                    <a:pt x="497" y="579"/>
                    <a:pt x="500" y="579"/>
                  </a:cubicBezTo>
                  <a:cubicBezTo>
                    <a:pt x="502" y="579"/>
                    <a:pt x="500" y="583"/>
                    <a:pt x="505" y="582"/>
                  </a:cubicBezTo>
                  <a:cubicBezTo>
                    <a:pt x="509" y="571"/>
                    <a:pt x="515" y="575"/>
                    <a:pt x="528" y="574"/>
                  </a:cubicBezTo>
                  <a:cubicBezTo>
                    <a:pt x="532" y="571"/>
                    <a:pt x="532" y="567"/>
                    <a:pt x="532" y="565"/>
                  </a:cubicBezTo>
                  <a:cubicBezTo>
                    <a:pt x="533" y="562"/>
                    <a:pt x="531" y="559"/>
                    <a:pt x="532" y="558"/>
                  </a:cubicBezTo>
                  <a:cubicBezTo>
                    <a:pt x="532" y="557"/>
                    <a:pt x="534" y="557"/>
                    <a:pt x="535" y="557"/>
                  </a:cubicBezTo>
                  <a:cubicBezTo>
                    <a:pt x="567" y="554"/>
                    <a:pt x="555" y="560"/>
                    <a:pt x="567" y="554"/>
                  </a:cubicBezTo>
                  <a:cubicBezTo>
                    <a:pt x="577" y="551"/>
                    <a:pt x="589" y="541"/>
                    <a:pt x="594" y="536"/>
                  </a:cubicBezTo>
                  <a:cubicBezTo>
                    <a:pt x="598" y="531"/>
                    <a:pt x="592" y="528"/>
                    <a:pt x="594" y="525"/>
                  </a:cubicBezTo>
                  <a:cubicBezTo>
                    <a:pt x="598" y="524"/>
                    <a:pt x="602" y="525"/>
                    <a:pt x="605" y="523"/>
                  </a:cubicBezTo>
                  <a:cubicBezTo>
                    <a:pt x="606" y="522"/>
                    <a:pt x="605" y="520"/>
                    <a:pt x="606" y="519"/>
                  </a:cubicBezTo>
                  <a:cubicBezTo>
                    <a:pt x="607" y="518"/>
                    <a:pt x="609" y="519"/>
                    <a:pt x="610" y="518"/>
                  </a:cubicBezTo>
                  <a:cubicBezTo>
                    <a:pt x="615" y="510"/>
                    <a:pt x="611" y="502"/>
                    <a:pt x="615" y="496"/>
                  </a:cubicBezTo>
                  <a:cubicBezTo>
                    <a:pt x="616" y="494"/>
                    <a:pt x="620" y="496"/>
                    <a:pt x="623" y="495"/>
                  </a:cubicBezTo>
                  <a:cubicBezTo>
                    <a:pt x="625" y="491"/>
                    <a:pt x="624" y="486"/>
                    <a:pt x="626" y="482"/>
                  </a:cubicBezTo>
                  <a:cubicBezTo>
                    <a:pt x="627" y="479"/>
                    <a:pt x="630" y="478"/>
                    <a:pt x="632" y="477"/>
                  </a:cubicBezTo>
                  <a:cubicBezTo>
                    <a:pt x="633" y="475"/>
                    <a:pt x="633" y="472"/>
                    <a:pt x="634" y="472"/>
                  </a:cubicBezTo>
                  <a:cubicBezTo>
                    <a:pt x="635" y="471"/>
                    <a:pt x="638" y="477"/>
                    <a:pt x="639" y="475"/>
                  </a:cubicBezTo>
                  <a:cubicBezTo>
                    <a:pt x="648" y="469"/>
                    <a:pt x="637" y="469"/>
                    <a:pt x="641" y="458"/>
                  </a:cubicBezTo>
                  <a:cubicBezTo>
                    <a:pt x="642" y="455"/>
                    <a:pt x="641" y="463"/>
                    <a:pt x="645" y="456"/>
                  </a:cubicBezTo>
                  <a:cubicBezTo>
                    <a:pt x="645" y="451"/>
                    <a:pt x="643" y="452"/>
                    <a:pt x="640" y="448"/>
                  </a:cubicBezTo>
                  <a:cubicBezTo>
                    <a:pt x="649" y="445"/>
                    <a:pt x="647" y="448"/>
                    <a:pt x="649" y="442"/>
                  </a:cubicBezTo>
                  <a:cubicBezTo>
                    <a:pt x="649" y="441"/>
                    <a:pt x="647" y="442"/>
                    <a:pt x="643" y="442"/>
                  </a:cubicBezTo>
                  <a:cubicBezTo>
                    <a:pt x="641" y="441"/>
                    <a:pt x="640" y="439"/>
                    <a:pt x="638" y="439"/>
                  </a:cubicBezTo>
                  <a:cubicBezTo>
                    <a:pt x="636" y="438"/>
                    <a:pt x="632" y="440"/>
                    <a:pt x="630" y="440"/>
                  </a:cubicBezTo>
                  <a:cubicBezTo>
                    <a:pt x="628" y="440"/>
                    <a:pt x="626" y="440"/>
                    <a:pt x="627" y="439"/>
                  </a:cubicBezTo>
                  <a:cubicBezTo>
                    <a:pt x="625" y="437"/>
                    <a:pt x="634" y="434"/>
                    <a:pt x="636" y="433"/>
                  </a:cubicBezTo>
                  <a:cubicBezTo>
                    <a:pt x="639" y="432"/>
                    <a:pt x="642" y="434"/>
                    <a:pt x="642" y="433"/>
                  </a:cubicBezTo>
                  <a:cubicBezTo>
                    <a:pt x="644" y="427"/>
                    <a:pt x="645" y="425"/>
                    <a:pt x="639" y="423"/>
                  </a:cubicBezTo>
                  <a:cubicBezTo>
                    <a:pt x="638" y="422"/>
                    <a:pt x="637" y="420"/>
                    <a:pt x="635" y="419"/>
                  </a:cubicBezTo>
                  <a:cubicBezTo>
                    <a:pt x="632" y="417"/>
                    <a:pt x="620" y="416"/>
                    <a:pt x="627" y="412"/>
                  </a:cubicBezTo>
                  <a:cubicBezTo>
                    <a:pt x="632" y="413"/>
                    <a:pt x="637" y="416"/>
                    <a:pt x="641" y="413"/>
                  </a:cubicBezTo>
                  <a:cubicBezTo>
                    <a:pt x="644" y="413"/>
                    <a:pt x="648" y="418"/>
                    <a:pt x="646" y="415"/>
                  </a:cubicBezTo>
                  <a:cubicBezTo>
                    <a:pt x="644" y="412"/>
                    <a:pt x="636" y="403"/>
                    <a:pt x="630" y="395"/>
                  </a:cubicBezTo>
                  <a:cubicBezTo>
                    <a:pt x="627" y="383"/>
                    <a:pt x="624" y="376"/>
                    <a:pt x="614" y="369"/>
                  </a:cubicBezTo>
                  <a:cubicBezTo>
                    <a:pt x="611" y="365"/>
                    <a:pt x="608" y="361"/>
                    <a:pt x="613" y="356"/>
                  </a:cubicBezTo>
                  <a:cubicBezTo>
                    <a:pt x="615" y="354"/>
                    <a:pt x="617" y="352"/>
                    <a:pt x="617" y="352"/>
                  </a:cubicBezTo>
                  <a:cubicBezTo>
                    <a:pt x="619" y="351"/>
                    <a:pt x="623" y="349"/>
                    <a:pt x="624" y="348"/>
                  </a:cubicBezTo>
                  <a:cubicBezTo>
                    <a:pt x="625" y="346"/>
                    <a:pt x="623" y="342"/>
                    <a:pt x="623" y="341"/>
                  </a:cubicBezTo>
                  <a:cubicBezTo>
                    <a:pt x="625" y="339"/>
                    <a:pt x="625" y="343"/>
                    <a:pt x="627" y="342"/>
                  </a:cubicBezTo>
                  <a:cubicBezTo>
                    <a:pt x="629" y="341"/>
                    <a:pt x="632" y="337"/>
                    <a:pt x="634" y="335"/>
                  </a:cubicBezTo>
                  <a:cubicBezTo>
                    <a:pt x="637" y="333"/>
                    <a:pt x="636" y="333"/>
                    <a:pt x="639" y="332"/>
                  </a:cubicBezTo>
                  <a:cubicBezTo>
                    <a:pt x="643" y="331"/>
                    <a:pt x="651" y="331"/>
                    <a:pt x="653" y="329"/>
                  </a:cubicBezTo>
                  <a:cubicBezTo>
                    <a:pt x="656" y="327"/>
                    <a:pt x="656" y="324"/>
                    <a:pt x="655" y="322"/>
                  </a:cubicBezTo>
                  <a:cubicBezTo>
                    <a:pt x="654" y="321"/>
                    <a:pt x="650" y="321"/>
                    <a:pt x="648" y="321"/>
                  </a:cubicBezTo>
                  <a:cubicBezTo>
                    <a:pt x="646" y="321"/>
                    <a:pt x="645" y="322"/>
                    <a:pt x="642" y="322"/>
                  </a:cubicBezTo>
                  <a:cubicBezTo>
                    <a:pt x="640" y="321"/>
                    <a:pt x="637" y="316"/>
                    <a:pt x="633" y="316"/>
                  </a:cubicBezTo>
                  <a:cubicBezTo>
                    <a:pt x="629" y="315"/>
                    <a:pt x="625" y="318"/>
                    <a:pt x="622" y="320"/>
                  </a:cubicBezTo>
                  <a:cubicBezTo>
                    <a:pt x="619" y="323"/>
                    <a:pt x="620" y="329"/>
                    <a:pt x="617" y="330"/>
                  </a:cubicBezTo>
                  <a:cubicBezTo>
                    <a:pt x="613" y="329"/>
                    <a:pt x="610" y="327"/>
                    <a:pt x="606" y="325"/>
                  </a:cubicBezTo>
                  <a:cubicBezTo>
                    <a:pt x="605" y="323"/>
                    <a:pt x="602" y="314"/>
                    <a:pt x="600" y="313"/>
                  </a:cubicBezTo>
                  <a:cubicBezTo>
                    <a:pt x="597" y="311"/>
                    <a:pt x="593" y="316"/>
                    <a:pt x="593" y="316"/>
                  </a:cubicBezTo>
                  <a:cubicBezTo>
                    <a:pt x="591" y="312"/>
                    <a:pt x="591" y="309"/>
                    <a:pt x="589" y="305"/>
                  </a:cubicBezTo>
                  <a:cubicBezTo>
                    <a:pt x="588" y="302"/>
                    <a:pt x="590" y="298"/>
                    <a:pt x="590" y="298"/>
                  </a:cubicBezTo>
                  <a:cubicBezTo>
                    <a:pt x="591" y="296"/>
                    <a:pt x="591" y="291"/>
                    <a:pt x="593" y="290"/>
                  </a:cubicBezTo>
                  <a:cubicBezTo>
                    <a:pt x="595" y="289"/>
                    <a:pt x="601" y="291"/>
                    <a:pt x="603" y="291"/>
                  </a:cubicBezTo>
                  <a:cubicBezTo>
                    <a:pt x="605" y="290"/>
                    <a:pt x="603" y="290"/>
                    <a:pt x="605" y="288"/>
                  </a:cubicBezTo>
                  <a:cubicBezTo>
                    <a:pt x="609" y="285"/>
                    <a:pt x="612" y="282"/>
                    <a:pt x="615" y="278"/>
                  </a:cubicBezTo>
                  <a:cubicBezTo>
                    <a:pt x="617" y="275"/>
                    <a:pt x="617" y="276"/>
                    <a:pt x="621" y="273"/>
                  </a:cubicBezTo>
                  <a:cubicBezTo>
                    <a:pt x="624" y="271"/>
                    <a:pt x="634" y="266"/>
                    <a:pt x="636" y="264"/>
                  </a:cubicBezTo>
                  <a:cubicBezTo>
                    <a:pt x="639" y="262"/>
                    <a:pt x="635" y="261"/>
                    <a:pt x="636" y="261"/>
                  </a:cubicBezTo>
                  <a:cubicBezTo>
                    <a:pt x="638" y="262"/>
                    <a:pt x="647" y="263"/>
                    <a:pt x="647" y="266"/>
                  </a:cubicBezTo>
                  <a:cubicBezTo>
                    <a:pt x="650" y="273"/>
                    <a:pt x="645" y="276"/>
                    <a:pt x="641" y="282"/>
                  </a:cubicBezTo>
                  <a:cubicBezTo>
                    <a:pt x="640" y="286"/>
                    <a:pt x="643" y="288"/>
                    <a:pt x="642" y="290"/>
                  </a:cubicBezTo>
                  <a:cubicBezTo>
                    <a:pt x="642" y="293"/>
                    <a:pt x="637" y="295"/>
                    <a:pt x="637" y="296"/>
                  </a:cubicBezTo>
                  <a:cubicBezTo>
                    <a:pt x="638" y="298"/>
                    <a:pt x="643" y="297"/>
                    <a:pt x="645" y="296"/>
                  </a:cubicBezTo>
                  <a:cubicBezTo>
                    <a:pt x="647" y="296"/>
                    <a:pt x="651" y="288"/>
                    <a:pt x="651" y="288"/>
                  </a:cubicBezTo>
                  <a:cubicBezTo>
                    <a:pt x="652" y="285"/>
                    <a:pt x="653" y="287"/>
                    <a:pt x="655" y="284"/>
                  </a:cubicBezTo>
                  <a:cubicBezTo>
                    <a:pt x="655" y="283"/>
                    <a:pt x="664" y="282"/>
                    <a:pt x="665" y="282"/>
                  </a:cubicBezTo>
                  <a:cubicBezTo>
                    <a:pt x="667" y="280"/>
                    <a:pt x="671" y="280"/>
                    <a:pt x="674" y="279"/>
                  </a:cubicBezTo>
                  <a:cubicBezTo>
                    <a:pt x="678" y="277"/>
                    <a:pt x="691" y="267"/>
                    <a:pt x="691" y="267"/>
                  </a:cubicBezTo>
                  <a:cubicBezTo>
                    <a:pt x="696" y="264"/>
                    <a:pt x="695" y="263"/>
                    <a:pt x="699" y="259"/>
                  </a:cubicBezTo>
                  <a:cubicBezTo>
                    <a:pt x="702" y="252"/>
                    <a:pt x="699" y="258"/>
                    <a:pt x="704" y="253"/>
                  </a:cubicBezTo>
                  <a:cubicBezTo>
                    <a:pt x="708" y="249"/>
                    <a:pt x="708" y="246"/>
                    <a:pt x="714" y="244"/>
                  </a:cubicBezTo>
                  <a:cubicBezTo>
                    <a:pt x="715" y="243"/>
                    <a:pt x="716" y="241"/>
                    <a:pt x="717" y="241"/>
                  </a:cubicBezTo>
                  <a:cubicBezTo>
                    <a:pt x="720" y="241"/>
                    <a:pt x="721" y="246"/>
                    <a:pt x="722" y="248"/>
                  </a:cubicBezTo>
                  <a:cubicBezTo>
                    <a:pt x="728" y="248"/>
                    <a:pt x="729" y="250"/>
                    <a:pt x="734" y="249"/>
                  </a:cubicBezTo>
                  <a:cubicBezTo>
                    <a:pt x="735" y="248"/>
                    <a:pt x="736" y="245"/>
                    <a:pt x="736" y="243"/>
                  </a:cubicBezTo>
                  <a:cubicBezTo>
                    <a:pt x="737" y="242"/>
                    <a:pt x="740" y="242"/>
                    <a:pt x="741" y="242"/>
                  </a:cubicBezTo>
                  <a:cubicBezTo>
                    <a:pt x="744" y="242"/>
                    <a:pt x="744" y="235"/>
                    <a:pt x="747" y="235"/>
                  </a:cubicBezTo>
                  <a:cubicBezTo>
                    <a:pt x="748" y="234"/>
                    <a:pt x="752" y="239"/>
                    <a:pt x="752" y="237"/>
                  </a:cubicBezTo>
                  <a:cubicBezTo>
                    <a:pt x="753" y="235"/>
                    <a:pt x="752" y="232"/>
                    <a:pt x="753" y="230"/>
                  </a:cubicBezTo>
                  <a:cubicBezTo>
                    <a:pt x="754" y="229"/>
                    <a:pt x="756" y="225"/>
                    <a:pt x="757" y="225"/>
                  </a:cubicBezTo>
                  <a:cubicBezTo>
                    <a:pt x="758" y="224"/>
                    <a:pt x="759" y="230"/>
                    <a:pt x="762" y="229"/>
                  </a:cubicBezTo>
                  <a:cubicBezTo>
                    <a:pt x="766" y="223"/>
                    <a:pt x="766" y="221"/>
                    <a:pt x="773" y="220"/>
                  </a:cubicBezTo>
                  <a:cubicBezTo>
                    <a:pt x="771" y="213"/>
                    <a:pt x="775" y="208"/>
                    <a:pt x="773" y="201"/>
                  </a:cubicBezTo>
                  <a:cubicBezTo>
                    <a:pt x="772" y="199"/>
                    <a:pt x="770" y="194"/>
                    <a:pt x="770" y="194"/>
                  </a:cubicBezTo>
                  <a:cubicBezTo>
                    <a:pt x="771" y="191"/>
                    <a:pt x="770" y="187"/>
                    <a:pt x="771" y="184"/>
                  </a:cubicBezTo>
                  <a:cubicBezTo>
                    <a:pt x="772" y="183"/>
                    <a:pt x="774" y="183"/>
                    <a:pt x="775" y="183"/>
                  </a:cubicBezTo>
                  <a:cubicBezTo>
                    <a:pt x="777" y="183"/>
                    <a:pt x="780" y="178"/>
                    <a:pt x="783" y="178"/>
                  </a:cubicBezTo>
                  <a:cubicBezTo>
                    <a:pt x="787" y="178"/>
                    <a:pt x="794" y="182"/>
                    <a:pt x="797" y="181"/>
                  </a:cubicBezTo>
                  <a:cubicBezTo>
                    <a:pt x="800" y="180"/>
                    <a:pt x="798" y="179"/>
                    <a:pt x="799" y="173"/>
                  </a:cubicBezTo>
                  <a:cubicBezTo>
                    <a:pt x="802" y="168"/>
                    <a:pt x="809" y="156"/>
                    <a:pt x="811" y="151"/>
                  </a:cubicBezTo>
                  <a:cubicBezTo>
                    <a:pt x="812" y="149"/>
                    <a:pt x="808" y="145"/>
                    <a:pt x="810" y="144"/>
                  </a:cubicBezTo>
                  <a:cubicBezTo>
                    <a:pt x="811" y="144"/>
                    <a:pt x="815" y="137"/>
                    <a:pt x="815" y="137"/>
                  </a:cubicBezTo>
                  <a:cubicBezTo>
                    <a:pt x="817" y="134"/>
                    <a:pt x="819" y="133"/>
                    <a:pt x="820" y="130"/>
                  </a:cubicBezTo>
                  <a:cubicBezTo>
                    <a:pt x="820" y="127"/>
                    <a:pt x="822" y="118"/>
                    <a:pt x="817" y="118"/>
                  </a:cubicBezTo>
                  <a:cubicBezTo>
                    <a:pt x="812" y="117"/>
                    <a:pt x="797" y="125"/>
                    <a:pt x="791" y="126"/>
                  </a:cubicBezTo>
                  <a:cubicBezTo>
                    <a:pt x="784" y="128"/>
                    <a:pt x="782" y="127"/>
                    <a:pt x="779" y="127"/>
                  </a:cubicBezTo>
                  <a:cubicBezTo>
                    <a:pt x="777" y="126"/>
                    <a:pt x="770" y="128"/>
                    <a:pt x="768" y="126"/>
                  </a:cubicBezTo>
                  <a:cubicBezTo>
                    <a:pt x="766" y="123"/>
                    <a:pt x="764" y="113"/>
                    <a:pt x="763" y="109"/>
                  </a:cubicBezTo>
                  <a:cubicBezTo>
                    <a:pt x="762" y="105"/>
                    <a:pt x="762" y="104"/>
                    <a:pt x="761" y="102"/>
                  </a:cubicBezTo>
                  <a:cubicBezTo>
                    <a:pt x="759" y="100"/>
                    <a:pt x="758" y="102"/>
                    <a:pt x="756" y="100"/>
                  </a:cubicBezTo>
                  <a:cubicBezTo>
                    <a:pt x="754" y="98"/>
                    <a:pt x="752" y="93"/>
                    <a:pt x="749" y="91"/>
                  </a:cubicBezTo>
                  <a:cubicBezTo>
                    <a:pt x="745" y="89"/>
                    <a:pt x="740" y="88"/>
                    <a:pt x="736" y="88"/>
                  </a:cubicBezTo>
                  <a:cubicBezTo>
                    <a:pt x="735" y="85"/>
                    <a:pt x="730" y="90"/>
                    <a:pt x="728" y="88"/>
                  </a:cubicBezTo>
                  <a:cubicBezTo>
                    <a:pt x="727" y="87"/>
                    <a:pt x="727" y="85"/>
                    <a:pt x="727" y="84"/>
                  </a:cubicBezTo>
                  <a:cubicBezTo>
                    <a:pt x="727" y="84"/>
                    <a:pt x="721" y="75"/>
                    <a:pt x="720" y="73"/>
                  </a:cubicBezTo>
                  <a:cubicBezTo>
                    <a:pt x="716" y="68"/>
                    <a:pt x="716" y="62"/>
                    <a:pt x="714" y="56"/>
                  </a:cubicBezTo>
                  <a:cubicBezTo>
                    <a:pt x="711" y="52"/>
                    <a:pt x="709" y="47"/>
                    <a:pt x="708" y="42"/>
                  </a:cubicBezTo>
                  <a:cubicBezTo>
                    <a:pt x="707" y="39"/>
                    <a:pt x="707" y="35"/>
                    <a:pt x="706" y="32"/>
                  </a:cubicBezTo>
                  <a:cubicBezTo>
                    <a:pt x="701" y="16"/>
                    <a:pt x="705" y="33"/>
                    <a:pt x="705" y="25"/>
                  </a:cubicBezTo>
                  <a:cubicBezTo>
                    <a:pt x="703" y="23"/>
                    <a:pt x="699" y="14"/>
                    <a:pt x="697" y="12"/>
                  </a:cubicBezTo>
                  <a:cubicBezTo>
                    <a:pt x="696" y="11"/>
                    <a:pt x="691" y="11"/>
                    <a:pt x="689" y="10"/>
                  </a:cubicBezTo>
                  <a:cubicBezTo>
                    <a:pt x="687" y="8"/>
                    <a:pt x="685" y="8"/>
                    <a:pt x="682" y="7"/>
                  </a:cubicBezTo>
                  <a:cubicBezTo>
                    <a:pt x="678" y="6"/>
                    <a:pt x="673" y="2"/>
                    <a:pt x="668" y="2"/>
                  </a:cubicBezTo>
                  <a:cubicBezTo>
                    <a:pt x="661" y="0"/>
                    <a:pt x="654" y="3"/>
                    <a:pt x="649" y="5"/>
                  </a:cubicBezTo>
                  <a:cubicBezTo>
                    <a:pt x="643" y="6"/>
                    <a:pt x="636" y="9"/>
                    <a:pt x="633" y="11"/>
                  </a:cubicBezTo>
                  <a:cubicBezTo>
                    <a:pt x="626" y="12"/>
                    <a:pt x="631" y="9"/>
                    <a:pt x="630" y="11"/>
                  </a:cubicBezTo>
                  <a:cubicBezTo>
                    <a:pt x="628" y="12"/>
                    <a:pt x="624" y="17"/>
                    <a:pt x="623" y="19"/>
                  </a:cubicBezTo>
                  <a:cubicBezTo>
                    <a:pt x="621" y="26"/>
                    <a:pt x="622" y="20"/>
                    <a:pt x="626" y="24"/>
                  </a:cubicBezTo>
                  <a:cubicBezTo>
                    <a:pt x="627" y="25"/>
                    <a:pt x="631" y="26"/>
                    <a:pt x="631" y="27"/>
                  </a:cubicBezTo>
                  <a:cubicBezTo>
                    <a:pt x="628" y="38"/>
                    <a:pt x="629" y="44"/>
                    <a:pt x="617" y="47"/>
                  </a:cubicBezTo>
                  <a:cubicBezTo>
                    <a:pt x="614" y="56"/>
                    <a:pt x="616" y="46"/>
                    <a:pt x="613" y="65"/>
                  </a:cubicBezTo>
                  <a:cubicBezTo>
                    <a:pt x="612" y="70"/>
                    <a:pt x="608" y="69"/>
                    <a:pt x="606" y="73"/>
                  </a:cubicBezTo>
                  <a:cubicBezTo>
                    <a:pt x="604" y="79"/>
                    <a:pt x="606" y="81"/>
                    <a:pt x="600" y="82"/>
                  </a:cubicBezTo>
                  <a:cubicBezTo>
                    <a:pt x="598" y="83"/>
                    <a:pt x="598" y="89"/>
                    <a:pt x="594" y="89"/>
                  </a:cubicBezTo>
                  <a:cubicBezTo>
                    <a:pt x="591" y="89"/>
                    <a:pt x="583" y="82"/>
                    <a:pt x="580" y="83"/>
                  </a:cubicBezTo>
                  <a:cubicBezTo>
                    <a:pt x="575" y="87"/>
                    <a:pt x="575" y="97"/>
                    <a:pt x="574" y="101"/>
                  </a:cubicBezTo>
                  <a:cubicBezTo>
                    <a:pt x="572" y="105"/>
                    <a:pt x="572" y="105"/>
                    <a:pt x="570" y="108"/>
                  </a:cubicBezTo>
                  <a:cubicBezTo>
                    <a:pt x="568" y="113"/>
                    <a:pt x="567" y="113"/>
                    <a:pt x="565" y="116"/>
                  </a:cubicBezTo>
                  <a:cubicBezTo>
                    <a:pt x="564" y="119"/>
                    <a:pt x="562" y="125"/>
                    <a:pt x="563" y="127"/>
                  </a:cubicBezTo>
                  <a:cubicBezTo>
                    <a:pt x="563" y="128"/>
                    <a:pt x="569" y="128"/>
                    <a:pt x="570" y="129"/>
                  </a:cubicBezTo>
                  <a:cubicBezTo>
                    <a:pt x="572" y="129"/>
                    <a:pt x="577" y="125"/>
                    <a:pt x="579" y="126"/>
                  </a:cubicBezTo>
                  <a:cubicBezTo>
                    <a:pt x="583" y="125"/>
                    <a:pt x="584" y="126"/>
                    <a:pt x="588" y="125"/>
                  </a:cubicBezTo>
                  <a:cubicBezTo>
                    <a:pt x="590" y="125"/>
                    <a:pt x="597" y="124"/>
                    <a:pt x="597" y="124"/>
                  </a:cubicBezTo>
                  <a:cubicBezTo>
                    <a:pt x="601" y="124"/>
                    <a:pt x="601" y="128"/>
                    <a:pt x="605" y="129"/>
                  </a:cubicBezTo>
                  <a:cubicBezTo>
                    <a:pt x="608" y="130"/>
                    <a:pt x="612" y="134"/>
                    <a:pt x="612" y="134"/>
                  </a:cubicBezTo>
                  <a:cubicBezTo>
                    <a:pt x="616" y="139"/>
                    <a:pt x="620" y="143"/>
                    <a:pt x="614" y="150"/>
                  </a:cubicBezTo>
                  <a:cubicBezTo>
                    <a:pt x="612" y="152"/>
                    <a:pt x="606" y="152"/>
                    <a:pt x="604" y="151"/>
                  </a:cubicBezTo>
                  <a:cubicBezTo>
                    <a:pt x="602" y="150"/>
                    <a:pt x="595" y="149"/>
                    <a:pt x="595" y="149"/>
                  </a:cubicBezTo>
                  <a:cubicBezTo>
                    <a:pt x="588" y="150"/>
                    <a:pt x="590" y="153"/>
                    <a:pt x="585" y="158"/>
                  </a:cubicBezTo>
                  <a:cubicBezTo>
                    <a:pt x="581" y="160"/>
                    <a:pt x="579" y="156"/>
                    <a:pt x="576" y="158"/>
                  </a:cubicBezTo>
                  <a:cubicBezTo>
                    <a:pt x="573" y="159"/>
                    <a:pt x="573" y="163"/>
                    <a:pt x="570" y="167"/>
                  </a:cubicBezTo>
                  <a:cubicBezTo>
                    <a:pt x="567" y="170"/>
                    <a:pt x="561" y="176"/>
                    <a:pt x="557" y="178"/>
                  </a:cubicBezTo>
                  <a:cubicBezTo>
                    <a:pt x="555" y="180"/>
                    <a:pt x="553" y="174"/>
                    <a:pt x="550" y="176"/>
                  </a:cubicBezTo>
                  <a:cubicBezTo>
                    <a:pt x="547" y="177"/>
                    <a:pt x="541" y="185"/>
                    <a:pt x="538" y="187"/>
                  </a:cubicBezTo>
                  <a:cubicBezTo>
                    <a:pt x="524" y="182"/>
                    <a:pt x="542" y="192"/>
                    <a:pt x="528" y="186"/>
                  </a:cubicBezTo>
                  <a:cubicBezTo>
                    <a:pt x="522" y="183"/>
                    <a:pt x="522" y="180"/>
                    <a:pt x="516" y="179"/>
                  </a:cubicBezTo>
                  <a:cubicBezTo>
                    <a:pt x="513" y="180"/>
                    <a:pt x="509" y="178"/>
                    <a:pt x="506" y="181"/>
                  </a:cubicBezTo>
                  <a:cubicBezTo>
                    <a:pt x="504" y="183"/>
                    <a:pt x="505" y="186"/>
                    <a:pt x="505" y="189"/>
                  </a:cubicBezTo>
                  <a:cubicBezTo>
                    <a:pt x="506" y="192"/>
                    <a:pt x="510" y="197"/>
                    <a:pt x="511" y="200"/>
                  </a:cubicBezTo>
                  <a:cubicBezTo>
                    <a:pt x="511" y="204"/>
                    <a:pt x="512" y="206"/>
                    <a:pt x="509" y="209"/>
                  </a:cubicBezTo>
                  <a:cubicBezTo>
                    <a:pt x="500" y="213"/>
                    <a:pt x="496" y="220"/>
                    <a:pt x="492" y="223"/>
                  </a:cubicBezTo>
                  <a:cubicBezTo>
                    <a:pt x="491" y="225"/>
                    <a:pt x="481" y="228"/>
                    <a:pt x="479" y="228"/>
                  </a:cubicBezTo>
                  <a:cubicBezTo>
                    <a:pt x="467" y="232"/>
                    <a:pt x="472" y="228"/>
                    <a:pt x="458" y="229"/>
                  </a:cubicBezTo>
                  <a:cubicBezTo>
                    <a:pt x="446" y="231"/>
                    <a:pt x="441" y="236"/>
                    <a:pt x="430" y="239"/>
                  </a:cubicBezTo>
                  <a:cubicBezTo>
                    <a:pt x="423" y="241"/>
                    <a:pt x="428" y="240"/>
                    <a:pt x="420" y="243"/>
                  </a:cubicBezTo>
                  <a:cubicBezTo>
                    <a:pt x="418" y="244"/>
                    <a:pt x="409" y="240"/>
                    <a:pt x="409" y="240"/>
                  </a:cubicBezTo>
                  <a:cubicBezTo>
                    <a:pt x="398" y="238"/>
                    <a:pt x="403" y="239"/>
                    <a:pt x="393" y="236"/>
                  </a:cubicBezTo>
                  <a:cubicBezTo>
                    <a:pt x="386" y="234"/>
                    <a:pt x="380" y="227"/>
                    <a:pt x="370" y="226"/>
                  </a:cubicBezTo>
                  <a:cubicBezTo>
                    <a:pt x="356" y="226"/>
                    <a:pt x="343" y="226"/>
                    <a:pt x="329" y="225"/>
                  </a:cubicBezTo>
                  <a:cubicBezTo>
                    <a:pt x="322" y="223"/>
                    <a:pt x="314" y="221"/>
                    <a:pt x="306" y="219"/>
                  </a:cubicBezTo>
                  <a:cubicBezTo>
                    <a:pt x="304" y="219"/>
                    <a:pt x="299" y="217"/>
                    <a:pt x="299" y="217"/>
                  </a:cubicBezTo>
                  <a:cubicBezTo>
                    <a:pt x="293" y="210"/>
                    <a:pt x="297" y="210"/>
                    <a:pt x="293" y="201"/>
                  </a:cubicBezTo>
                  <a:cubicBezTo>
                    <a:pt x="292" y="199"/>
                    <a:pt x="279" y="191"/>
                    <a:pt x="279" y="190"/>
                  </a:cubicBezTo>
                  <a:cubicBezTo>
                    <a:pt x="264" y="176"/>
                    <a:pt x="263" y="179"/>
                    <a:pt x="238" y="178"/>
                  </a:cubicBezTo>
                  <a:cubicBezTo>
                    <a:pt x="236" y="177"/>
                    <a:pt x="235" y="176"/>
                    <a:pt x="234" y="176"/>
                  </a:cubicBezTo>
                  <a:cubicBezTo>
                    <a:pt x="233" y="175"/>
                    <a:pt x="231" y="176"/>
                    <a:pt x="230" y="175"/>
                  </a:cubicBezTo>
                  <a:cubicBezTo>
                    <a:pt x="229" y="170"/>
                    <a:pt x="233" y="169"/>
                    <a:pt x="235" y="167"/>
                  </a:cubicBezTo>
                  <a:cubicBezTo>
                    <a:pt x="240" y="160"/>
                    <a:pt x="235" y="158"/>
                    <a:pt x="233" y="152"/>
                  </a:cubicBezTo>
                  <a:cubicBezTo>
                    <a:pt x="232" y="142"/>
                    <a:pt x="234" y="136"/>
                    <a:pt x="227" y="131"/>
                  </a:cubicBezTo>
                  <a:cubicBezTo>
                    <a:pt x="225" y="129"/>
                    <a:pt x="223" y="127"/>
                    <a:pt x="222" y="124"/>
                  </a:cubicBezTo>
                  <a:cubicBezTo>
                    <a:pt x="222" y="123"/>
                    <a:pt x="222" y="121"/>
                    <a:pt x="221" y="120"/>
                  </a:cubicBezTo>
                  <a:cubicBezTo>
                    <a:pt x="216" y="116"/>
                    <a:pt x="208" y="118"/>
                    <a:pt x="202" y="118"/>
                  </a:cubicBezTo>
                  <a:cubicBezTo>
                    <a:pt x="196" y="114"/>
                    <a:pt x="195" y="111"/>
                    <a:pt x="193" y="105"/>
                  </a:cubicBezTo>
                  <a:cubicBezTo>
                    <a:pt x="193" y="103"/>
                    <a:pt x="193" y="101"/>
                    <a:pt x="192" y="100"/>
                  </a:cubicBezTo>
                  <a:cubicBezTo>
                    <a:pt x="190" y="98"/>
                    <a:pt x="188" y="98"/>
                    <a:pt x="185" y="97"/>
                  </a:cubicBezTo>
                  <a:cubicBezTo>
                    <a:pt x="182" y="95"/>
                    <a:pt x="180" y="98"/>
                    <a:pt x="234" y="153"/>
                  </a:cubicBezTo>
                  <a:cubicBezTo>
                    <a:pt x="234" y="153"/>
                    <a:pt x="177" y="96"/>
                    <a:pt x="177" y="96"/>
                  </a:cubicBezTo>
                  <a:close/>
                </a:path>
              </a:pathLst>
            </a:custGeom>
            <a:solidFill>
              <a:schemeClr val="accent2"/>
            </a:solidFill>
            <a:ln w="12700">
              <a:solidFill>
                <a:schemeClr val="bg1"/>
              </a:solidFill>
              <a:round/>
              <a:headEnd/>
              <a:tailEnd/>
            </a:ln>
          </p:spPr>
          <p:txBody>
            <a:bodyPr wrap="none" lIns="0" tIns="0" rIns="0" bIns="0" anchor="ctr"/>
            <a:lstStyle/>
            <a:p>
              <a:endParaRPr lang="zh-CN" altLang="en-US"/>
            </a:p>
          </p:txBody>
        </p:sp>
        <p:sp>
          <p:nvSpPr>
            <p:cNvPr id="10259" name="Freeform 81"/>
            <p:cNvSpPr>
              <a:spLocks/>
            </p:cNvSpPr>
            <p:nvPr/>
          </p:nvSpPr>
          <p:spPr bwMode="blackWhite">
            <a:xfrm>
              <a:off x="4232" y="3542"/>
              <a:ext cx="179" cy="341"/>
            </a:xfrm>
            <a:custGeom>
              <a:avLst/>
              <a:gdLst>
                <a:gd name="T0" fmla="*/ 112 w 179"/>
                <a:gd name="T1" fmla="*/ 10 h 341"/>
                <a:gd name="T2" fmla="*/ 56 w 179"/>
                <a:gd name="T3" fmla="*/ 74 h 341"/>
                <a:gd name="T4" fmla="*/ 40 w 179"/>
                <a:gd name="T5" fmla="*/ 110 h 341"/>
                <a:gd name="T6" fmla="*/ 36 w 179"/>
                <a:gd name="T7" fmla="*/ 138 h 341"/>
                <a:gd name="T8" fmla="*/ 24 w 179"/>
                <a:gd name="T9" fmla="*/ 142 h 341"/>
                <a:gd name="T10" fmla="*/ 12 w 179"/>
                <a:gd name="T11" fmla="*/ 210 h 341"/>
                <a:gd name="T12" fmla="*/ 44 w 179"/>
                <a:gd name="T13" fmla="*/ 286 h 341"/>
                <a:gd name="T14" fmla="*/ 96 w 179"/>
                <a:gd name="T15" fmla="*/ 334 h 341"/>
                <a:gd name="T16" fmla="*/ 100 w 179"/>
                <a:gd name="T17" fmla="*/ 270 h 341"/>
                <a:gd name="T18" fmla="*/ 136 w 179"/>
                <a:gd name="T19" fmla="*/ 230 h 341"/>
                <a:gd name="T20" fmla="*/ 140 w 179"/>
                <a:gd name="T21" fmla="*/ 174 h 341"/>
                <a:gd name="T22" fmla="*/ 152 w 179"/>
                <a:gd name="T23" fmla="*/ 166 h 341"/>
                <a:gd name="T24" fmla="*/ 144 w 179"/>
                <a:gd name="T25" fmla="*/ 118 h 341"/>
                <a:gd name="T26" fmla="*/ 148 w 179"/>
                <a:gd name="T27" fmla="*/ 98 h 341"/>
                <a:gd name="T28" fmla="*/ 164 w 179"/>
                <a:gd name="T29" fmla="*/ 74 h 341"/>
                <a:gd name="T30" fmla="*/ 172 w 179"/>
                <a:gd name="T31" fmla="*/ 14 h 341"/>
                <a:gd name="T32" fmla="*/ 112 w 179"/>
                <a:gd name="T33" fmla="*/ 10 h 3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341"/>
                <a:gd name="T53" fmla="*/ 179 w 179"/>
                <a:gd name="T54" fmla="*/ 341 h 3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341">
                  <a:moveTo>
                    <a:pt x="112" y="10"/>
                  </a:moveTo>
                  <a:cubicBezTo>
                    <a:pt x="98" y="30"/>
                    <a:pt x="79" y="66"/>
                    <a:pt x="56" y="74"/>
                  </a:cubicBezTo>
                  <a:cubicBezTo>
                    <a:pt x="49" y="85"/>
                    <a:pt x="40" y="110"/>
                    <a:pt x="40" y="110"/>
                  </a:cubicBezTo>
                  <a:cubicBezTo>
                    <a:pt x="39" y="119"/>
                    <a:pt x="40" y="130"/>
                    <a:pt x="36" y="138"/>
                  </a:cubicBezTo>
                  <a:cubicBezTo>
                    <a:pt x="34" y="142"/>
                    <a:pt x="25" y="138"/>
                    <a:pt x="24" y="142"/>
                  </a:cubicBezTo>
                  <a:cubicBezTo>
                    <a:pt x="0" y="232"/>
                    <a:pt x="35" y="175"/>
                    <a:pt x="12" y="210"/>
                  </a:cubicBezTo>
                  <a:cubicBezTo>
                    <a:pt x="21" y="248"/>
                    <a:pt x="16" y="258"/>
                    <a:pt x="44" y="286"/>
                  </a:cubicBezTo>
                  <a:cubicBezTo>
                    <a:pt x="57" y="324"/>
                    <a:pt x="50" y="341"/>
                    <a:pt x="96" y="334"/>
                  </a:cubicBezTo>
                  <a:cubicBezTo>
                    <a:pt x="97" y="307"/>
                    <a:pt x="93" y="296"/>
                    <a:pt x="100" y="270"/>
                  </a:cubicBezTo>
                  <a:cubicBezTo>
                    <a:pt x="104" y="256"/>
                    <a:pt x="136" y="230"/>
                    <a:pt x="136" y="230"/>
                  </a:cubicBezTo>
                  <a:cubicBezTo>
                    <a:pt x="137" y="211"/>
                    <a:pt x="135" y="192"/>
                    <a:pt x="140" y="174"/>
                  </a:cubicBezTo>
                  <a:cubicBezTo>
                    <a:pt x="141" y="169"/>
                    <a:pt x="151" y="171"/>
                    <a:pt x="152" y="166"/>
                  </a:cubicBezTo>
                  <a:cubicBezTo>
                    <a:pt x="155" y="149"/>
                    <a:pt x="149" y="133"/>
                    <a:pt x="144" y="118"/>
                  </a:cubicBezTo>
                  <a:cubicBezTo>
                    <a:pt x="145" y="111"/>
                    <a:pt x="145" y="104"/>
                    <a:pt x="148" y="98"/>
                  </a:cubicBezTo>
                  <a:cubicBezTo>
                    <a:pt x="152" y="89"/>
                    <a:pt x="164" y="74"/>
                    <a:pt x="164" y="74"/>
                  </a:cubicBezTo>
                  <a:cubicBezTo>
                    <a:pt x="165" y="69"/>
                    <a:pt x="179" y="20"/>
                    <a:pt x="172" y="14"/>
                  </a:cubicBezTo>
                  <a:cubicBezTo>
                    <a:pt x="163" y="3"/>
                    <a:pt x="131" y="0"/>
                    <a:pt x="112" y="10"/>
                  </a:cubicBezTo>
                  <a:close/>
                </a:path>
              </a:pathLst>
            </a:custGeom>
            <a:solidFill>
              <a:schemeClr val="accent2"/>
            </a:solidFill>
            <a:ln w="6350">
              <a:noFill/>
              <a:round/>
              <a:headEnd/>
              <a:tailEnd/>
            </a:ln>
          </p:spPr>
          <p:txBody>
            <a:bodyPr wrap="none" lIns="0" tIns="0" rIns="0" bIns="0" anchor="ctr"/>
            <a:lstStyle/>
            <a:p>
              <a:endParaRPr lang="zh-CN" altLang="en-US"/>
            </a:p>
          </p:txBody>
        </p:sp>
        <p:sp>
          <p:nvSpPr>
            <p:cNvPr id="10260" name="Freeform 82"/>
            <p:cNvSpPr>
              <a:spLocks/>
            </p:cNvSpPr>
            <p:nvPr/>
          </p:nvSpPr>
          <p:spPr bwMode="blackWhite">
            <a:xfrm>
              <a:off x="3220" y="4046"/>
              <a:ext cx="210" cy="203"/>
            </a:xfrm>
            <a:custGeom>
              <a:avLst/>
              <a:gdLst>
                <a:gd name="T0" fmla="*/ 44 w 210"/>
                <a:gd name="T1" fmla="*/ 30 h 203"/>
                <a:gd name="T2" fmla="*/ 40 w 210"/>
                <a:gd name="T3" fmla="*/ 54 h 203"/>
                <a:gd name="T4" fmla="*/ 4 w 210"/>
                <a:gd name="T5" fmla="*/ 62 h 203"/>
                <a:gd name="T6" fmla="*/ 8 w 210"/>
                <a:gd name="T7" fmla="*/ 154 h 203"/>
                <a:gd name="T8" fmla="*/ 28 w 210"/>
                <a:gd name="T9" fmla="*/ 150 h 203"/>
                <a:gd name="T10" fmla="*/ 40 w 210"/>
                <a:gd name="T11" fmla="*/ 174 h 203"/>
                <a:gd name="T12" fmla="*/ 68 w 210"/>
                <a:gd name="T13" fmla="*/ 182 h 203"/>
                <a:gd name="T14" fmla="*/ 108 w 210"/>
                <a:gd name="T15" fmla="*/ 198 h 203"/>
                <a:gd name="T16" fmla="*/ 112 w 210"/>
                <a:gd name="T17" fmla="*/ 182 h 203"/>
                <a:gd name="T18" fmla="*/ 128 w 210"/>
                <a:gd name="T19" fmla="*/ 178 h 203"/>
                <a:gd name="T20" fmla="*/ 132 w 210"/>
                <a:gd name="T21" fmla="*/ 158 h 203"/>
                <a:gd name="T22" fmla="*/ 156 w 210"/>
                <a:gd name="T23" fmla="*/ 150 h 203"/>
                <a:gd name="T24" fmla="*/ 156 w 210"/>
                <a:gd name="T25" fmla="*/ 150 h 203"/>
                <a:gd name="T26" fmla="*/ 192 w 210"/>
                <a:gd name="T27" fmla="*/ 118 h 203"/>
                <a:gd name="T28" fmla="*/ 196 w 210"/>
                <a:gd name="T29" fmla="*/ 66 h 203"/>
                <a:gd name="T30" fmla="*/ 208 w 210"/>
                <a:gd name="T31" fmla="*/ 58 h 203"/>
                <a:gd name="T32" fmla="*/ 204 w 210"/>
                <a:gd name="T33" fmla="*/ 26 h 203"/>
                <a:gd name="T34" fmla="*/ 184 w 210"/>
                <a:gd name="T35" fmla="*/ 2 h 203"/>
                <a:gd name="T36" fmla="*/ 124 w 210"/>
                <a:gd name="T37" fmla="*/ 6 h 203"/>
                <a:gd name="T38" fmla="*/ 44 w 210"/>
                <a:gd name="T39" fmla="*/ 30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0"/>
                <a:gd name="T61" fmla="*/ 0 h 203"/>
                <a:gd name="T62" fmla="*/ 210 w 210"/>
                <a:gd name="T63" fmla="*/ 203 h 2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0" h="203">
                  <a:moveTo>
                    <a:pt x="44" y="30"/>
                  </a:moveTo>
                  <a:cubicBezTo>
                    <a:pt x="37" y="35"/>
                    <a:pt x="45" y="48"/>
                    <a:pt x="40" y="54"/>
                  </a:cubicBezTo>
                  <a:cubicBezTo>
                    <a:pt x="32" y="63"/>
                    <a:pt x="16" y="59"/>
                    <a:pt x="4" y="62"/>
                  </a:cubicBezTo>
                  <a:cubicBezTo>
                    <a:pt x="5" y="93"/>
                    <a:pt x="0" y="124"/>
                    <a:pt x="8" y="154"/>
                  </a:cubicBezTo>
                  <a:cubicBezTo>
                    <a:pt x="10" y="161"/>
                    <a:pt x="21" y="148"/>
                    <a:pt x="28" y="150"/>
                  </a:cubicBezTo>
                  <a:cubicBezTo>
                    <a:pt x="41" y="154"/>
                    <a:pt x="32" y="168"/>
                    <a:pt x="40" y="174"/>
                  </a:cubicBezTo>
                  <a:cubicBezTo>
                    <a:pt x="48" y="180"/>
                    <a:pt x="59" y="179"/>
                    <a:pt x="68" y="182"/>
                  </a:cubicBezTo>
                  <a:cubicBezTo>
                    <a:pt x="81" y="202"/>
                    <a:pt x="84" y="203"/>
                    <a:pt x="108" y="198"/>
                  </a:cubicBezTo>
                  <a:cubicBezTo>
                    <a:pt x="109" y="193"/>
                    <a:pt x="108" y="186"/>
                    <a:pt x="112" y="182"/>
                  </a:cubicBezTo>
                  <a:cubicBezTo>
                    <a:pt x="116" y="178"/>
                    <a:pt x="124" y="182"/>
                    <a:pt x="128" y="178"/>
                  </a:cubicBezTo>
                  <a:cubicBezTo>
                    <a:pt x="132" y="173"/>
                    <a:pt x="127" y="163"/>
                    <a:pt x="132" y="158"/>
                  </a:cubicBezTo>
                  <a:cubicBezTo>
                    <a:pt x="138" y="152"/>
                    <a:pt x="148" y="153"/>
                    <a:pt x="156" y="150"/>
                  </a:cubicBezTo>
                  <a:cubicBezTo>
                    <a:pt x="169" y="141"/>
                    <a:pt x="192" y="118"/>
                    <a:pt x="192" y="118"/>
                  </a:cubicBezTo>
                  <a:cubicBezTo>
                    <a:pt x="193" y="101"/>
                    <a:pt x="192" y="83"/>
                    <a:pt x="196" y="66"/>
                  </a:cubicBezTo>
                  <a:cubicBezTo>
                    <a:pt x="197" y="61"/>
                    <a:pt x="207" y="63"/>
                    <a:pt x="208" y="58"/>
                  </a:cubicBezTo>
                  <a:cubicBezTo>
                    <a:pt x="210" y="47"/>
                    <a:pt x="208" y="36"/>
                    <a:pt x="204" y="26"/>
                  </a:cubicBezTo>
                  <a:cubicBezTo>
                    <a:pt x="200" y="16"/>
                    <a:pt x="190" y="11"/>
                    <a:pt x="184" y="2"/>
                  </a:cubicBezTo>
                  <a:cubicBezTo>
                    <a:pt x="164" y="3"/>
                    <a:pt x="143" y="0"/>
                    <a:pt x="124" y="6"/>
                  </a:cubicBezTo>
                  <a:cubicBezTo>
                    <a:pt x="101" y="11"/>
                    <a:pt x="58" y="22"/>
                    <a:pt x="44" y="30"/>
                  </a:cubicBezTo>
                  <a:close/>
                </a:path>
              </a:pathLst>
            </a:custGeom>
            <a:solidFill>
              <a:schemeClr val="accent2"/>
            </a:solidFill>
            <a:ln w="28575">
              <a:noFill/>
              <a:round/>
              <a:headEnd/>
              <a:tailEnd/>
            </a:ln>
          </p:spPr>
          <p:txBody>
            <a:bodyPr wrap="none" lIns="0" tIns="0" rIns="0" bIns="0" anchor="ctr"/>
            <a:lstStyle/>
            <a:p>
              <a:endParaRPr lang="zh-CN" altLang="en-US"/>
            </a:p>
          </p:txBody>
        </p:sp>
      </p:grpSp>
      <p:pic>
        <p:nvPicPr>
          <p:cNvPr id="10246" name="Picture 83" descr="Icon_08"/>
          <p:cNvPicPr>
            <a:picLocks noChangeAspect="1" noChangeArrowheads="1"/>
          </p:cNvPicPr>
          <p:nvPr/>
        </p:nvPicPr>
        <p:blipFill>
          <a:blip r:embed="rId2"/>
          <a:srcRect/>
          <a:stretch>
            <a:fillRect/>
          </a:stretch>
        </p:blipFill>
        <p:spPr bwMode="auto">
          <a:xfrm>
            <a:off x="4908550" y="2901950"/>
            <a:ext cx="311150" cy="234950"/>
          </a:xfrm>
          <a:prstGeom prst="rect">
            <a:avLst/>
          </a:prstGeom>
          <a:noFill/>
          <a:ln w="9525">
            <a:noFill/>
            <a:miter lim="800000"/>
            <a:headEnd/>
            <a:tailEnd/>
          </a:ln>
        </p:spPr>
      </p:pic>
      <p:grpSp>
        <p:nvGrpSpPr>
          <p:cNvPr id="10" name="组合 130"/>
          <p:cNvGrpSpPr>
            <a:grpSpLocks/>
          </p:cNvGrpSpPr>
          <p:nvPr/>
        </p:nvGrpSpPr>
        <p:grpSpPr bwMode="auto">
          <a:xfrm>
            <a:off x="4954588" y="3286125"/>
            <a:ext cx="7621587" cy="668338"/>
            <a:chOff x="4071934" y="3357562"/>
            <a:chExt cx="5715005" cy="666750"/>
          </a:xfrm>
        </p:grpSpPr>
        <p:sp>
          <p:nvSpPr>
            <p:cNvPr id="101" name="Rectangle 3"/>
            <p:cNvSpPr>
              <a:spLocks noChangeArrowheads="1"/>
            </p:cNvSpPr>
            <p:nvPr/>
          </p:nvSpPr>
          <p:spPr bwMode="auto">
            <a:xfrm rot="10800000">
              <a:off x="4786161" y="3357562"/>
              <a:ext cx="3500902" cy="666750"/>
            </a:xfrm>
            <a:prstGeom prst="rect">
              <a:avLst/>
            </a:prstGeom>
            <a:gradFill rotWithShape="1">
              <a:gsLst>
                <a:gs pos="0">
                  <a:schemeClr val="bg2">
                    <a:gamma/>
                    <a:tint val="18039"/>
                    <a:invGamma/>
                  </a:schemeClr>
                </a:gs>
                <a:gs pos="100000">
                  <a:schemeClr val="bg2"/>
                </a:gs>
              </a:gsLst>
              <a:lin ang="0" scaled="1"/>
            </a:gradFill>
            <a:ln w="9525" algn="ctr">
              <a:solidFill>
                <a:schemeClr val="bg2"/>
              </a:solidFill>
              <a:miter lim="800000"/>
              <a:headEnd/>
              <a:tailEnd/>
            </a:ln>
            <a:effectLst/>
          </p:spPr>
          <p:txBody>
            <a:bodyPr wrap="none" anchor="ctr"/>
            <a:lstStyle/>
            <a:p>
              <a:pPr>
                <a:defRPr/>
              </a:pPr>
              <a:endParaRPr lang="zh-CN" altLang="en-US">
                <a:latin typeface="Arial" charset="0"/>
              </a:endParaRPr>
            </a:p>
          </p:txBody>
        </p:sp>
        <p:sp>
          <p:nvSpPr>
            <p:cNvPr id="10257" name="Rectangle 10"/>
            <p:cNvSpPr>
              <a:spLocks noChangeArrowheads="1"/>
            </p:cNvSpPr>
            <p:nvPr/>
          </p:nvSpPr>
          <p:spPr bwMode="auto">
            <a:xfrm>
              <a:off x="4071934" y="3357562"/>
              <a:ext cx="5715005" cy="642938"/>
            </a:xfrm>
            <a:prstGeom prst="rect">
              <a:avLst/>
            </a:prstGeom>
            <a:noFill/>
            <a:ln w="9525" algn="ctr">
              <a:noFill/>
              <a:miter lim="800000"/>
              <a:headEnd/>
              <a:tailEnd/>
            </a:ln>
          </p:spPr>
          <p:txBody>
            <a:bodyPr anchor="ctr"/>
            <a:lstStyle/>
            <a:p>
              <a:pPr algn="ctr"/>
              <a:r>
                <a:rPr lang="zh-CN" altLang="en-US" sz="2000" b="1" i="0" dirty="0" smtClean="0">
                  <a:latin typeface="+mn-ea"/>
                  <a:ea typeface="楷体_GB2312"/>
                </a:rPr>
                <a:t>主要人员简介</a:t>
              </a:r>
              <a:endParaRPr lang="zh-CN" altLang="en-US" sz="2000" b="1" i="0" dirty="0">
                <a:latin typeface="+mn-ea"/>
                <a:ea typeface="楷体_GB2312"/>
              </a:endParaRPr>
            </a:p>
          </p:txBody>
        </p:sp>
      </p:grpSp>
      <p:grpSp>
        <p:nvGrpSpPr>
          <p:cNvPr id="11" name="组合 121"/>
          <p:cNvGrpSpPr>
            <a:grpSpLocks/>
          </p:cNvGrpSpPr>
          <p:nvPr/>
        </p:nvGrpSpPr>
        <p:grpSpPr bwMode="auto">
          <a:xfrm>
            <a:off x="10290175" y="3071813"/>
            <a:ext cx="1289050" cy="963612"/>
            <a:chOff x="1979613" y="3117850"/>
            <a:chExt cx="966787" cy="962025"/>
          </a:xfrm>
        </p:grpSpPr>
        <p:grpSp>
          <p:nvGrpSpPr>
            <p:cNvPr id="12" name="Group 11"/>
            <p:cNvGrpSpPr>
              <a:grpSpLocks/>
            </p:cNvGrpSpPr>
            <p:nvPr/>
          </p:nvGrpSpPr>
          <p:grpSpPr bwMode="auto">
            <a:xfrm>
              <a:off x="1979613" y="3117850"/>
              <a:ext cx="966787" cy="962025"/>
              <a:chOff x="2227" y="1607"/>
              <a:chExt cx="1288" cy="1286"/>
            </a:xfrm>
          </p:grpSpPr>
          <p:grpSp>
            <p:nvGrpSpPr>
              <p:cNvPr id="13" name="Group 12"/>
              <p:cNvGrpSpPr>
                <a:grpSpLocks/>
              </p:cNvGrpSpPr>
              <p:nvPr/>
            </p:nvGrpSpPr>
            <p:grpSpPr bwMode="auto">
              <a:xfrm rot="650306">
                <a:off x="2227" y="1607"/>
                <a:ext cx="1288" cy="1286"/>
                <a:chOff x="3785" y="1683"/>
                <a:chExt cx="1136" cy="1134"/>
              </a:xfrm>
            </p:grpSpPr>
            <p:sp>
              <p:nvSpPr>
                <p:cNvPr id="128" name="Oval 13"/>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defRPr/>
                  </a:pPr>
                  <a:endParaRPr lang="zh-CN" altLang="en-US">
                    <a:latin typeface="Arial" charset="0"/>
                  </a:endParaRPr>
                </a:p>
              </p:txBody>
            </p:sp>
            <p:sp>
              <p:nvSpPr>
                <p:cNvPr id="129" name="Oval 14"/>
                <p:cNvSpPr>
                  <a:spLocks noChangeArrowheads="1"/>
                </p:cNvSpPr>
                <p:nvPr/>
              </p:nvSpPr>
              <p:spPr bwMode="auto">
                <a:xfrm>
                  <a:off x="3846" y="1740"/>
                  <a:ext cx="1009" cy="1011"/>
                </a:xfrm>
                <a:prstGeom prst="ellipse">
                  <a:avLst/>
                </a:prstGeom>
                <a:gradFill rotWithShape="1">
                  <a:gsLst>
                    <a:gs pos="0">
                      <a:schemeClr val="accent2">
                        <a:alpha val="89999"/>
                      </a:schemeClr>
                    </a:gs>
                    <a:gs pos="100000">
                      <a:schemeClr val="accent2">
                        <a:gamma/>
                        <a:shade val="46275"/>
                        <a:invGamma/>
                      </a:schemeClr>
                    </a:gs>
                  </a:gsLst>
                  <a:lin ang="2700000" scaled="1"/>
                </a:gradFill>
                <a:ln w="9525" algn="ctr">
                  <a:solidFill>
                    <a:schemeClr val="bg2"/>
                  </a:solidFill>
                  <a:round/>
                  <a:headEnd/>
                  <a:tailEnd/>
                </a:ln>
                <a:effectLst/>
              </p:spPr>
              <p:txBody>
                <a:bodyPr wrap="none" anchor="ctr"/>
                <a:lstStyle/>
                <a:p>
                  <a:pPr>
                    <a:defRPr/>
                  </a:pPr>
                  <a:endParaRPr lang="zh-CN" altLang="en-US">
                    <a:latin typeface="Arial" charset="0"/>
                  </a:endParaRPr>
                </a:p>
              </p:txBody>
            </p:sp>
          </p:grpSp>
          <p:sp>
            <p:nvSpPr>
              <p:cNvPr id="10252" name="Freeform 15"/>
              <p:cNvSpPr>
                <a:spLocks/>
              </p:cNvSpPr>
              <p:nvPr/>
            </p:nvSpPr>
            <p:spPr bwMode="auto">
              <a:xfrm rot="-5400000">
                <a:off x="2542" y="2004"/>
                <a:ext cx="491" cy="980"/>
              </a:xfrm>
              <a:custGeom>
                <a:avLst/>
                <a:gdLst>
                  <a:gd name="T0" fmla="*/ 15623180 w 174"/>
                  <a:gd name="T1" fmla="*/ 0 h 348"/>
                  <a:gd name="T2" fmla="*/ 0 w 174"/>
                  <a:gd name="T3" fmla="*/ 15271138 h 348"/>
                  <a:gd name="T4" fmla="*/ 15723231 w 174"/>
                  <a:gd name="T5" fmla="*/ 30740888 h 348"/>
                  <a:gd name="T6" fmla="*/ 15723231 w 174"/>
                  <a:gd name="T7" fmla="*/ 15369453 h 348"/>
                  <a:gd name="T8" fmla="*/ 15623180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endParaRPr lang="zh-CN" altLang="en-US"/>
              </a:p>
            </p:txBody>
          </p:sp>
          <p:sp>
            <p:nvSpPr>
              <p:cNvPr id="10253" name="Freeform 16"/>
              <p:cNvSpPr>
                <a:spLocks/>
              </p:cNvSpPr>
              <p:nvPr/>
            </p:nvSpPr>
            <p:spPr bwMode="auto">
              <a:xfrm rot="5400000">
                <a:off x="2703" y="1516"/>
                <a:ext cx="491" cy="980"/>
              </a:xfrm>
              <a:custGeom>
                <a:avLst/>
                <a:gdLst>
                  <a:gd name="T0" fmla="*/ 15623180 w 174"/>
                  <a:gd name="T1" fmla="*/ 0 h 348"/>
                  <a:gd name="T2" fmla="*/ 0 w 174"/>
                  <a:gd name="T3" fmla="*/ 15271138 h 348"/>
                  <a:gd name="T4" fmla="*/ 15723231 w 174"/>
                  <a:gd name="T5" fmla="*/ 30740888 h 348"/>
                  <a:gd name="T6" fmla="*/ 15723231 w 174"/>
                  <a:gd name="T7" fmla="*/ 15369453 h 348"/>
                  <a:gd name="T8" fmla="*/ 15623180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endParaRPr lang="zh-CN" altLang="en-US"/>
              </a:p>
            </p:txBody>
          </p:sp>
        </p:grpSp>
        <p:sp>
          <p:nvSpPr>
            <p:cNvPr id="10250" name="Rectangle 48"/>
            <p:cNvSpPr>
              <a:spLocks noChangeArrowheads="1"/>
            </p:cNvSpPr>
            <p:nvPr/>
          </p:nvSpPr>
          <p:spPr bwMode="auto">
            <a:xfrm>
              <a:off x="2124075" y="3189288"/>
              <a:ext cx="647700" cy="769937"/>
            </a:xfrm>
            <a:prstGeom prst="rect">
              <a:avLst/>
            </a:prstGeom>
            <a:noFill/>
            <a:ln w="9525" algn="ctr">
              <a:noFill/>
              <a:miter lim="800000"/>
              <a:headEnd/>
              <a:tailEnd/>
            </a:ln>
          </p:spPr>
          <p:txBody>
            <a:bodyPr anchor="ctr"/>
            <a:lstStyle/>
            <a:p>
              <a:pPr algn="ctr"/>
              <a:r>
                <a:rPr lang="en-US" altLang="zh-CN" sz="3200" b="1" i="0" dirty="0" smtClean="0">
                  <a:solidFill>
                    <a:schemeClr val="bg1"/>
                  </a:solidFill>
                </a:rPr>
                <a:t>3</a:t>
              </a:r>
              <a:endParaRPr lang="zh-CN" altLang="en-US" sz="3200" b="1" i="0" dirty="0">
                <a:solidFill>
                  <a:schemeClr val="bg1"/>
                </a:solidFill>
              </a:endParaRP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38</a:t>
            </a:fld>
            <a:endParaRPr lang="en-US" altLang="zh-CN"/>
          </a:p>
        </p:txBody>
      </p:sp>
      <p:sp>
        <p:nvSpPr>
          <p:cNvPr id="4" name="标题 1"/>
          <p:cNvSpPr>
            <a:spLocks noGrp="1"/>
          </p:cNvSpPr>
          <p:nvPr>
            <p:ph type="title"/>
          </p:nvPr>
        </p:nvSpPr>
        <p:spPr>
          <a:xfrm>
            <a:off x="624987" y="215901"/>
            <a:ext cx="7779025" cy="692150"/>
          </a:xfrm>
        </p:spPr>
        <p:txBody>
          <a:bodyPr/>
          <a:lstStyle/>
          <a:p>
            <a:r>
              <a:rPr lang="zh-CN" altLang="en-US" dirty="0" smtClean="0">
                <a:latin typeface="楷体_GB2312"/>
                <a:ea typeface="楷体_GB2312"/>
              </a:rPr>
              <a:t>团队主要人员介绍</a:t>
            </a:r>
          </a:p>
        </p:txBody>
      </p:sp>
      <p:sp>
        <p:nvSpPr>
          <p:cNvPr id="5" name="内容占位符 2"/>
          <p:cNvSpPr txBox="1">
            <a:spLocks/>
          </p:cNvSpPr>
          <p:nvPr/>
        </p:nvSpPr>
        <p:spPr>
          <a:xfrm>
            <a:off x="457199" y="1626417"/>
            <a:ext cx="10998238" cy="5160963"/>
          </a:xfrm>
          <a:prstGeom prst="rect">
            <a:avLst/>
          </a:prstGeom>
        </p:spPr>
        <p:txBody>
          <a:bodyPr/>
          <a:lstStyle/>
          <a:p>
            <a:pPr marL="341313" marR="0" lvl="0" indent="-341313" algn="l" defTabSz="914400" rtl="0" eaLnBrk="1" fontAlgn="base" latinLnBrk="0" hangingPunct="1">
              <a:lnSpc>
                <a:spcPts val="2000"/>
              </a:lnSpc>
              <a:spcBef>
                <a:spcPts val="600"/>
              </a:spcBef>
              <a:spcAft>
                <a:spcPts val="600"/>
              </a:spcAft>
              <a:buClr>
                <a:schemeClr val="accent1"/>
              </a:buClr>
              <a:buSzTx/>
              <a:tabLst/>
              <a:defRPr/>
            </a:pPr>
            <a:r>
              <a:rPr kumimoji="0" lang="en-US" altLang="zh-CN" sz="1600" b="1" i="0" u="none" strike="noStrike" kern="1200" cap="none" spc="0" normalizeH="0" baseline="0" noProof="0" dirty="0" smtClean="0">
                <a:ln>
                  <a:noFill/>
                </a:ln>
                <a:solidFill>
                  <a:schemeClr val="tx1"/>
                </a:solidFill>
                <a:effectLst/>
                <a:uLnTx/>
                <a:uFillTx/>
                <a:latin typeface="+mn-lt"/>
                <a:ea typeface="楷体_GB2312"/>
              </a:rPr>
              <a:t>      </a:t>
            </a:r>
            <a:r>
              <a:rPr kumimoji="0" lang="zh-CN" altLang="zh-CN" sz="1600" b="1" i="0" u="none" strike="noStrike" kern="1200" cap="none" spc="0" normalizeH="0" baseline="0" noProof="0" dirty="0" smtClean="0">
                <a:ln>
                  <a:noFill/>
                </a:ln>
                <a:solidFill>
                  <a:schemeClr val="tx1"/>
                </a:solidFill>
                <a:effectLst/>
                <a:uLnTx/>
                <a:uFillTx/>
                <a:latin typeface="+mn-lt"/>
                <a:ea typeface="楷体_GB2312"/>
              </a:rPr>
              <a:t>陈思</a:t>
            </a:r>
            <a:r>
              <a:rPr kumimoji="0" lang="en-US" altLang="zh-CN" sz="1600" b="1" i="0" u="none" strike="noStrike" kern="1200" cap="none" spc="0" normalizeH="0" baseline="0" noProof="0" dirty="0" smtClean="0">
                <a:ln>
                  <a:noFill/>
                </a:ln>
                <a:solidFill>
                  <a:schemeClr val="tx1"/>
                </a:solidFill>
                <a:effectLst/>
                <a:uLnTx/>
                <a:uFillTx/>
                <a:latin typeface="+mn-lt"/>
                <a:ea typeface="楷体_GB2312"/>
              </a:rPr>
              <a:t>   </a:t>
            </a:r>
            <a:r>
              <a:rPr kumimoji="0" lang="zh-CN" altLang="zh-CN" sz="1600" b="1" i="0" u="none" strike="noStrike" kern="1200" cap="none" spc="0" normalizeH="0" baseline="0" noProof="0" dirty="0" smtClean="0">
                <a:ln>
                  <a:noFill/>
                </a:ln>
                <a:solidFill>
                  <a:schemeClr val="tx1"/>
                </a:solidFill>
                <a:effectLst/>
                <a:uLnTx/>
                <a:uFillTx/>
                <a:latin typeface="+mn-lt"/>
                <a:ea typeface="楷体_GB2312"/>
              </a:rPr>
              <a:t>董事长</a:t>
            </a:r>
            <a:r>
              <a:rPr kumimoji="0" lang="en-US" altLang="zh-CN" sz="1600" b="1" i="0" u="none" strike="noStrike" kern="1200" cap="none" spc="0" normalizeH="0" baseline="0" noProof="0" dirty="0" smtClean="0">
                <a:ln>
                  <a:noFill/>
                </a:ln>
                <a:solidFill>
                  <a:schemeClr val="tx1"/>
                </a:solidFill>
                <a:effectLst/>
                <a:uLnTx/>
                <a:uFillTx/>
                <a:latin typeface="+mn-lt"/>
                <a:ea typeface="楷体_GB2312"/>
              </a:rPr>
              <a:t>  </a:t>
            </a:r>
            <a:r>
              <a:rPr kumimoji="0" lang="zh-CN" altLang="zh-CN" sz="1600" b="1" i="0" u="none" strike="noStrike" kern="1200" cap="none" spc="0" normalizeH="0" baseline="0" noProof="0" dirty="0" smtClean="0">
                <a:ln>
                  <a:noFill/>
                </a:ln>
                <a:solidFill>
                  <a:schemeClr val="tx1"/>
                </a:solidFill>
                <a:effectLst/>
                <a:uLnTx/>
                <a:uFillTx/>
                <a:latin typeface="+mn-lt"/>
                <a:ea typeface="楷体_GB2312"/>
              </a:rPr>
              <a:t>法定代表人</a:t>
            </a:r>
          </a:p>
          <a:p>
            <a:pPr marL="341313" lvl="0" indent="-341313">
              <a:lnSpc>
                <a:spcPts val="2000"/>
              </a:lnSpc>
              <a:spcBef>
                <a:spcPts val="600"/>
              </a:spcBef>
              <a:spcAft>
                <a:spcPts val="600"/>
              </a:spcAft>
              <a:buClr>
                <a:schemeClr val="accent1"/>
              </a:buClr>
              <a:defRPr/>
            </a:pPr>
            <a:r>
              <a:rPr kumimoji="0" lang="en-US" altLang="zh-CN" sz="1600" b="0" i="0" u="none" strike="noStrike" kern="1200" cap="none" spc="0" normalizeH="0" baseline="0" noProof="0" dirty="0" smtClean="0">
                <a:ln>
                  <a:noFill/>
                </a:ln>
                <a:solidFill>
                  <a:schemeClr val="tx1"/>
                </a:solidFill>
                <a:effectLst/>
                <a:uLnTx/>
                <a:uFillTx/>
                <a:latin typeface="+mn-lt"/>
                <a:ea typeface="楷体_GB2312"/>
              </a:rPr>
              <a:t>             </a:t>
            </a:r>
            <a:r>
              <a:rPr kumimoji="0" lang="zh-CN" altLang="zh-CN" sz="1600" b="0" i="0" u="none" strike="noStrike" kern="1200" cap="none" spc="0" normalizeH="0" baseline="0" noProof="0" dirty="0" smtClean="0">
                <a:ln>
                  <a:noFill/>
                </a:ln>
                <a:solidFill>
                  <a:schemeClr val="tx1"/>
                </a:solidFill>
                <a:effectLst/>
                <a:uLnTx/>
                <a:uFillTx/>
                <a:latin typeface="+mn-lt"/>
                <a:ea typeface="楷体_GB2312"/>
              </a:rPr>
              <a:t>经济学硕士。资产评估师，高级会计师。中国资产评估协会常务理事，中国资产评估协会惩戒委员会副主任</a:t>
            </a:r>
            <a:r>
              <a:rPr lang="zh-CN" altLang="en-US" sz="1600" i="0" dirty="0" smtClean="0">
                <a:latin typeface="+mn-lt"/>
                <a:ea typeface="楷体_GB2312"/>
              </a:rPr>
              <a:t>，</a:t>
            </a:r>
            <a:r>
              <a:rPr lang="zh-CN" altLang="en-US" sz="1600" i="0" dirty="0" smtClean="0">
                <a:ea typeface="楷体_GB2312"/>
              </a:rPr>
              <a:t>北京资产评估协会常务理事。</a:t>
            </a:r>
            <a:endParaRPr kumimoji="0" lang="zh-CN" altLang="zh-CN" sz="1600" b="0" i="0" u="none" strike="noStrike" kern="1200" cap="none" spc="0" normalizeH="0" baseline="0" noProof="0" dirty="0" smtClean="0">
              <a:ln>
                <a:noFill/>
              </a:ln>
              <a:solidFill>
                <a:schemeClr val="tx1"/>
              </a:solidFill>
              <a:effectLst/>
              <a:uLnTx/>
              <a:uFillTx/>
              <a:latin typeface="+mn-lt"/>
              <a:ea typeface="楷体_GB2312"/>
            </a:endParaRPr>
          </a:p>
          <a:p>
            <a:pPr marL="341313" marR="0" lvl="0" indent="-341313" algn="l" defTabSz="914400" rtl="0" eaLnBrk="1" fontAlgn="base" latinLnBrk="0" hangingPunct="1">
              <a:lnSpc>
                <a:spcPts val="2000"/>
              </a:lnSpc>
              <a:spcBef>
                <a:spcPts val="600"/>
              </a:spcBef>
              <a:spcAft>
                <a:spcPts val="600"/>
              </a:spcAft>
              <a:buClr>
                <a:schemeClr val="accent1"/>
              </a:buClr>
              <a:buSzTx/>
              <a:buFont typeface="Wingdings" pitchFamily="2" charset="2"/>
              <a:buNone/>
              <a:tabLst/>
              <a:defRPr/>
            </a:pPr>
            <a:r>
              <a:rPr kumimoji="0" lang="en-US" altLang="zh-CN" sz="1600" b="0" i="0" u="none" strike="noStrike" kern="1200" cap="none" spc="0" normalizeH="0" baseline="0" noProof="0" dirty="0" smtClean="0">
                <a:ln>
                  <a:noFill/>
                </a:ln>
                <a:solidFill>
                  <a:schemeClr val="tx1"/>
                </a:solidFill>
                <a:effectLst/>
                <a:uLnTx/>
                <a:uFillTx/>
                <a:latin typeface="+mn-lt"/>
                <a:ea typeface="楷体_GB2312"/>
              </a:rPr>
              <a:t>             </a:t>
            </a:r>
            <a:r>
              <a:rPr kumimoji="0" lang="zh-CN" altLang="zh-CN" sz="1600" b="0" i="0" u="none" strike="noStrike" kern="1200" cap="none" spc="0" normalizeH="0" baseline="0" noProof="0" dirty="0" smtClean="0">
                <a:ln>
                  <a:noFill/>
                </a:ln>
                <a:solidFill>
                  <a:schemeClr val="tx1"/>
                </a:solidFill>
                <a:effectLst/>
                <a:uLnTx/>
                <a:uFillTx/>
                <a:latin typeface="+mn-lt"/>
                <a:ea typeface="楷体_GB2312"/>
              </a:rPr>
              <a:t>先后在原国家国有资产管理局资产评估中心、财政部中国注册会计师协会长期从事资产评估行业管理工作</a:t>
            </a:r>
            <a:r>
              <a:rPr kumimoji="0" lang="zh-CN" altLang="en-US" sz="1600" b="0" i="0" u="none" strike="noStrike" kern="1200" cap="none" spc="0" normalizeH="0" baseline="0" noProof="0" dirty="0" smtClean="0">
                <a:ln>
                  <a:noFill/>
                </a:ln>
                <a:solidFill>
                  <a:schemeClr val="tx1"/>
                </a:solidFill>
                <a:effectLst/>
                <a:uLnTx/>
                <a:uFillTx/>
                <a:latin typeface="+mn-lt"/>
                <a:ea typeface="楷体_GB2312"/>
              </a:rPr>
              <a:t>，</a:t>
            </a:r>
            <a:r>
              <a:rPr kumimoji="0" lang="zh-CN" altLang="zh-CN" sz="1600" b="0" i="0" u="none" strike="noStrike" kern="1200" cap="none" spc="0" normalizeH="0" baseline="0" noProof="0" dirty="0" smtClean="0">
                <a:ln>
                  <a:noFill/>
                </a:ln>
                <a:solidFill>
                  <a:schemeClr val="tx1"/>
                </a:solidFill>
                <a:effectLst/>
                <a:uLnTx/>
                <a:uFillTx/>
                <a:latin typeface="+mn-lt"/>
                <a:ea typeface="楷体_GB2312"/>
              </a:rPr>
              <a:t>曾任中注协监管部副主任。</a:t>
            </a:r>
          </a:p>
          <a:p>
            <a:pPr marL="341313" marR="0" lvl="0" indent="-341313" algn="l" defTabSz="914400" rtl="0" eaLnBrk="1" fontAlgn="base" latinLnBrk="0" hangingPunct="1">
              <a:lnSpc>
                <a:spcPts val="2000"/>
              </a:lnSpc>
              <a:spcBef>
                <a:spcPts val="600"/>
              </a:spcBef>
              <a:spcAft>
                <a:spcPts val="600"/>
              </a:spcAft>
              <a:buClr>
                <a:schemeClr val="accent1"/>
              </a:buClr>
              <a:buSzTx/>
              <a:buFont typeface="Wingdings" pitchFamily="2" charset="2"/>
              <a:buNone/>
              <a:tabLst>
                <a:tab pos="715963" algn="l"/>
              </a:tabLst>
              <a:defRPr/>
            </a:pPr>
            <a:r>
              <a:rPr kumimoji="0" lang="en-US" altLang="zh-CN" sz="1600" b="0" i="0" u="none" strike="noStrike" kern="1200" cap="none" spc="0" normalizeH="0" baseline="0" noProof="0" dirty="0" smtClean="0">
                <a:ln>
                  <a:noFill/>
                </a:ln>
                <a:solidFill>
                  <a:schemeClr val="tx1"/>
                </a:solidFill>
                <a:effectLst/>
                <a:uLnTx/>
                <a:uFillTx/>
                <a:latin typeface="+mn-lt"/>
                <a:ea typeface="楷体_GB2312"/>
              </a:rPr>
              <a:t>            </a:t>
            </a:r>
            <a:r>
              <a:rPr kumimoji="0" lang="zh-CN" altLang="zh-CN" sz="1600" b="0" i="0" u="none" strike="noStrike" kern="1200" cap="none" spc="0" normalizeH="0" baseline="0" noProof="0" dirty="0" smtClean="0">
                <a:ln>
                  <a:noFill/>
                </a:ln>
                <a:solidFill>
                  <a:schemeClr val="tx1"/>
                </a:solidFill>
                <a:effectLst/>
                <a:uLnTx/>
                <a:uFillTx/>
                <a:latin typeface="+mn-lt"/>
                <a:ea typeface="楷体_GB2312"/>
              </a:rPr>
              <a:t>在国家国资局资产评估中心工作期间，参加了仪征化纤、南方航空等境外发行上市项目的资产评估审核；组织主持了中国服装、江淮动力、黎明股份、经纬纺机、齐鲁石化、邯郸钢铁等</a:t>
            </a:r>
            <a:r>
              <a:rPr kumimoji="0" lang="en-US" altLang="zh-CN" sz="1600" b="0" i="0" u="none" strike="noStrike" kern="1200" cap="none" spc="0" normalizeH="0" baseline="0" noProof="0" dirty="0" smtClean="0">
                <a:ln>
                  <a:noFill/>
                </a:ln>
                <a:solidFill>
                  <a:schemeClr val="tx1"/>
                </a:solidFill>
                <a:effectLst/>
                <a:uLnTx/>
                <a:uFillTx/>
                <a:latin typeface="+mn-lt"/>
                <a:ea typeface="楷体_GB2312"/>
              </a:rPr>
              <a:t>A</a:t>
            </a:r>
            <a:r>
              <a:rPr kumimoji="0" lang="zh-CN" altLang="zh-CN" sz="1600" b="0" i="0" u="none" strike="noStrike" kern="1200" cap="none" spc="0" normalizeH="0" baseline="0" noProof="0" dirty="0" smtClean="0">
                <a:ln>
                  <a:noFill/>
                </a:ln>
                <a:solidFill>
                  <a:schemeClr val="tx1"/>
                </a:solidFill>
                <a:effectLst/>
                <a:uLnTx/>
                <a:uFillTx/>
                <a:latin typeface="+mn-lt"/>
                <a:ea typeface="楷体_GB2312"/>
              </a:rPr>
              <a:t>股发行上市项目的资产评估审核；参与《资产评估机构经营管理办法》、《资产评估操作规范意见》等政策文件的制定。</a:t>
            </a:r>
          </a:p>
          <a:p>
            <a:pPr marL="341313" lvl="0" indent="-341313">
              <a:lnSpc>
                <a:spcPts val="2000"/>
              </a:lnSpc>
              <a:spcBef>
                <a:spcPts val="600"/>
              </a:spcBef>
              <a:spcAft>
                <a:spcPts val="600"/>
              </a:spcAft>
              <a:buClr>
                <a:schemeClr val="accent1"/>
              </a:buClr>
              <a:defRPr/>
            </a:pPr>
            <a:r>
              <a:rPr kumimoji="0" lang="en-US" altLang="zh-CN" sz="1600" b="0" i="0" u="none" strike="noStrike" kern="1200" cap="none" spc="0" normalizeH="0" baseline="0" noProof="0" dirty="0" smtClean="0">
                <a:ln>
                  <a:noFill/>
                </a:ln>
                <a:solidFill>
                  <a:schemeClr val="tx1"/>
                </a:solidFill>
                <a:effectLst/>
                <a:uLnTx/>
                <a:uFillTx/>
                <a:latin typeface="+mn-lt"/>
                <a:ea typeface="楷体_GB2312"/>
              </a:rPr>
              <a:t>            </a:t>
            </a:r>
            <a:r>
              <a:rPr kumimoji="0" lang="zh-CN" altLang="zh-CN" sz="1600" b="0" i="0" u="none" strike="noStrike" kern="1200" cap="none" spc="0" normalizeH="0" baseline="0" noProof="0" dirty="0" smtClean="0">
                <a:ln>
                  <a:noFill/>
                </a:ln>
                <a:solidFill>
                  <a:schemeClr val="tx1"/>
                </a:solidFill>
                <a:effectLst/>
                <a:uLnTx/>
                <a:uFillTx/>
                <a:latin typeface="+mn-lt"/>
                <a:ea typeface="楷体_GB2312"/>
              </a:rPr>
              <a:t>在国企改制、资产评估方面具有比较丰富的实践经验和理论造诣。加入本公司以来，</a:t>
            </a:r>
            <a:r>
              <a:rPr lang="zh-CN" altLang="zh-CN" sz="1600" i="0" dirty="0" smtClean="0">
                <a:latin typeface="+mn-lt"/>
                <a:ea typeface="楷体_GB2312"/>
              </a:rPr>
              <a:t>主持和完成了一批涉及重组改制、发行上市、资产收购等事项的大型、特大型资产评估项目，其中包括</a:t>
            </a:r>
            <a:r>
              <a:rPr lang="zh-CN" altLang="en-US" sz="1600" i="0" dirty="0" smtClean="0">
                <a:latin typeface="+mn-lt"/>
                <a:ea typeface="楷体_GB2312"/>
              </a:rPr>
              <a:t>中国邮政储蓄银行设立核定资本金项目（合作）、华夏银行引进战略投资者涉及的股权价值评估项目、青岛港</a:t>
            </a:r>
            <a:r>
              <a:rPr lang="en-US" altLang="zh-CN" sz="1600" i="0" dirty="0" smtClean="0">
                <a:latin typeface="+mn-lt"/>
                <a:ea typeface="楷体_GB2312"/>
              </a:rPr>
              <a:t>H</a:t>
            </a:r>
            <a:r>
              <a:rPr lang="zh-CN" altLang="en-US" sz="1600" i="0" dirty="0" smtClean="0">
                <a:latin typeface="+mn-lt"/>
                <a:ea typeface="楷体_GB2312"/>
              </a:rPr>
              <a:t>股上市项目、中国蓝星增资扩股项目、中国银行股份有限公司设立项目（合作） </a:t>
            </a:r>
            <a:r>
              <a:rPr lang="en-US" altLang="zh-CN" sz="1600" i="0" dirty="0" smtClean="0">
                <a:latin typeface="+mn-lt"/>
                <a:ea typeface="楷体_GB2312"/>
              </a:rPr>
              <a:t>ST</a:t>
            </a:r>
            <a:r>
              <a:rPr lang="zh-CN" altLang="en-US" sz="1600" i="0" dirty="0" smtClean="0">
                <a:latin typeface="+mn-lt"/>
                <a:ea typeface="楷体_GB2312"/>
              </a:rPr>
              <a:t>黄海等上市公司重大资产重组业务， </a:t>
            </a:r>
            <a:r>
              <a:rPr lang="zh-CN" altLang="zh-CN" sz="1600" i="0" dirty="0" smtClean="0">
                <a:latin typeface="+mn-lt"/>
                <a:ea typeface="楷体_GB2312"/>
              </a:rPr>
              <a:t>中国建材、中电国际、中国华润总公司、中国外运</a:t>
            </a:r>
            <a:r>
              <a:rPr lang="en-US" altLang="zh-CN" sz="1600" i="0" dirty="0" smtClean="0">
                <a:latin typeface="+mn-lt"/>
                <a:ea typeface="楷体_GB2312"/>
              </a:rPr>
              <a:t>H</a:t>
            </a:r>
            <a:r>
              <a:rPr lang="zh-CN" altLang="en-US" sz="1600" i="0" dirty="0" smtClean="0">
                <a:latin typeface="+mn-lt"/>
                <a:ea typeface="楷体_GB2312"/>
              </a:rPr>
              <a:t>股发行上市，</a:t>
            </a:r>
            <a:r>
              <a:rPr lang="zh-CN" altLang="zh-CN" sz="1600" i="0" dirty="0" smtClean="0">
                <a:latin typeface="+mn-lt"/>
                <a:ea typeface="楷体_GB2312"/>
              </a:rPr>
              <a:t>长江电力收购三峡电力发电机组、葛洲坝集团整体上市等。</a:t>
            </a:r>
          </a:p>
          <a:p>
            <a:pPr marL="341313" marR="0" lvl="0" indent="-341313" algn="l" defTabSz="914400" rtl="0" eaLnBrk="1" fontAlgn="base" latinLnBrk="0" hangingPunct="1">
              <a:lnSpc>
                <a:spcPts val="2000"/>
              </a:lnSpc>
              <a:spcBef>
                <a:spcPts val="600"/>
              </a:spcBef>
              <a:spcAft>
                <a:spcPts val="600"/>
              </a:spcAft>
              <a:buClr>
                <a:schemeClr val="accent1"/>
              </a:buClr>
              <a:buSzTx/>
              <a:buFont typeface="Wingdings" pitchFamily="2" charset="2"/>
              <a:buNone/>
              <a:tabLst/>
              <a:defRPr/>
            </a:pPr>
            <a:r>
              <a:rPr kumimoji="0" lang="en-US" altLang="zh-CN" sz="1600" b="0" i="0" u="none" strike="noStrike" kern="1200" cap="none" spc="0" normalizeH="0" baseline="0" noProof="0" dirty="0" smtClean="0">
                <a:ln>
                  <a:noFill/>
                </a:ln>
                <a:solidFill>
                  <a:schemeClr val="tx1"/>
                </a:solidFill>
                <a:effectLst/>
                <a:uLnTx/>
                <a:uFillTx/>
                <a:latin typeface="+mn-lt"/>
                <a:ea typeface="楷体_GB2312"/>
              </a:rPr>
              <a:t>             2006</a:t>
            </a:r>
            <a:r>
              <a:rPr kumimoji="0" lang="zh-CN" altLang="zh-CN" sz="1600" b="0" i="0" u="none" strike="noStrike" kern="1200" cap="none" spc="0" normalizeH="0" baseline="0" noProof="0" dirty="0" smtClean="0">
                <a:ln>
                  <a:noFill/>
                </a:ln>
                <a:solidFill>
                  <a:schemeClr val="tx1"/>
                </a:solidFill>
                <a:effectLst/>
                <a:uLnTx/>
                <a:uFillTx/>
                <a:latin typeface="+mn-lt"/>
                <a:ea typeface="楷体_GB2312"/>
              </a:rPr>
              <a:t>年任哈尔滨动力设备股份有限公司独立监事。</a:t>
            </a:r>
          </a:p>
          <a:p>
            <a:pPr marL="341313" marR="0" lvl="0" indent="-341313" algn="l" defTabSz="914400" rtl="0" eaLnBrk="1" fontAlgn="base" latinLnBrk="0" hangingPunct="1">
              <a:lnSpc>
                <a:spcPts val="2000"/>
              </a:lnSpc>
              <a:spcBef>
                <a:spcPts val="600"/>
              </a:spcBef>
              <a:spcAft>
                <a:spcPts val="600"/>
              </a:spcAft>
              <a:buClr>
                <a:schemeClr val="accent1"/>
              </a:buClr>
              <a:buSzTx/>
              <a:buFont typeface="Wingdings" pitchFamily="2" charset="2"/>
              <a:buNone/>
              <a:tabLst>
                <a:tab pos="898525" algn="l"/>
              </a:tabLst>
              <a:defRPr/>
            </a:pPr>
            <a:r>
              <a:rPr kumimoji="0" lang="en-US" altLang="zh-CN" sz="1600" b="0" i="0" u="none" strike="noStrike" kern="1200" cap="none" spc="0" normalizeH="0" baseline="0" noProof="0" dirty="0" smtClean="0">
                <a:ln>
                  <a:noFill/>
                </a:ln>
                <a:solidFill>
                  <a:schemeClr val="tx1"/>
                </a:solidFill>
                <a:effectLst/>
                <a:uLnTx/>
                <a:uFillTx/>
                <a:latin typeface="+mn-lt"/>
                <a:ea typeface="楷体_GB2312"/>
              </a:rPr>
              <a:t>             2012</a:t>
            </a:r>
            <a:r>
              <a:rPr kumimoji="0" lang="zh-CN" altLang="zh-CN" sz="1600" b="0" i="0" u="none" strike="noStrike" kern="1200" cap="none" spc="0" normalizeH="0" baseline="0" noProof="0" dirty="0" smtClean="0">
                <a:ln>
                  <a:noFill/>
                </a:ln>
                <a:solidFill>
                  <a:schemeClr val="tx1"/>
                </a:solidFill>
                <a:effectLst/>
                <a:uLnTx/>
                <a:uFillTx/>
                <a:latin typeface="+mn-lt"/>
                <a:ea typeface="楷体_GB2312"/>
              </a:rPr>
              <a:t>年</a:t>
            </a:r>
            <a:r>
              <a:rPr kumimoji="0" lang="en-US" altLang="zh-CN" sz="1600" b="0" i="0" u="none" strike="noStrike" kern="1200" cap="none" spc="0" normalizeH="0" baseline="0" noProof="0" dirty="0" smtClean="0">
                <a:ln>
                  <a:noFill/>
                </a:ln>
                <a:solidFill>
                  <a:schemeClr val="tx1"/>
                </a:solidFill>
                <a:effectLst/>
                <a:uLnTx/>
                <a:uFillTx/>
                <a:latin typeface="+mn-lt"/>
                <a:ea typeface="楷体_GB2312"/>
              </a:rPr>
              <a:t>4</a:t>
            </a:r>
            <a:r>
              <a:rPr kumimoji="0" lang="zh-CN" altLang="zh-CN" sz="1600" b="0" i="0" u="none" strike="noStrike" kern="1200" cap="none" spc="0" normalizeH="0" baseline="0" noProof="0" dirty="0" smtClean="0">
                <a:ln>
                  <a:noFill/>
                </a:ln>
                <a:solidFill>
                  <a:schemeClr val="tx1"/>
                </a:solidFill>
                <a:effectLst/>
                <a:uLnTx/>
                <a:uFillTx/>
                <a:latin typeface="+mn-lt"/>
                <a:ea typeface="楷体_GB2312"/>
              </a:rPr>
              <a:t>月被财政部金融司特聘为金融企业国有资产评估项目评审专家。</a:t>
            </a: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Char char="n"/>
              <a:tabLst/>
              <a:defRPr/>
            </a:pPr>
            <a:endParaRPr kumimoji="0" lang="zh-CN" altLang="en-US" sz="1800" b="0" i="0" u="none" strike="noStrike" kern="0" cap="none" spc="0" normalizeH="0" baseline="0" noProof="0" dirty="0" smtClean="0">
              <a:ln>
                <a:noFill/>
              </a:ln>
              <a:solidFill>
                <a:schemeClr val="tx1"/>
              </a:solidFill>
              <a:effectLst/>
              <a:uLnTx/>
              <a:uFillTx/>
              <a:latin typeface="+mn-lt"/>
              <a:ea typeface="华文细黑" pitchFamily="2" charset="-122"/>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39</a:t>
            </a:fld>
            <a:endParaRPr lang="en-US" altLang="zh-CN"/>
          </a:p>
        </p:txBody>
      </p:sp>
      <p:sp>
        <p:nvSpPr>
          <p:cNvPr id="4" name="标题 1"/>
          <p:cNvSpPr txBox="1">
            <a:spLocks/>
          </p:cNvSpPr>
          <p:nvPr/>
        </p:nvSpPr>
        <p:spPr>
          <a:xfrm>
            <a:off x="777387" y="368301"/>
            <a:ext cx="7779025" cy="692150"/>
          </a:xfrm>
          <a:prstGeom prst="rect">
            <a:avLst/>
          </a:prstGeom>
        </p:spPr>
        <p:txBody>
          <a:bodyPr lIns="91161" tIns="45581" rIns="91161" bIns="45581"/>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0" cap="none" spc="0" normalizeH="0" baseline="0" noProof="0" smtClean="0">
                <a:ln>
                  <a:noFill/>
                </a:ln>
                <a:solidFill>
                  <a:schemeClr val="bg1"/>
                </a:solidFill>
                <a:effectLst/>
                <a:uLnTx/>
                <a:uFillTx/>
                <a:latin typeface="楷体_GB2312"/>
                <a:ea typeface="楷体_GB2312"/>
                <a:cs typeface="+mj-cs"/>
              </a:rPr>
              <a:t>团队主要人员介绍</a:t>
            </a:r>
            <a:endParaRPr kumimoji="0" lang="zh-CN" altLang="en-US" sz="2400" b="1" i="0" u="none" strike="noStrike" kern="0" cap="none" spc="0" normalizeH="0" baseline="0" noProof="0" dirty="0">
              <a:ln>
                <a:noFill/>
              </a:ln>
              <a:solidFill>
                <a:schemeClr val="bg1"/>
              </a:solidFill>
              <a:effectLst/>
              <a:uLnTx/>
              <a:uFillTx/>
              <a:latin typeface="+mj-lt"/>
              <a:ea typeface="华文细黑" pitchFamily="2" charset="-122"/>
              <a:cs typeface="+mj-cs"/>
            </a:endParaRPr>
          </a:p>
        </p:txBody>
      </p:sp>
      <p:sp>
        <p:nvSpPr>
          <p:cNvPr id="5" name="Rectangle 3"/>
          <p:cNvSpPr txBox="1">
            <a:spLocks noChangeArrowheads="1"/>
          </p:cNvSpPr>
          <p:nvPr/>
        </p:nvSpPr>
        <p:spPr>
          <a:xfrm>
            <a:off x="739737" y="1558152"/>
            <a:ext cx="10858576" cy="4872038"/>
          </a:xfrm>
          <a:prstGeom prst="rect">
            <a:avLst/>
          </a:prstGeom>
        </p:spPr>
        <p:txBody>
          <a:bodyPr/>
          <a:lstStyle/>
          <a:p>
            <a:pPr marL="341313" indent="-341313">
              <a:lnSpc>
                <a:spcPts val="2000"/>
              </a:lnSpc>
              <a:spcBef>
                <a:spcPts val="600"/>
              </a:spcBef>
              <a:spcAft>
                <a:spcPts val="600"/>
              </a:spcAft>
              <a:buClr>
                <a:schemeClr val="accent1"/>
              </a:buClr>
              <a:buFont typeface="Wingdings" pitchFamily="2" charset="2"/>
              <a:buNone/>
              <a:defRPr/>
            </a:pPr>
            <a:r>
              <a:rPr lang="zh-CN" altLang="en-US" sz="1600" b="1" i="0" dirty="0" smtClean="0">
                <a:latin typeface="+mn-lt"/>
                <a:ea typeface="楷体_GB2312"/>
              </a:rPr>
              <a:t>管维立   名誉董事长</a:t>
            </a:r>
            <a:r>
              <a:rPr lang="en-US" altLang="zh-CN" sz="1600" b="1" i="0" dirty="0" smtClean="0">
                <a:latin typeface="+mn-lt"/>
                <a:ea typeface="楷体_GB2312"/>
              </a:rPr>
              <a:t>   </a:t>
            </a:r>
          </a:p>
          <a:p>
            <a:pPr>
              <a:lnSpc>
                <a:spcPts val="2000"/>
              </a:lnSpc>
              <a:spcBef>
                <a:spcPts val="600"/>
              </a:spcBef>
              <a:spcAft>
                <a:spcPts val="600"/>
              </a:spcAft>
              <a:buClr>
                <a:schemeClr val="accent1"/>
              </a:buClr>
              <a:defRPr/>
            </a:pPr>
            <a:r>
              <a:rPr lang="zh-CN" altLang="en-US" sz="1600" i="0" dirty="0" smtClean="0">
                <a:latin typeface="+mn-lt"/>
                <a:ea typeface="楷体_GB2312"/>
              </a:rPr>
              <a:t>       毕业于中国科学技术大学近代力学系，在机械制造企业和高等院校任职、任教多年。</a:t>
            </a:r>
            <a:r>
              <a:rPr lang="en-US" altLang="zh-CN" sz="1600" i="0" dirty="0" smtClean="0">
                <a:latin typeface="+mn-lt"/>
                <a:ea typeface="楷体_GB2312"/>
              </a:rPr>
              <a:t>1980</a:t>
            </a:r>
            <a:r>
              <a:rPr lang="zh-CN" altLang="en-US" sz="1600" i="0" dirty="0" smtClean="0">
                <a:latin typeface="+mn-lt"/>
                <a:ea typeface="楷体_GB2312"/>
              </a:rPr>
              <a:t>年由教育部公费派赴美国波士顿东北大学（</a:t>
            </a:r>
            <a:r>
              <a:rPr lang="en-US" altLang="zh-CN" sz="1600" i="0" dirty="0" smtClean="0">
                <a:latin typeface="+mn-lt"/>
                <a:ea typeface="楷体_GB2312"/>
              </a:rPr>
              <a:t>Northeastern</a:t>
            </a:r>
            <a:r>
              <a:rPr lang="zh-CN" altLang="en-US" sz="1600" i="0" dirty="0" smtClean="0">
                <a:latin typeface="+mn-lt"/>
                <a:ea typeface="楷体_GB2312"/>
              </a:rPr>
              <a:t>）留学，获工商管理硕士（</a:t>
            </a:r>
            <a:r>
              <a:rPr lang="en-US" altLang="zh-CN" sz="1600" i="0" dirty="0" smtClean="0">
                <a:latin typeface="+mn-lt"/>
                <a:ea typeface="楷体_GB2312"/>
              </a:rPr>
              <a:t>MBA</a:t>
            </a:r>
            <a:r>
              <a:rPr lang="zh-CN" altLang="en-US" sz="1600" i="0" dirty="0" smtClean="0">
                <a:latin typeface="+mn-lt"/>
                <a:ea typeface="楷体_GB2312"/>
              </a:rPr>
              <a:t>）学位。</a:t>
            </a:r>
            <a:r>
              <a:rPr lang="en-US" altLang="zh-CN" sz="1600" i="0" dirty="0" smtClean="0">
                <a:latin typeface="+mn-lt"/>
                <a:ea typeface="楷体_GB2312"/>
              </a:rPr>
              <a:t>1983</a:t>
            </a:r>
            <a:r>
              <a:rPr lang="zh-CN" altLang="en-US" sz="1600" i="0" dirty="0" smtClean="0">
                <a:latin typeface="+mn-lt"/>
                <a:ea typeface="楷体_GB2312"/>
              </a:rPr>
              <a:t>年返国后，历任北京工业大学管理系系主任、国家国有资产管理局企业司司长、美国通用电气金融公司（</a:t>
            </a:r>
            <a:r>
              <a:rPr lang="en-US" altLang="zh-CN" sz="1600" i="0" dirty="0" smtClean="0">
                <a:latin typeface="+mn-lt"/>
                <a:ea typeface="楷体_GB2312"/>
              </a:rPr>
              <a:t>GE Capital</a:t>
            </a:r>
            <a:r>
              <a:rPr lang="zh-CN" altLang="en-US" sz="1600" i="0" dirty="0" smtClean="0">
                <a:latin typeface="+mn-lt"/>
                <a:ea typeface="楷体_GB2312"/>
              </a:rPr>
              <a:t>）亚太区副总裁、中华企业咨询公司总裁兼中企华资产评估公司名誉董事长。现任北京百慧勤投资管理公司董事长，兼任本公司名誉董事长。</a:t>
            </a:r>
          </a:p>
          <a:p>
            <a:pPr>
              <a:lnSpc>
                <a:spcPts val="2000"/>
              </a:lnSpc>
              <a:spcBef>
                <a:spcPts val="600"/>
              </a:spcBef>
              <a:spcAft>
                <a:spcPts val="600"/>
              </a:spcAft>
              <a:buClr>
                <a:schemeClr val="accent1"/>
              </a:buClr>
              <a:defRPr/>
            </a:pPr>
            <a:r>
              <a:rPr lang="zh-CN" altLang="en-US" sz="1600" i="0" dirty="0" smtClean="0">
                <a:latin typeface="+mn-lt"/>
                <a:ea typeface="楷体_GB2312"/>
              </a:rPr>
              <a:t>       现任东风汽车、蓝星新材、曾任中国软件、兖州煤业、天津创业环保（原天津渤海化工）、东北输变电、中纺投资、华北制药、吉林电力、上海华源制药（原浙江凤凰化工），科大创新、上海茉织华等境内外上市公司之独立非执行董事，现任深圳发展银行（上市公司）监事。现任中纺机集团、中关村和基金融服务集团、天津易泰达，曾任辽宁天宝能源、山东双力集团、吉林化纤、 珠海泰坦科技等公司董事。先后兼任美国沃顿商学院亚洲执行董事会执董、北京工业大学兼职教授、中国信达资产管理公司专家咨询委员会委员、北京市政府汽车工业顾问组副组长、东风汽车公司顾问等。</a:t>
            </a:r>
          </a:p>
          <a:p>
            <a:pPr>
              <a:lnSpc>
                <a:spcPts val="2000"/>
              </a:lnSpc>
              <a:spcBef>
                <a:spcPts val="600"/>
              </a:spcBef>
              <a:spcAft>
                <a:spcPts val="600"/>
              </a:spcAft>
              <a:buClr>
                <a:schemeClr val="accent1"/>
              </a:buClr>
              <a:defRPr/>
            </a:pPr>
            <a:r>
              <a:rPr lang="zh-CN" altLang="en-US" sz="1600" i="0" dirty="0" smtClean="0">
                <a:latin typeface="+mn-lt"/>
                <a:ea typeface="楷体_GB2312"/>
              </a:rPr>
              <a:t>       中国注册资产评估师，中国注册会计师协会会员，具有证券咨询从业资格。中国国有资产管理学会常务理事，中国土地估价师协会顾问，中国国际经济贸易仲裁委员会仲裁员。</a:t>
            </a:r>
          </a:p>
          <a:p>
            <a:pPr>
              <a:lnSpc>
                <a:spcPts val="2000"/>
              </a:lnSpc>
              <a:spcBef>
                <a:spcPts val="600"/>
              </a:spcBef>
              <a:spcAft>
                <a:spcPts val="600"/>
              </a:spcAft>
              <a:buClr>
                <a:schemeClr val="accent1"/>
              </a:buClr>
              <a:defRPr/>
            </a:pPr>
            <a:r>
              <a:rPr lang="zh-CN" altLang="en-US" sz="1600" i="0" dirty="0" smtClean="0">
                <a:latin typeface="+mn-lt"/>
                <a:ea typeface="楷体_GB2312"/>
              </a:rPr>
              <a:t>       主持或参与主持诸多咨询项目或研究课题，委托企业包括：北京燕山石化、武汉钢铁、东风汽车、南方航空、中国石油天然气集团、北京中国国贸中心、兖州煤业、华北制药、河北交通（高速）、吉林电力、天津渤海化工、北京双鹤药业、中纺机集团（经纬纺机、宏大化纤）等。</a:t>
            </a:r>
          </a:p>
          <a:p>
            <a:pPr marL="341313" marR="0" lvl="0" indent="-341313" defTabSz="914400" latinLnBrk="0">
              <a:lnSpc>
                <a:spcPts val="2000"/>
              </a:lnSpc>
              <a:spcBef>
                <a:spcPts val="600"/>
              </a:spcBef>
              <a:spcAft>
                <a:spcPts val="600"/>
              </a:spcAft>
              <a:buClr>
                <a:schemeClr val="accent1"/>
              </a:buClr>
              <a:buSzTx/>
              <a:tabLst/>
              <a:defRPr/>
            </a:pPr>
            <a:r>
              <a:rPr lang="en-US" altLang="zh-CN" sz="1600" i="0" dirty="0" smtClean="0">
                <a:latin typeface="+mn-lt"/>
                <a:ea typeface="楷体_GB2312"/>
              </a:rPr>
              <a:t> </a:t>
            </a:r>
            <a:endParaRPr lang="zh-CN" altLang="zh-CN" sz="1600" i="0" dirty="0" smtClean="0">
              <a:latin typeface="+mn-lt"/>
              <a:ea typeface="楷体_GB2312"/>
            </a:endParaRPr>
          </a:p>
          <a:p>
            <a:pPr marL="341313" marR="0" lvl="0" indent="-341313" defTabSz="914400" latinLnBrk="0">
              <a:lnSpc>
                <a:spcPts val="2000"/>
              </a:lnSpc>
              <a:spcBef>
                <a:spcPts val="600"/>
              </a:spcBef>
              <a:spcAft>
                <a:spcPts val="600"/>
              </a:spcAft>
              <a:buClr>
                <a:schemeClr val="accent1"/>
              </a:buClr>
              <a:buSzTx/>
              <a:tabLst/>
              <a:defRPr/>
            </a:pPr>
            <a:endParaRPr lang="zh-CN" altLang="zh-CN" sz="1600" i="0" dirty="0" smtClean="0">
              <a:latin typeface="+mn-lt"/>
              <a:ea typeface="楷体_GB2312"/>
            </a:endParaRPr>
          </a:p>
          <a:p>
            <a:pPr marL="341313" marR="0" lvl="0" indent="-341313" defTabSz="914400" latinLnBrk="0">
              <a:lnSpc>
                <a:spcPts val="2000"/>
              </a:lnSpc>
              <a:spcBef>
                <a:spcPts val="600"/>
              </a:spcBef>
              <a:spcAft>
                <a:spcPts val="600"/>
              </a:spcAft>
              <a:buClr>
                <a:schemeClr val="accent1"/>
              </a:buClr>
              <a:buSzTx/>
              <a:tabLst/>
              <a:defRPr/>
            </a:pPr>
            <a:endParaRPr lang="zh-CN" altLang="zh-CN" sz="1600" i="0" dirty="0" smtClean="0">
              <a:latin typeface="+mn-lt"/>
              <a:ea typeface="楷体_GB2312"/>
            </a:endParaRPr>
          </a:p>
          <a:p>
            <a:pPr marL="341313" marR="0" lvl="0" indent="-341313" defTabSz="914400" latinLnBrk="0">
              <a:lnSpc>
                <a:spcPts val="2000"/>
              </a:lnSpc>
              <a:spcBef>
                <a:spcPts val="600"/>
              </a:spcBef>
              <a:spcAft>
                <a:spcPts val="600"/>
              </a:spcAft>
              <a:buClr>
                <a:schemeClr val="accent1"/>
              </a:buClr>
              <a:buSzTx/>
              <a:tabLst/>
              <a:defRPr/>
            </a:pPr>
            <a:endParaRPr lang="zh-CN" altLang="zh-CN" sz="1600" i="0" dirty="0" smtClean="0">
              <a:latin typeface="+mn-lt"/>
              <a:ea typeface="楷体_GB2312"/>
            </a:endParaRPr>
          </a:p>
          <a:p>
            <a:pPr marL="341313" marR="0" lvl="0" indent="-341313" defTabSz="914400" latinLnBrk="0">
              <a:lnSpc>
                <a:spcPts val="2000"/>
              </a:lnSpc>
              <a:spcBef>
                <a:spcPts val="600"/>
              </a:spcBef>
              <a:spcAft>
                <a:spcPts val="600"/>
              </a:spcAft>
              <a:buClr>
                <a:schemeClr val="accent1"/>
              </a:buClr>
              <a:buSzTx/>
              <a:tabLst/>
              <a:defRPr/>
            </a:pPr>
            <a:endParaRPr lang="zh-CN" altLang="zh-CN" sz="1600" i="0" dirty="0" smtClean="0">
              <a:latin typeface="+mn-lt"/>
              <a:ea typeface="楷体_GB2312"/>
            </a:endParaRPr>
          </a:p>
          <a:p>
            <a:pPr marL="341313" marR="0" lvl="0" indent="-341313" defTabSz="914400" latinLnBrk="0">
              <a:lnSpc>
                <a:spcPts val="2000"/>
              </a:lnSpc>
              <a:spcBef>
                <a:spcPts val="600"/>
              </a:spcBef>
              <a:spcAft>
                <a:spcPts val="600"/>
              </a:spcAft>
              <a:buClr>
                <a:schemeClr val="accent1"/>
              </a:buClr>
              <a:buSzTx/>
              <a:tabLst/>
              <a:defRPr/>
            </a:pPr>
            <a:endParaRPr lang="zh-CN" altLang="zh-CN" sz="1600" i="0" dirty="0" smtClean="0">
              <a:latin typeface="+mn-lt"/>
              <a:ea typeface="楷体_GB2312"/>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rPr>
              <a:t>；</a:t>
            </a: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zh-CN" altLang="en-US" sz="18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DD7EF90B-6238-4D7D-823E-0460DF403603}" type="slidenum">
              <a:rPr lang="zh-CN" altLang="en-US" smtClean="0">
                <a:latin typeface="Arial" pitchFamily="34" charset="0"/>
              </a:rPr>
              <a:pPr/>
              <a:t>4</a:t>
            </a:fld>
            <a:endParaRPr lang="en-US" altLang="zh-CN" smtClean="0">
              <a:latin typeface="Arial" pitchFamily="34" charset="0"/>
            </a:endParaRPr>
          </a:p>
        </p:txBody>
      </p:sp>
      <p:grpSp>
        <p:nvGrpSpPr>
          <p:cNvPr id="10243" name="Group 2"/>
          <p:cNvGrpSpPr>
            <a:grpSpLocks/>
          </p:cNvGrpSpPr>
          <p:nvPr/>
        </p:nvGrpSpPr>
        <p:grpSpPr bwMode="auto">
          <a:xfrm>
            <a:off x="0" y="4403725"/>
            <a:ext cx="12195175" cy="2455863"/>
            <a:chOff x="247" y="4566"/>
            <a:chExt cx="3829" cy="1431"/>
          </a:xfrm>
        </p:grpSpPr>
        <p:grpSp>
          <p:nvGrpSpPr>
            <p:cNvPr id="10276" name="Group 3"/>
            <p:cNvGrpSpPr>
              <a:grpSpLocks/>
            </p:cNvGrpSpPr>
            <p:nvPr/>
          </p:nvGrpSpPr>
          <p:grpSpPr bwMode="auto">
            <a:xfrm>
              <a:off x="2161" y="4566"/>
              <a:ext cx="1915" cy="1431"/>
              <a:chOff x="2854" y="1824"/>
              <a:chExt cx="2622" cy="1882"/>
            </a:xfrm>
          </p:grpSpPr>
          <p:sp>
            <p:nvSpPr>
              <p:cNvPr id="10315" name="Line 4"/>
              <p:cNvSpPr>
                <a:spLocks noChangeShapeType="1"/>
              </p:cNvSpPr>
              <p:nvPr/>
            </p:nvSpPr>
            <p:spPr bwMode="auto">
              <a:xfrm>
                <a:off x="2854" y="1824"/>
                <a:ext cx="2622" cy="143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6" name="Line 5"/>
              <p:cNvSpPr>
                <a:spLocks noChangeShapeType="1"/>
              </p:cNvSpPr>
              <p:nvPr/>
            </p:nvSpPr>
            <p:spPr bwMode="auto">
              <a:xfrm>
                <a:off x="2854" y="1824"/>
                <a:ext cx="2622" cy="168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7" name="Line 6"/>
              <p:cNvSpPr>
                <a:spLocks noChangeShapeType="1"/>
              </p:cNvSpPr>
              <p:nvPr/>
            </p:nvSpPr>
            <p:spPr bwMode="auto">
              <a:xfrm>
                <a:off x="2854" y="1824"/>
                <a:ext cx="2487"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8" name="Line 7"/>
              <p:cNvSpPr>
                <a:spLocks noChangeShapeType="1"/>
              </p:cNvSpPr>
              <p:nvPr/>
            </p:nvSpPr>
            <p:spPr bwMode="auto">
              <a:xfrm>
                <a:off x="2854" y="1824"/>
                <a:ext cx="2083"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9" name="Line 8"/>
              <p:cNvSpPr>
                <a:spLocks noChangeShapeType="1"/>
              </p:cNvSpPr>
              <p:nvPr/>
            </p:nvSpPr>
            <p:spPr bwMode="auto">
              <a:xfrm>
                <a:off x="2854" y="1824"/>
                <a:ext cx="1704"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0" name="Line 9"/>
              <p:cNvSpPr>
                <a:spLocks noChangeShapeType="1"/>
              </p:cNvSpPr>
              <p:nvPr/>
            </p:nvSpPr>
            <p:spPr bwMode="auto">
              <a:xfrm>
                <a:off x="2854" y="1824"/>
                <a:ext cx="1322"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1" name="Line 10"/>
              <p:cNvSpPr>
                <a:spLocks noChangeShapeType="1"/>
              </p:cNvSpPr>
              <p:nvPr/>
            </p:nvSpPr>
            <p:spPr bwMode="auto">
              <a:xfrm>
                <a:off x="2854" y="1824"/>
                <a:ext cx="986"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2" name="Line 11"/>
              <p:cNvSpPr>
                <a:spLocks noChangeShapeType="1"/>
              </p:cNvSpPr>
              <p:nvPr/>
            </p:nvSpPr>
            <p:spPr bwMode="auto">
              <a:xfrm>
                <a:off x="2854" y="1824"/>
                <a:ext cx="65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3" name="Line 12"/>
              <p:cNvSpPr>
                <a:spLocks noChangeShapeType="1"/>
              </p:cNvSpPr>
              <p:nvPr/>
            </p:nvSpPr>
            <p:spPr bwMode="auto">
              <a:xfrm>
                <a:off x="2854" y="1824"/>
                <a:ext cx="314"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4" name="Line 13"/>
              <p:cNvSpPr>
                <a:spLocks noChangeShapeType="1"/>
              </p:cNvSpPr>
              <p:nvPr/>
            </p:nvSpPr>
            <p:spPr bwMode="auto">
              <a:xfrm>
                <a:off x="2854" y="1824"/>
                <a:ext cx="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5" name="Line 14"/>
              <p:cNvSpPr>
                <a:spLocks noChangeShapeType="1"/>
              </p:cNvSpPr>
              <p:nvPr/>
            </p:nvSpPr>
            <p:spPr bwMode="auto">
              <a:xfrm>
                <a:off x="2854" y="1824"/>
                <a:ext cx="2622" cy="123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6" name="Line 15"/>
              <p:cNvSpPr>
                <a:spLocks noChangeShapeType="1"/>
              </p:cNvSpPr>
              <p:nvPr/>
            </p:nvSpPr>
            <p:spPr bwMode="auto">
              <a:xfrm>
                <a:off x="2854" y="1824"/>
                <a:ext cx="2622" cy="106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7" name="Line 16"/>
              <p:cNvSpPr>
                <a:spLocks noChangeShapeType="1"/>
              </p:cNvSpPr>
              <p:nvPr/>
            </p:nvSpPr>
            <p:spPr bwMode="auto">
              <a:xfrm>
                <a:off x="2854" y="1824"/>
                <a:ext cx="2622" cy="91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8" name="Line 17"/>
              <p:cNvSpPr>
                <a:spLocks noChangeShapeType="1"/>
              </p:cNvSpPr>
              <p:nvPr/>
            </p:nvSpPr>
            <p:spPr bwMode="auto">
              <a:xfrm>
                <a:off x="2854" y="1824"/>
                <a:ext cx="2622" cy="77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9" name="Line 18"/>
              <p:cNvSpPr>
                <a:spLocks noChangeShapeType="1"/>
              </p:cNvSpPr>
              <p:nvPr/>
            </p:nvSpPr>
            <p:spPr bwMode="auto">
              <a:xfrm>
                <a:off x="2877" y="1824"/>
                <a:ext cx="2599" cy="64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0" name="Line 19"/>
              <p:cNvSpPr>
                <a:spLocks noChangeShapeType="1"/>
              </p:cNvSpPr>
              <p:nvPr/>
            </p:nvSpPr>
            <p:spPr bwMode="auto">
              <a:xfrm>
                <a:off x="2854" y="1824"/>
                <a:ext cx="2622" cy="51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1" name="Line 20"/>
              <p:cNvSpPr>
                <a:spLocks noChangeShapeType="1"/>
              </p:cNvSpPr>
              <p:nvPr/>
            </p:nvSpPr>
            <p:spPr bwMode="auto">
              <a:xfrm>
                <a:off x="2854" y="1824"/>
                <a:ext cx="2622" cy="40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2" name="Line 21"/>
              <p:cNvSpPr>
                <a:spLocks noChangeShapeType="1"/>
              </p:cNvSpPr>
              <p:nvPr/>
            </p:nvSpPr>
            <p:spPr bwMode="auto">
              <a:xfrm>
                <a:off x="2854" y="1824"/>
                <a:ext cx="2622" cy="298"/>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3" name="Line 22"/>
              <p:cNvSpPr>
                <a:spLocks noChangeShapeType="1"/>
              </p:cNvSpPr>
              <p:nvPr/>
            </p:nvSpPr>
            <p:spPr bwMode="auto">
              <a:xfrm>
                <a:off x="2854" y="1824"/>
                <a:ext cx="2622" cy="213"/>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4" name="Line 23"/>
              <p:cNvSpPr>
                <a:spLocks noChangeShapeType="1"/>
              </p:cNvSpPr>
              <p:nvPr/>
            </p:nvSpPr>
            <p:spPr bwMode="auto">
              <a:xfrm>
                <a:off x="2854" y="1824"/>
                <a:ext cx="2622" cy="12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5" name="Line 24"/>
              <p:cNvSpPr>
                <a:spLocks noChangeShapeType="1"/>
              </p:cNvSpPr>
              <p:nvPr/>
            </p:nvSpPr>
            <p:spPr bwMode="auto">
              <a:xfrm>
                <a:off x="2854" y="1824"/>
                <a:ext cx="2622" cy="63"/>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10277" name="Group 25"/>
            <p:cNvGrpSpPr>
              <a:grpSpLocks/>
            </p:cNvGrpSpPr>
            <p:nvPr/>
          </p:nvGrpSpPr>
          <p:grpSpPr bwMode="auto">
            <a:xfrm>
              <a:off x="247" y="4566"/>
              <a:ext cx="1914" cy="1431"/>
              <a:chOff x="235" y="1824"/>
              <a:chExt cx="2619" cy="1882"/>
            </a:xfrm>
          </p:grpSpPr>
          <p:sp>
            <p:nvSpPr>
              <p:cNvPr id="10294" name="Line 26"/>
              <p:cNvSpPr>
                <a:spLocks noChangeShapeType="1"/>
              </p:cNvSpPr>
              <p:nvPr/>
            </p:nvSpPr>
            <p:spPr bwMode="auto">
              <a:xfrm flipH="1">
                <a:off x="235" y="1824"/>
                <a:ext cx="2619"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5" name="Line 27"/>
              <p:cNvSpPr>
                <a:spLocks noChangeShapeType="1"/>
              </p:cNvSpPr>
              <p:nvPr/>
            </p:nvSpPr>
            <p:spPr bwMode="auto">
              <a:xfrm flipH="1">
                <a:off x="235" y="1824"/>
                <a:ext cx="2619" cy="143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6" name="Line 28"/>
              <p:cNvSpPr>
                <a:spLocks noChangeShapeType="1"/>
              </p:cNvSpPr>
              <p:nvPr/>
            </p:nvSpPr>
            <p:spPr bwMode="auto">
              <a:xfrm flipH="1">
                <a:off x="235" y="1824"/>
                <a:ext cx="2619" cy="168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7" name="Line 29"/>
              <p:cNvSpPr>
                <a:spLocks noChangeShapeType="1"/>
              </p:cNvSpPr>
              <p:nvPr/>
            </p:nvSpPr>
            <p:spPr bwMode="auto">
              <a:xfrm flipH="1">
                <a:off x="371" y="1824"/>
                <a:ext cx="2483"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8" name="Line 30"/>
              <p:cNvSpPr>
                <a:spLocks noChangeShapeType="1"/>
              </p:cNvSpPr>
              <p:nvPr/>
            </p:nvSpPr>
            <p:spPr bwMode="auto">
              <a:xfrm flipH="1">
                <a:off x="774" y="1824"/>
                <a:ext cx="208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9" name="Line 31"/>
              <p:cNvSpPr>
                <a:spLocks noChangeShapeType="1"/>
              </p:cNvSpPr>
              <p:nvPr/>
            </p:nvSpPr>
            <p:spPr bwMode="auto">
              <a:xfrm flipH="1">
                <a:off x="1153" y="1824"/>
                <a:ext cx="170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0" name="Line 32"/>
              <p:cNvSpPr>
                <a:spLocks noChangeShapeType="1"/>
              </p:cNvSpPr>
              <p:nvPr/>
            </p:nvSpPr>
            <p:spPr bwMode="auto">
              <a:xfrm flipH="1">
                <a:off x="1534" y="1824"/>
                <a:ext cx="132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1" name="Line 33"/>
              <p:cNvSpPr>
                <a:spLocks noChangeShapeType="1"/>
              </p:cNvSpPr>
              <p:nvPr/>
            </p:nvSpPr>
            <p:spPr bwMode="auto">
              <a:xfrm flipH="1">
                <a:off x="1872" y="1824"/>
                <a:ext cx="982"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2" name="Line 34"/>
              <p:cNvSpPr>
                <a:spLocks noChangeShapeType="1"/>
              </p:cNvSpPr>
              <p:nvPr/>
            </p:nvSpPr>
            <p:spPr bwMode="auto">
              <a:xfrm flipH="1">
                <a:off x="2206" y="1824"/>
                <a:ext cx="648"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3" name="Line 35"/>
              <p:cNvSpPr>
                <a:spLocks noChangeShapeType="1"/>
              </p:cNvSpPr>
              <p:nvPr/>
            </p:nvSpPr>
            <p:spPr bwMode="auto">
              <a:xfrm flipH="1">
                <a:off x="2543" y="1824"/>
                <a:ext cx="31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4" name="Line 36"/>
              <p:cNvSpPr>
                <a:spLocks noChangeShapeType="1"/>
              </p:cNvSpPr>
              <p:nvPr/>
            </p:nvSpPr>
            <p:spPr bwMode="auto">
              <a:xfrm flipH="1">
                <a:off x="235" y="1824"/>
                <a:ext cx="2619" cy="123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5" name="Line 37"/>
              <p:cNvSpPr>
                <a:spLocks noChangeShapeType="1"/>
              </p:cNvSpPr>
              <p:nvPr/>
            </p:nvSpPr>
            <p:spPr bwMode="auto">
              <a:xfrm flipH="1">
                <a:off x="235" y="1824"/>
                <a:ext cx="2619" cy="106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6" name="Line 38"/>
              <p:cNvSpPr>
                <a:spLocks noChangeShapeType="1"/>
              </p:cNvSpPr>
              <p:nvPr/>
            </p:nvSpPr>
            <p:spPr bwMode="auto">
              <a:xfrm flipH="1">
                <a:off x="235" y="1824"/>
                <a:ext cx="2619" cy="91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7" name="Line 39"/>
              <p:cNvSpPr>
                <a:spLocks noChangeShapeType="1"/>
              </p:cNvSpPr>
              <p:nvPr/>
            </p:nvSpPr>
            <p:spPr bwMode="auto">
              <a:xfrm flipH="1">
                <a:off x="235" y="1824"/>
                <a:ext cx="2619" cy="77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8" name="Line 40"/>
              <p:cNvSpPr>
                <a:spLocks noChangeShapeType="1"/>
              </p:cNvSpPr>
              <p:nvPr/>
            </p:nvSpPr>
            <p:spPr bwMode="auto">
              <a:xfrm flipH="1">
                <a:off x="235" y="1824"/>
                <a:ext cx="2597" cy="64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9" name="Line 41"/>
              <p:cNvSpPr>
                <a:spLocks noChangeShapeType="1"/>
              </p:cNvSpPr>
              <p:nvPr/>
            </p:nvSpPr>
            <p:spPr bwMode="auto">
              <a:xfrm flipH="1">
                <a:off x="235" y="1824"/>
                <a:ext cx="2619" cy="51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0" name="Line 42"/>
              <p:cNvSpPr>
                <a:spLocks noChangeShapeType="1"/>
              </p:cNvSpPr>
              <p:nvPr/>
            </p:nvSpPr>
            <p:spPr bwMode="auto">
              <a:xfrm flipH="1">
                <a:off x="235" y="1824"/>
                <a:ext cx="2619" cy="40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1" name="Line 43"/>
              <p:cNvSpPr>
                <a:spLocks noChangeShapeType="1"/>
              </p:cNvSpPr>
              <p:nvPr/>
            </p:nvSpPr>
            <p:spPr bwMode="auto">
              <a:xfrm flipH="1">
                <a:off x="235" y="1824"/>
                <a:ext cx="2619" cy="298"/>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2" name="Line 44"/>
              <p:cNvSpPr>
                <a:spLocks noChangeShapeType="1"/>
              </p:cNvSpPr>
              <p:nvPr/>
            </p:nvSpPr>
            <p:spPr bwMode="auto">
              <a:xfrm flipH="1">
                <a:off x="235" y="1824"/>
                <a:ext cx="2619" cy="213"/>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3" name="Line 45"/>
              <p:cNvSpPr>
                <a:spLocks noChangeShapeType="1"/>
              </p:cNvSpPr>
              <p:nvPr/>
            </p:nvSpPr>
            <p:spPr bwMode="auto">
              <a:xfrm flipH="1">
                <a:off x="235" y="1824"/>
                <a:ext cx="2619" cy="12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4" name="Line 46"/>
              <p:cNvSpPr>
                <a:spLocks noChangeShapeType="1"/>
              </p:cNvSpPr>
              <p:nvPr/>
            </p:nvSpPr>
            <p:spPr bwMode="auto">
              <a:xfrm flipH="1">
                <a:off x="235" y="1824"/>
                <a:ext cx="2619" cy="63"/>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10278" name="Group 47"/>
            <p:cNvGrpSpPr>
              <a:grpSpLocks/>
            </p:cNvGrpSpPr>
            <p:nvPr/>
          </p:nvGrpSpPr>
          <p:grpSpPr bwMode="auto">
            <a:xfrm>
              <a:off x="247" y="4581"/>
              <a:ext cx="3829" cy="1220"/>
              <a:chOff x="235" y="1844"/>
              <a:chExt cx="5241" cy="1605"/>
            </a:xfrm>
          </p:grpSpPr>
          <p:grpSp>
            <p:nvGrpSpPr>
              <p:cNvPr id="10279" name="Group 48"/>
              <p:cNvGrpSpPr>
                <a:grpSpLocks/>
              </p:cNvGrpSpPr>
              <p:nvPr/>
            </p:nvGrpSpPr>
            <p:grpSpPr bwMode="auto">
              <a:xfrm>
                <a:off x="235" y="2750"/>
                <a:ext cx="5241" cy="699"/>
                <a:chOff x="235" y="2750"/>
                <a:chExt cx="5241" cy="699"/>
              </a:xfrm>
            </p:grpSpPr>
            <p:sp>
              <p:nvSpPr>
                <p:cNvPr id="10290" name="Line 49"/>
                <p:cNvSpPr>
                  <a:spLocks noChangeShapeType="1"/>
                </p:cNvSpPr>
                <p:nvPr/>
              </p:nvSpPr>
              <p:spPr bwMode="auto">
                <a:xfrm>
                  <a:off x="235" y="3449"/>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1" name="Line 50"/>
                <p:cNvSpPr>
                  <a:spLocks noChangeShapeType="1"/>
                </p:cNvSpPr>
                <p:nvPr/>
              </p:nvSpPr>
              <p:spPr bwMode="auto">
                <a:xfrm>
                  <a:off x="235" y="3191"/>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2" name="Line 51"/>
                <p:cNvSpPr>
                  <a:spLocks noChangeShapeType="1"/>
                </p:cNvSpPr>
                <p:nvPr/>
              </p:nvSpPr>
              <p:spPr bwMode="auto">
                <a:xfrm>
                  <a:off x="235" y="2958"/>
                  <a:ext cx="5239"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3" name="Line 52"/>
                <p:cNvSpPr>
                  <a:spLocks noChangeShapeType="1"/>
                </p:cNvSpPr>
                <p:nvPr/>
              </p:nvSpPr>
              <p:spPr bwMode="auto">
                <a:xfrm>
                  <a:off x="235" y="2750"/>
                  <a:ext cx="5239" cy="0"/>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10280" name="Group 53"/>
              <p:cNvGrpSpPr>
                <a:grpSpLocks/>
              </p:cNvGrpSpPr>
              <p:nvPr/>
            </p:nvGrpSpPr>
            <p:grpSpPr bwMode="auto">
              <a:xfrm>
                <a:off x="235" y="1844"/>
                <a:ext cx="5241" cy="728"/>
                <a:chOff x="235" y="1844"/>
                <a:chExt cx="5241" cy="728"/>
              </a:xfrm>
            </p:grpSpPr>
            <p:sp>
              <p:nvSpPr>
                <p:cNvPr id="10281" name="Line 54"/>
                <p:cNvSpPr>
                  <a:spLocks noChangeShapeType="1"/>
                </p:cNvSpPr>
                <p:nvPr/>
              </p:nvSpPr>
              <p:spPr bwMode="auto">
                <a:xfrm>
                  <a:off x="235" y="2572"/>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2" name="Line 55"/>
                <p:cNvSpPr>
                  <a:spLocks noChangeShapeType="1"/>
                </p:cNvSpPr>
                <p:nvPr/>
              </p:nvSpPr>
              <p:spPr bwMode="auto">
                <a:xfrm flipV="1">
                  <a:off x="235" y="2401"/>
                  <a:ext cx="5241" cy="1"/>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3" name="Line 56"/>
                <p:cNvSpPr>
                  <a:spLocks noChangeShapeType="1"/>
                </p:cNvSpPr>
                <p:nvPr/>
              </p:nvSpPr>
              <p:spPr bwMode="auto">
                <a:xfrm>
                  <a:off x="235" y="2245"/>
                  <a:ext cx="5241" cy="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4" name="Line 57"/>
                <p:cNvSpPr>
                  <a:spLocks noChangeShapeType="1"/>
                </p:cNvSpPr>
                <p:nvPr/>
              </p:nvSpPr>
              <p:spPr bwMode="auto">
                <a:xfrm>
                  <a:off x="235" y="2121"/>
                  <a:ext cx="5217"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5" name="Line 58"/>
                <p:cNvSpPr>
                  <a:spLocks noChangeShapeType="1"/>
                </p:cNvSpPr>
                <p:nvPr/>
              </p:nvSpPr>
              <p:spPr bwMode="auto">
                <a:xfrm flipV="1">
                  <a:off x="235" y="2015"/>
                  <a:ext cx="5241" cy="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6" name="Line 59"/>
                <p:cNvSpPr>
                  <a:spLocks noChangeShapeType="1"/>
                </p:cNvSpPr>
                <p:nvPr/>
              </p:nvSpPr>
              <p:spPr bwMode="auto">
                <a:xfrm>
                  <a:off x="235" y="1946"/>
                  <a:ext cx="5241" cy="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7" name="Line 60"/>
                <p:cNvSpPr>
                  <a:spLocks noChangeShapeType="1"/>
                </p:cNvSpPr>
                <p:nvPr/>
              </p:nvSpPr>
              <p:spPr bwMode="auto">
                <a:xfrm flipV="1">
                  <a:off x="235" y="1908"/>
                  <a:ext cx="5241" cy="1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8" name="Line 61"/>
                <p:cNvSpPr>
                  <a:spLocks noChangeShapeType="1"/>
                </p:cNvSpPr>
                <p:nvPr/>
              </p:nvSpPr>
              <p:spPr bwMode="auto">
                <a:xfrm>
                  <a:off x="258" y="1866"/>
                  <a:ext cx="5218"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9" name="Line 62"/>
                <p:cNvSpPr>
                  <a:spLocks noChangeShapeType="1"/>
                </p:cNvSpPr>
                <p:nvPr/>
              </p:nvSpPr>
              <p:spPr bwMode="auto">
                <a:xfrm>
                  <a:off x="235" y="1844"/>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grpSp>
      <p:grpSp>
        <p:nvGrpSpPr>
          <p:cNvPr id="10244" name="Group 63"/>
          <p:cNvGrpSpPr>
            <a:grpSpLocks/>
          </p:cNvGrpSpPr>
          <p:nvPr/>
        </p:nvGrpSpPr>
        <p:grpSpPr bwMode="auto">
          <a:xfrm>
            <a:off x="1047750" y="2000250"/>
            <a:ext cx="10364788" cy="3449638"/>
            <a:chOff x="462" y="1657"/>
            <a:chExt cx="4896" cy="2172"/>
          </a:xfrm>
        </p:grpSpPr>
        <p:sp>
          <p:nvSpPr>
            <p:cNvPr id="10261" name="Freeform 64"/>
            <p:cNvSpPr>
              <a:spLocks/>
            </p:cNvSpPr>
            <p:nvPr/>
          </p:nvSpPr>
          <p:spPr bwMode="auto">
            <a:xfrm>
              <a:off x="577" y="1657"/>
              <a:ext cx="2842" cy="1250"/>
            </a:xfrm>
            <a:custGeom>
              <a:avLst/>
              <a:gdLst>
                <a:gd name="T0" fmla="*/ 348 w 2842"/>
                <a:gd name="T1" fmla="*/ 356 h 1250"/>
                <a:gd name="T2" fmla="*/ 379 w 2842"/>
                <a:gd name="T3" fmla="*/ 272 h 1250"/>
                <a:gd name="T4" fmla="*/ 483 w 2842"/>
                <a:gd name="T5" fmla="*/ 306 h 1250"/>
                <a:gd name="T6" fmla="*/ 415 w 2842"/>
                <a:gd name="T7" fmla="*/ 384 h 1250"/>
                <a:gd name="T8" fmla="*/ 250 w 2842"/>
                <a:gd name="T9" fmla="*/ 348 h 1250"/>
                <a:gd name="T10" fmla="*/ 117 w 2842"/>
                <a:gd name="T11" fmla="*/ 524 h 1250"/>
                <a:gd name="T12" fmla="*/ 13 w 2842"/>
                <a:gd name="T13" fmla="*/ 659 h 1250"/>
                <a:gd name="T14" fmla="*/ 160 w 2842"/>
                <a:gd name="T15" fmla="*/ 602 h 1250"/>
                <a:gd name="T16" fmla="*/ 286 w 2842"/>
                <a:gd name="T17" fmla="*/ 558 h 1250"/>
                <a:gd name="T18" fmla="*/ 385 w 2842"/>
                <a:gd name="T19" fmla="*/ 632 h 1250"/>
                <a:gd name="T20" fmla="*/ 353 w 2842"/>
                <a:gd name="T21" fmla="*/ 540 h 1250"/>
                <a:gd name="T22" fmla="*/ 453 w 2842"/>
                <a:gd name="T23" fmla="*/ 654 h 1250"/>
                <a:gd name="T24" fmla="*/ 513 w 2842"/>
                <a:gd name="T25" fmla="*/ 614 h 1250"/>
                <a:gd name="T26" fmla="*/ 601 w 2842"/>
                <a:gd name="T27" fmla="*/ 687 h 1250"/>
                <a:gd name="T28" fmla="*/ 622 w 2842"/>
                <a:gd name="T29" fmla="*/ 759 h 1250"/>
                <a:gd name="T30" fmla="*/ 696 w 2842"/>
                <a:gd name="T31" fmla="*/ 890 h 1250"/>
                <a:gd name="T32" fmla="*/ 821 w 2842"/>
                <a:gd name="T33" fmla="*/ 1044 h 1250"/>
                <a:gd name="T34" fmla="*/ 967 w 2842"/>
                <a:gd name="T35" fmla="*/ 879 h 1250"/>
                <a:gd name="T36" fmla="*/ 849 w 2842"/>
                <a:gd name="T37" fmla="*/ 836 h 1250"/>
                <a:gd name="T38" fmla="*/ 957 w 2842"/>
                <a:gd name="T39" fmla="*/ 848 h 1250"/>
                <a:gd name="T40" fmla="*/ 1174 w 2842"/>
                <a:gd name="T41" fmla="*/ 939 h 1250"/>
                <a:gd name="T42" fmla="*/ 1266 w 2842"/>
                <a:gd name="T43" fmla="*/ 1136 h 1250"/>
                <a:gd name="T44" fmla="*/ 1309 w 2842"/>
                <a:gd name="T45" fmla="*/ 999 h 1250"/>
                <a:gd name="T46" fmla="*/ 1485 w 2842"/>
                <a:gd name="T47" fmla="*/ 972 h 1250"/>
                <a:gd name="T48" fmla="*/ 1557 w 2842"/>
                <a:gd name="T49" fmla="*/ 1156 h 1250"/>
                <a:gd name="T50" fmla="*/ 1624 w 2842"/>
                <a:gd name="T51" fmla="*/ 1103 h 1250"/>
                <a:gd name="T52" fmla="*/ 1668 w 2842"/>
                <a:gd name="T53" fmla="*/ 920 h 1250"/>
                <a:gd name="T54" fmla="*/ 1737 w 2842"/>
                <a:gd name="T55" fmla="*/ 908 h 1250"/>
                <a:gd name="T56" fmla="*/ 1861 w 2842"/>
                <a:gd name="T57" fmla="*/ 794 h 1250"/>
                <a:gd name="T58" fmla="*/ 1882 w 2842"/>
                <a:gd name="T59" fmla="*/ 662 h 1250"/>
                <a:gd name="T60" fmla="*/ 1867 w 2842"/>
                <a:gd name="T61" fmla="*/ 602 h 1250"/>
                <a:gd name="T62" fmla="*/ 1911 w 2842"/>
                <a:gd name="T63" fmla="*/ 653 h 1250"/>
                <a:gd name="T64" fmla="*/ 1959 w 2842"/>
                <a:gd name="T65" fmla="*/ 624 h 1250"/>
                <a:gd name="T66" fmla="*/ 2125 w 2842"/>
                <a:gd name="T67" fmla="*/ 480 h 1250"/>
                <a:gd name="T68" fmla="*/ 2116 w 2842"/>
                <a:gd name="T69" fmla="*/ 335 h 1250"/>
                <a:gd name="T70" fmla="*/ 2350 w 2842"/>
                <a:gd name="T71" fmla="*/ 282 h 1250"/>
                <a:gd name="T72" fmla="*/ 2421 w 2842"/>
                <a:gd name="T73" fmla="*/ 300 h 1250"/>
                <a:gd name="T74" fmla="*/ 2424 w 2842"/>
                <a:gd name="T75" fmla="*/ 386 h 1250"/>
                <a:gd name="T76" fmla="*/ 2569 w 2842"/>
                <a:gd name="T77" fmla="*/ 300 h 1250"/>
                <a:gd name="T78" fmla="*/ 2730 w 2842"/>
                <a:gd name="T79" fmla="*/ 210 h 1250"/>
                <a:gd name="T80" fmla="*/ 2788 w 2842"/>
                <a:gd name="T81" fmla="*/ 185 h 1250"/>
                <a:gd name="T82" fmla="*/ 2581 w 2842"/>
                <a:gd name="T83" fmla="*/ 123 h 1250"/>
                <a:gd name="T84" fmla="*/ 2412 w 2842"/>
                <a:gd name="T85" fmla="*/ 119 h 1250"/>
                <a:gd name="T86" fmla="*/ 2167 w 2842"/>
                <a:gd name="T87" fmla="*/ 35 h 1250"/>
                <a:gd name="T88" fmla="*/ 2094 w 2842"/>
                <a:gd name="T89" fmla="*/ 101 h 1250"/>
                <a:gd name="T90" fmla="*/ 1848 w 2842"/>
                <a:gd name="T91" fmla="*/ 78 h 1250"/>
                <a:gd name="T92" fmla="*/ 1660 w 2842"/>
                <a:gd name="T93" fmla="*/ 29 h 1250"/>
                <a:gd name="T94" fmla="*/ 1366 w 2842"/>
                <a:gd name="T95" fmla="*/ 65 h 1250"/>
                <a:gd name="T96" fmla="*/ 1203 w 2842"/>
                <a:gd name="T97" fmla="*/ 93 h 1250"/>
                <a:gd name="T98" fmla="*/ 1090 w 2842"/>
                <a:gd name="T99" fmla="*/ 111 h 1250"/>
                <a:gd name="T100" fmla="*/ 1044 w 2842"/>
                <a:gd name="T101" fmla="*/ 113 h 1250"/>
                <a:gd name="T102" fmla="*/ 913 w 2842"/>
                <a:gd name="T103" fmla="*/ 156 h 1250"/>
                <a:gd name="T104" fmla="*/ 720 w 2842"/>
                <a:gd name="T105" fmla="*/ 194 h 1250"/>
                <a:gd name="T106" fmla="*/ 669 w 2842"/>
                <a:gd name="T107" fmla="*/ 188 h 1250"/>
                <a:gd name="T108" fmla="*/ 501 w 2842"/>
                <a:gd name="T109" fmla="*/ 105 h 1250"/>
                <a:gd name="T110" fmla="*/ 289 w 2842"/>
                <a:gd name="T111" fmla="*/ 198 h 1250"/>
                <a:gd name="T112" fmla="*/ 222 w 2842"/>
                <a:gd name="T113" fmla="*/ 248 h 1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2"/>
                <a:gd name="T172" fmla="*/ 0 h 1250"/>
                <a:gd name="T173" fmla="*/ 2842 w 2842"/>
                <a:gd name="T174" fmla="*/ 1250 h 1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2" h="1250">
                  <a:moveTo>
                    <a:pt x="208" y="275"/>
                  </a:moveTo>
                  <a:cubicBezTo>
                    <a:pt x="213" y="291"/>
                    <a:pt x="212" y="310"/>
                    <a:pt x="228" y="315"/>
                  </a:cubicBezTo>
                  <a:cubicBezTo>
                    <a:pt x="235" y="336"/>
                    <a:pt x="253" y="320"/>
                    <a:pt x="273" y="316"/>
                  </a:cubicBezTo>
                  <a:cubicBezTo>
                    <a:pt x="284" y="300"/>
                    <a:pt x="284" y="301"/>
                    <a:pt x="301" y="312"/>
                  </a:cubicBezTo>
                  <a:cubicBezTo>
                    <a:pt x="308" y="315"/>
                    <a:pt x="301" y="331"/>
                    <a:pt x="304" y="336"/>
                  </a:cubicBezTo>
                  <a:cubicBezTo>
                    <a:pt x="307" y="341"/>
                    <a:pt x="319" y="340"/>
                    <a:pt x="322" y="345"/>
                  </a:cubicBezTo>
                  <a:cubicBezTo>
                    <a:pt x="325" y="350"/>
                    <a:pt x="321" y="366"/>
                    <a:pt x="325" y="368"/>
                  </a:cubicBezTo>
                  <a:cubicBezTo>
                    <a:pt x="336" y="367"/>
                    <a:pt x="339" y="362"/>
                    <a:pt x="348" y="356"/>
                  </a:cubicBezTo>
                  <a:cubicBezTo>
                    <a:pt x="354" y="353"/>
                    <a:pt x="362" y="360"/>
                    <a:pt x="366" y="359"/>
                  </a:cubicBezTo>
                  <a:cubicBezTo>
                    <a:pt x="370" y="358"/>
                    <a:pt x="367" y="352"/>
                    <a:pt x="370" y="347"/>
                  </a:cubicBezTo>
                  <a:cubicBezTo>
                    <a:pt x="376" y="339"/>
                    <a:pt x="385" y="328"/>
                    <a:pt x="385" y="328"/>
                  </a:cubicBezTo>
                  <a:cubicBezTo>
                    <a:pt x="390" y="324"/>
                    <a:pt x="381" y="318"/>
                    <a:pt x="384" y="314"/>
                  </a:cubicBezTo>
                  <a:cubicBezTo>
                    <a:pt x="387" y="310"/>
                    <a:pt x="402" y="308"/>
                    <a:pt x="405" y="303"/>
                  </a:cubicBezTo>
                  <a:cubicBezTo>
                    <a:pt x="408" y="298"/>
                    <a:pt x="408" y="288"/>
                    <a:pt x="405" y="285"/>
                  </a:cubicBezTo>
                  <a:cubicBezTo>
                    <a:pt x="402" y="282"/>
                    <a:pt x="391" y="290"/>
                    <a:pt x="387" y="288"/>
                  </a:cubicBezTo>
                  <a:cubicBezTo>
                    <a:pt x="383" y="281"/>
                    <a:pt x="379" y="272"/>
                    <a:pt x="379" y="272"/>
                  </a:cubicBezTo>
                  <a:cubicBezTo>
                    <a:pt x="389" y="257"/>
                    <a:pt x="388" y="260"/>
                    <a:pt x="401" y="248"/>
                  </a:cubicBezTo>
                  <a:cubicBezTo>
                    <a:pt x="434" y="219"/>
                    <a:pt x="412" y="227"/>
                    <a:pt x="441" y="220"/>
                  </a:cubicBezTo>
                  <a:cubicBezTo>
                    <a:pt x="468" y="193"/>
                    <a:pt x="441" y="194"/>
                    <a:pt x="497" y="200"/>
                  </a:cubicBezTo>
                  <a:cubicBezTo>
                    <a:pt x="492" y="208"/>
                    <a:pt x="486" y="216"/>
                    <a:pt x="481" y="224"/>
                  </a:cubicBezTo>
                  <a:cubicBezTo>
                    <a:pt x="476" y="232"/>
                    <a:pt x="450" y="242"/>
                    <a:pt x="450" y="242"/>
                  </a:cubicBezTo>
                  <a:cubicBezTo>
                    <a:pt x="441" y="268"/>
                    <a:pt x="434" y="282"/>
                    <a:pt x="473" y="292"/>
                  </a:cubicBezTo>
                  <a:cubicBezTo>
                    <a:pt x="506" y="287"/>
                    <a:pt x="532" y="284"/>
                    <a:pt x="565" y="288"/>
                  </a:cubicBezTo>
                  <a:cubicBezTo>
                    <a:pt x="556" y="322"/>
                    <a:pt x="520" y="304"/>
                    <a:pt x="483" y="306"/>
                  </a:cubicBezTo>
                  <a:cubicBezTo>
                    <a:pt x="468" y="312"/>
                    <a:pt x="487" y="320"/>
                    <a:pt x="487" y="327"/>
                  </a:cubicBezTo>
                  <a:cubicBezTo>
                    <a:pt x="487" y="334"/>
                    <a:pt x="487" y="347"/>
                    <a:pt x="484" y="348"/>
                  </a:cubicBezTo>
                  <a:cubicBezTo>
                    <a:pt x="481" y="349"/>
                    <a:pt x="476" y="338"/>
                    <a:pt x="471" y="333"/>
                  </a:cubicBezTo>
                  <a:cubicBezTo>
                    <a:pt x="466" y="328"/>
                    <a:pt x="460" y="316"/>
                    <a:pt x="456" y="315"/>
                  </a:cubicBezTo>
                  <a:cubicBezTo>
                    <a:pt x="452" y="314"/>
                    <a:pt x="451" y="324"/>
                    <a:pt x="448" y="329"/>
                  </a:cubicBezTo>
                  <a:cubicBezTo>
                    <a:pt x="442" y="336"/>
                    <a:pt x="437" y="338"/>
                    <a:pt x="436" y="345"/>
                  </a:cubicBezTo>
                  <a:cubicBezTo>
                    <a:pt x="435" y="352"/>
                    <a:pt x="445" y="365"/>
                    <a:pt x="442" y="371"/>
                  </a:cubicBezTo>
                  <a:cubicBezTo>
                    <a:pt x="439" y="377"/>
                    <a:pt x="422" y="383"/>
                    <a:pt x="415" y="384"/>
                  </a:cubicBezTo>
                  <a:cubicBezTo>
                    <a:pt x="408" y="385"/>
                    <a:pt x="406" y="381"/>
                    <a:pt x="401" y="380"/>
                  </a:cubicBezTo>
                  <a:cubicBezTo>
                    <a:pt x="389" y="388"/>
                    <a:pt x="397" y="376"/>
                    <a:pt x="384" y="377"/>
                  </a:cubicBezTo>
                  <a:cubicBezTo>
                    <a:pt x="376" y="378"/>
                    <a:pt x="365" y="388"/>
                    <a:pt x="355" y="389"/>
                  </a:cubicBezTo>
                  <a:cubicBezTo>
                    <a:pt x="345" y="390"/>
                    <a:pt x="334" y="384"/>
                    <a:pt x="324" y="384"/>
                  </a:cubicBezTo>
                  <a:cubicBezTo>
                    <a:pt x="312" y="383"/>
                    <a:pt x="303" y="394"/>
                    <a:pt x="292" y="390"/>
                  </a:cubicBezTo>
                  <a:cubicBezTo>
                    <a:pt x="286" y="382"/>
                    <a:pt x="281" y="378"/>
                    <a:pt x="280" y="368"/>
                  </a:cubicBezTo>
                  <a:cubicBezTo>
                    <a:pt x="279" y="358"/>
                    <a:pt x="293" y="333"/>
                    <a:pt x="288" y="330"/>
                  </a:cubicBezTo>
                  <a:cubicBezTo>
                    <a:pt x="283" y="327"/>
                    <a:pt x="254" y="338"/>
                    <a:pt x="250" y="348"/>
                  </a:cubicBezTo>
                  <a:cubicBezTo>
                    <a:pt x="244" y="356"/>
                    <a:pt x="266" y="380"/>
                    <a:pt x="262" y="388"/>
                  </a:cubicBezTo>
                  <a:cubicBezTo>
                    <a:pt x="258" y="396"/>
                    <a:pt x="236" y="392"/>
                    <a:pt x="224" y="398"/>
                  </a:cubicBezTo>
                  <a:cubicBezTo>
                    <a:pt x="196" y="416"/>
                    <a:pt x="214" y="417"/>
                    <a:pt x="193" y="424"/>
                  </a:cubicBezTo>
                  <a:cubicBezTo>
                    <a:pt x="177" y="440"/>
                    <a:pt x="144" y="462"/>
                    <a:pt x="123" y="455"/>
                  </a:cubicBezTo>
                  <a:cubicBezTo>
                    <a:pt x="109" y="463"/>
                    <a:pt x="121" y="474"/>
                    <a:pt x="114" y="477"/>
                  </a:cubicBezTo>
                  <a:cubicBezTo>
                    <a:pt x="107" y="480"/>
                    <a:pt x="87" y="468"/>
                    <a:pt x="81" y="470"/>
                  </a:cubicBezTo>
                  <a:cubicBezTo>
                    <a:pt x="75" y="472"/>
                    <a:pt x="71" y="479"/>
                    <a:pt x="77" y="488"/>
                  </a:cubicBezTo>
                  <a:cubicBezTo>
                    <a:pt x="97" y="501"/>
                    <a:pt x="109" y="499"/>
                    <a:pt x="117" y="524"/>
                  </a:cubicBezTo>
                  <a:cubicBezTo>
                    <a:pt x="122" y="533"/>
                    <a:pt x="118" y="553"/>
                    <a:pt x="114" y="558"/>
                  </a:cubicBezTo>
                  <a:cubicBezTo>
                    <a:pt x="110" y="563"/>
                    <a:pt x="101" y="555"/>
                    <a:pt x="94" y="555"/>
                  </a:cubicBezTo>
                  <a:cubicBezTo>
                    <a:pt x="87" y="555"/>
                    <a:pt x="82" y="555"/>
                    <a:pt x="69" y="555"/>
                  </a:cubicBezTo>
                  <a:cubicBezTo>
                    <a:pt x="53" y="561"/>
                    <a:pt x="24" y="548"/>
                    <a:pt x="15" y="554"/>
                  </a:cubicBezTo>
                  <a:cubicBezTo>
                    <a:pt x="6" y="560"/>
                    <a:pt x="13" y="582"/>
                    <a:pt x="13" y="590"/>
                  </a:cubicBezTo>
                  <a:cubicBezTo>
                    <a:pt x="12" y="598"/>
                    <a:pt x="16" y="592"/>
                    <a:pt x="18" y="605"/>
                  </a:cubicBezTo>
                  <a:cubicBezTo>
                    <a:pt x="16" y="611"/>
                    <a:pt x="2" y="615"/>
                    <a:pt x="1" y="624"/>
                  </a:cubicBezTo>
                  <a:cubicBezTo>
                    <a:pt x="0" y="633"/>
                    <a:pt x="9" y="651"/>
                    <a:pt x="13" y="659"/>
                  </a:cubicBezTo>
                  <a:cubicBezTo>
                    <a:pt x="17" y="667"/>
                    <a:pt x="20" y="671"/>
                    <a:pt x="24" y="672"/>
                  </a:cubicBezTo>
                  <a:cubicBezTo>
                    <a:pt x="28" y="675"/>
                    <a:pt x="28" y="665"/>
                    <a:pt x="37" y="665"/>
                  </a:cubicBezTo>
                  <a:cubicBezTo>
                    <a:pt x="41" y="665"/>
                    <a:pt x="42" y="671"/>
                    <a:pt x="49" y="672"/>
                  </a:cubicBezTo>
                  <a:cubicBezTo>
                    <a:pt x="56" y="673"/>
                    <a:pt x="65" y="674"/>
                    <a:pt x="78" y="671"/>
                  </a:cubicBezTo>
                  <a:cubicBezTo>
                    <a:pt x="91" y="668"/>
                    <a:pt x="120" y="664"/>
                    <a:pt x="130" y="656"/>
                  </a:cubicBezTo>
                  <a:cubicBezTo>
                    <a:pt x="142" y="641"/>
                    <a:pt x="137" y="633"/>
                    <a:pt x="139" y="624"/>
                  </a:cubicBezTo>
                  <a:cubicBezTo>
                    <a:pt x="141" y="615"/>
                    <a:pt x="141" y="607"/>
                    <a:pt x="144" y="603"/>
                  </a:cubicBezTo>
                  <a:cubicBezTo>
                    <a:pt x="147" y="599"/>
                    <a:pt x="153" y="605"/>
                    <a:pt x="160" y="602"/>
                  </a:cubicBezTo>
                  <a:cubicBezTo>
                    <a:pt x="167" y="599"/>
                    <a:pt x="183" y="589"/>
                    <a:pt x="187" y="582"/>
                  </a:cubicBezTo>
                  <a:cubicBezTo>
                    <a:pt x="193" y="578"/>
                    <a:pt x="180" y="567"/>
                    <a:pt x="183" y="563"/>
                  </a:cubicBezTo>
                  <a:cubicBezTo>
                    <a:pt x="186" y="559"/>
                    <a:pt x="200" y="556"/>
                    <a:pt x="205" y="557"/>
                  </a:cubicBezTo>
                  <a:cubicBezTo>
                    <a:pt x="210" y="558"/>
                    <a:pt x="210" y="566"/>
                    <a:pt x="213" y="568"/>
                  </a:cubicBezTo>
                  <a:cubicBezTo>
                    <a:pt x="216" y="569"/>
                    <a:pt x="220" y="573"/>
                    <a:pt x="226" y="570"/>
                  </a:cubicBezTo>
                  <a:cubicBezTo>
                    <a:pt x="232" y="567"/>
                    <a:pt x="243" y="557"/>
                    <a:pt x="250" y="552"/>
                  </a:cubicBezTo>
                  <a:cubicBezTo>
                    <a:pt x="259" y="552"/>
                    <a:pt x="262" y="538"/>
                    <a:pt x="270" y="542"/>
                  </a:cubicBezTo>
                  <a:cubicBezTo>
                    <a:pt x="276" y="543"/>
                    <a:pt x="282" y="553"/>
                    <a:pt x="286" y="558"/>
                  </a:cubicBezTo>
                  <a:cubicBezTo>
                    <a:pt x="290" y="563"/>
                    <a:pt x="283" y="567"/>
                    <a:pt x="295" y="575"/>
                  </a:cubicBezTo>
                  <a:cubicBezTo>
                    <a:pt x="315" y="596"/>
                    <a:pt x="324" y="597"/>
                    <a:pt x="357" y="604"/>
                  </a:cubicBezTo>
                  <a:cubicBezTo>
                    <a:pt x="371" y="625"/>
                    <a:pt x="379" y="633"/>
                    <a:pt x="354" y="639"/>
                  </a:cubicBezTo>
                  <a:cubicBezTo>
                    <a:pt x="351" y="646"/>
                    <a:pt x="332" y="636"/>
                    <a:pt x="327" y="639"/>
                  </a:cubicBezTo>
                  <a:cubicBezTo>
                    <a:pt x="322" y="642"/>
                    <a:pt x="321" y="654"/>
                    <a:pt x="325" y="659"/>
                  </a:cubicBezTo>
                  <a:cubicBezTo>
                    <a:pt x="329" y="664"/>
                    <a:pt x="347" y="672"/>
                    <a:pt x="354" y="671"/>
                  </a:cubicBezTo>
                  <a:cubicBezTo>
                    <a:pt x="361" y="670"/>
                    <a:pt x="364" y="662"/>
                    <a:pt x="369" y="656"/>
                  </a:cubicBezTo>
                  <a:cubicBezTo>
                    <a:pt x="376" y="649"/>
                    <a:pt x="380" y="640"/>
                    <a:pt x="385" y="632"/>
                  </a:cubicBezTo>
                  <a:cubicBezTo>
                    <a:pt x="389" y="626"/>
                    <a:pt x="384" y="623"/>
                    <a:pt x="387" y="620"/>
                  </a:cubicBezTo>
                  <a:cubicBezTo>
                    <a:pt x="390" y="617"/>
                    <a:pt x="411" y="620"/>
                    <a:pt x="405" y="614"/>
                  </a:cubicBezTo>
                  <a:cubicBezTo>
                    <a:pt x="398" y="592"/>
                    <a:pt x="371" y="596"/>
                    <a:pt x="353" y="584"/>
                  </a:cubicBezTo>
                  <a:cubicBezTo>
                    <a:pt x="350" y="580"/>
                    <a:pt x="348" y="575"/>
                    <a:pt x="345" y="572"/>
                  </a:cubicBezTo>
                  <a:cubicBezTo>
                    <a:pt x="342" y="569"/>
                    <a:pt x="336" y="568"/>
                    <a:pt x="333" y="564"/>
                  </a:cubicBezTo>
                  <a:cubicBezTo>
                    <a:pt x="327" y="557"/>
                    <a:pt x="317" y="540"/>
                    <a:pt x="317" y="540"/>
                  </a:cubicBezTo>
                  <a:cubicBezTo>
                    <a:pt x="318" y="535"/>
                    <a:pt x="328" y="524"/>
                    <a:pt x="334" y="524"/>
                  </a:cubicBezTo>
                  <a:cubicBezTo>
                    <a:pt x="340" y="524"/>
                    <a:pt x="349" y="535"/>
                    <a:pt x="353" y="540"/>
                  </a:cubicBezTo>
                  <a:cubicBezTo>
                    <a:pt x="357" y="542"/>
                    <a:pt x="354" y="549"/>
                    <a:pt x="357" y="552"/>
                  </a:cubicBezTo>
                  <a:cubicBezTo>
                    <a:pt x="363" y="555"/>
                    <a:pt x="383" y="571"/>
                    <a:pt x="390" y="572"/>
                  </a:cubicBezTo>
                  <a:cubicBezTo>
                    <a:pt x="397" y="573"/>
                    <a:pt x="398" y="558"/>
                    <a:pt x="401" y="560"/>
                  </a:cubicBezTo>
                  <a:cubicBezTo>
                    <a:pt x="404" y="568"/>
                    <a:pt x="401" y="581"/>
                    <a:pt x="409" y="584"/>
                  </a:cubicBezTo>
                  <a:cubicBezTo>
                    <a:pt x="417" y="587"/>
                    <a:pt x="433" y="592"/>
                    <a:pt x="433" y="592"/>
                  </a:cubicBezTo>
                  <a:cubicBezTo>
                    <a:pt x="437" y="597"/>
                    <a:pt x="416" y="601"/>
                    <a:pt x="415" y="608"/>
                  </a:cubicBezTo>
                  <a:cubicBezTo>
                    <a:pt x="414" y="615"/>
                    <a:pt x="423" y="628"/>
                    <a:pt x="429" y="636"/>
                  </a:cubicBezTo>
                  <a:cubicBezTo>
                    <a:pt x="433" y="644"/>
                    <a:pt x="450" y="649"/>
                    <a:pt x="453" y="654"/>
                  </a:cubicBezTo>
                  <a:cubicBezTo>
                    <a:pt x="456" y="659"/>
                    <a:pt x="447" y="667"/>
                    <a:pt x="450" y="669"/>
                  </a:cubicBezTo>
                  <a:cubicBezTo>
                    <a:pt x="453" y="671"/>
                    <a:pt x="471" y="671"/>
                    <a:pt x="474" y="669"/>
                  </a:cubicBezTo>
                  <a:cubicBezTo>
                    <a:pt x="479" y="667"/>
                    <a:pt x="466" y="660"/>
                    <a:pt x="466" y="656"/>
                  </a:cubicBezTo>
                  <a:cubicBezTo>
                    <a:pt x="468" y="652"/>
                    <a:pt x="484" y="647"/>
                    <a:pt x="484" y="642"/>
                  </a:cubicBezTo>
                  <a:cubicBezTo>
                    <a:pt x="484" y="637"/>
                    <a:pt x="471" y="631"/>
                    <a:pt x="469" y="626"/>
                  </a:cubicBezTo>
                  <a:cubicBezTo>
                    <a:pt x="467" y="621"/>
                    <a:pt x="466" y="618"/>
                    <a:pt x="472" y="614"/>
                  </a:cubicBezTo>
                  <a:cubicBezTo>
                    <a:pt x="478" y="610"/>
                    <a:pt x="497" y="603"/>
                    <a:pt x="504" y="603"/>
                  </a:cubicBezTo>
                  <a:cubicBezTo>
                    <a:pt x="510" y="603"/>
                    <a:pt x="512" y="610"/>
                    <a:pt x="513" y="614"/>
                  </a:cubicBezTo>
                  <a:cubicBezTo>
                    <a:pt x="514" y="618"/>
                    <a:pt x="507" y="625"/>
                    <a:pt x="510" y="629"/>
                  </a:cubicBezTo>
                  <a:cubicBezTo>
                    <a:pt x="513" y="633"/>
                    <a:pt x="528" y="635"/>
                    <a:pt x="529" y="638"/>
                  </a:cubicBezTo>
                  <a:cubicBezTo>
                    <a:pt x="532" y="642"/>
                    <a:pt x="517" y="645"/>
                    <a:pt x="517" y="650"/>
                  </a:cubicBezTo>
                  <a:cubicBezTo>
                    <a:pt x="518" y="655"/>
                    <a:pt x="525" y="661"/>
                    <a:pt x="532" y="666"/>
                  </a:cubicBezTo>
                  <a:cubicBezTo>
                    <a:pt x="542" y="669"/>
                    <a:pt x="547" y="679"/>
                    <a:pt x="558" y="680"/>
                  </a:cubicBezTo>
                  <a:cubicBezTo>
                    <a:pt x="567" y="683"/>
                    <a:pt x="567" y="668"/>
                    <a:pt x="582" y="666"/>
                  </a:cubicBezTo>
                  <a:cubicBezTo>
                    <a:pt x="589" y="666"/>
                    <a:pt x="597" y="674"/>
                    <a:pt x="600" y="678"/>
                  </a:cubicBezTo>
                  <a:cubicBezTo>
                    <a:pt x="603" y="682"/>
                    <a:pt x="602" y="683"/>
                    <a:pt x="601" y="687"/>
                  </a:cubicBezTo>
                  <a:cubicBezTo>
                    <a:pt x="600" y="691"/>
                    <a:pt x="590" y="698"/>
                    <a:pt x="592" y="701"/>
                  </a:cubicBezTo>
                  <a:cubicBezTo>
                    <a:pt x="594" y="704"/>
                    <a:pt x="608" y="708"/>
                    <a:pt x="613" y="707"/>
                  </a:cubicBezTo>
                  <a:cubicBezTo>
                    <a:pt x="618" y="706"/>
                    <a:pt x="621" y="699"/>
                    <a:pt x="621" y="695"/>
                  </a:cubicBezTo>
                  <a:cubicBezTo>
                    <a:pt x="621" y="691"/>
                    <a:pt x="612" y="688"/>
                    <a:pt x="613" y="684"/>
                  </a:cubicBezTo>
                  <a:cubicBezTo>
                    <a:pt x="614" y="680"/>
                    <a:pt x="622" y="674"/>
                    <a:pt x="628" y="672"/>
                  </a:cubicBezTo>
                  <a:cubicBezTo>
                    <a:pt x="634" y="670"/>
                    <a:pt x="647" y="664"/>
                    <a:pt x="648" y="674"/>
                  </a:cubicBezTo>
                  <a:cubicBezTo>
                    <a:pt x="647" y="695"/>
                    <a:pt x="651" y="705"/>
                    <a:pt x="637" y="731"/>
                  </a:cubicBezTo>
                  <a:cubicBezTo>
                    <a:pt x="634" y="745"/>
                    <a:pt x="630" y="747"/>
                    <a:pt x="622" y="759"/>
                  </a:cubicBezTo>
                  <a:cubicBezTo>
                    <a:pt x="619" y="763"/>
                    <a:pt x="613" y="780"/>
                    <a:pt x="613" y="780"/>
                  </a:cubicBezTo>
                  <a:cubicBezTo>
                    <a:pt x="615" y="789"/>
                    <a:pt x="623" y="812"/>
                    <a:pt x="628" y="813"/>
                  </a:cubicBezTo>
                  <a:cubicBezTo>
                    <a:pt x="633" y="814"/>
                    <a:pt x="638" y="786"/>
                    <a:pt x="642" y="789"/>
                  </a:cubicBezTo>
                  <a:cubicBezTo>
                    <a:pt x="646" y="792"/>
                    <a:pt x="649" y="823"/>
                    <a:pt x="651" y="833"/>
                  </a:cubicBezTo>
                  <a:cubicBezTo>
                    <a:pt x="653" y="843"/>
                    <a:pt x="650" y="845"/>
                    <a:pt x="653" y="848"/>
                  </a:cubicBezTo>
                  <a:cubicBezTo>
                    <a:pt x="655" y="855"/>
                    <a:pt x="660" y="847"/>
                    <a:pt x="667" y="851"/>
                  </a:cubicBezTo>
                  <a:cubicBezTo>
                    <a:pt x="674" y="855"/>
                    <a:pt x="668" y="873"/>
                    <a:pt x="676" y="876"/>
                  </a:cubicBezTo>
                  <a:cubicBezTo>
                    <a:pt x="680" y="877"/>
                    <a:pt x="696" y="890"/>
                    <a:pt x="696" y="890"/>
                  </a:cubicBezTo>
                  <a:cubicBezTo>
                    <a:pt x="702" y="898"/>
                    <a:pt x="684" y="904"/>
                    <a:pt x="691" y="917"/>
                  </a:cubicBezTo>
                  <a:cubicBezTo>
                    <a:pt x="696" y="929"/>
                    <a:pt x="721" y="950"/>
                    <a:pt x="727" y="960"/>
                  </a:cubicBezTo>
                  <a:cubicBezTo>
                    <a:pt x="735" y="970"/>
                    <a:pt x="721" y="969"/>
                    <a:pt x="727" y="978"/>
                  </a:cubicBezTo>
                  <a:cubicBezTo>
                    <a:pt x="731" y="981"/>
                    <a:pt x="746" y="977"/>
                    <a:pt x="751" y="981"/>
                  </a:cubicBezTo>
                  <a:cubicBezTo>
                    <a:pt x="756" y="985"/>
                    <a:pt x="757" y="993"/>
                    <a:pt x="759" y="1005"/>
                  </a:cubicBezTo>
                  <a:cubicBezTo>
                    <a:pt x="739" y="1019"/>
                    <a:pt x="755" y="1045"/>
                    <a:pt x="765" y="1056"/>
                  </a:cubicBezTo>
                  <a:cubicBezTo>
                    <a:pt x="771" y="1064"/>
                    <a:pt x="787" y="1046"/>
                    <a:pt x="796" y="1044"/>
                  </a:cubicBezTo>
                  <a:cubicBezTo>
                    <a:pt x="805" y="1042"/>
                    <a:pt x="811" y="1047"/>
                    <a:pt x="821" y="1044"/>
                  </a:cubicBezTo>
                  <a:cubicBezTo>
                    <a:pt x="840" y="1031"/>
                    <a:pt x="828" y="1038"/>
                    <a:pt x="857" y="1028"/>
                  </a:cubicBezTo>
                  <a:cubicBezTo>
                    <a:pt x="907" y="1011"/>
                    <a:pt x="862" y="1017"/>
                    <a:pt x="893" y="1000"/>
                  </a:cubicBezTo>
                  <a:cubicBezTo>
                    <a:pt x="902" y="993"/>
                    <a:pt x="901" y="1001"/>
                    <a:pt x="913" y="993"/>
                  </a:cubicBezTo>
                  <a:cubicBezTo>
                    <a:pt x="919" y="988"/>
                    <a:pt x="922" y="979"/>
                    <a:pt x="930" y="972"/>
                  </a:cubicBezTo>
                  <a:cubicBezTo>
                    <a:pt x="938" y="965"/>
                    <a:pt x="958" y="960"/>
                    <a:pt x="964" y="953"/>
                  </a:cubicBezTo>
                  <a:cubicBezTo>
                    <a:pt x="970" y="946"/>
                    <a:pt x="962" y="940"/>
                    <a:pt x="967" y="932"/>
                  </a:cubicBezTo>
                  <a:cubicBezTo>
                    <a:pt x="979" y="919"/>
                    <a:pt x="996" y="910"/>
                    <a:pt x="993" y="903"/>
                  </a:cubicBezTo>
                  <a:cubicBezTo>
                    <a:pt x="993" y="894"/>
                    <a:pt x="975" y="884"/>
                    <a:pt x="967" y="879"/>
                  </a:cubicBezTo>
                  <a:cubicBezTo>
                    <a:pt x="960" y="872"/>
                    <a:pt x="952" y="877"/>
                    <a:pt x="946" y="872"/>
                  </a:cubicBezTo>
                  <a:cubicBezTo>
                    <a:pt x="940" y="867"/>
                    <a:pt x="938" y="849"/>
                    <a:pt x="933" y="848"/>
                  </a:cubicBezTo>
                  <a:cubicBezTo>
                    <a:pt x="928" y="847"/>
                    <a:pt x="926" y="861"/>
                    <a:pt x="917" y="864"/>
                  </a:cubicBezTo>
                  <a:cubicBezTo>
                    <a:pt x="907" y="867"/>
                    <a:pt x="887" y="869"/>
                    <a:pt x="876" y="864"/>
                  </a:cubicBezTo>
                  <a:cubicBezTo>
                    <a:pt x="870" y="862"/>
                    <a:pt x="884" y="855"/>
                    <a:pt x="883" y="851"/>
                  </a:cubicBezTo>
                  <a:cubicBezTo>
                    <a:pt x="882" y="847"/>
                    <a:pt x="874" y="840"/>
                    <a:pt x="870" y="840"/>
                  </a:cubicBezTo>
                  <a:cubicBezTo>
                    <a:pt x="866" y="840"/>
                    <a:pt x="864" y="852"/>
                    <a:pt x="861" y="851"/>
                  </a:cubicBezTo>
                  <a:cubicBezTo>
                    <a:pt x="858" y="850"/>
                    <a:pt x="854" y="842"/>
                    <a:pt x="849" y="836"/>
                  </a:cubicBezTo>
                  <a:cubicBezTo>
                    <a:pt x="844" y="828"/>
                    <a:pt x="834" y="824"/>
                    <a:pt x="829" y="816"/>
                  </a:cubicBezTo>
                  <a:cubicBezTo>
                    <a:pt x="825" y="809"/>
                    <a:pt x="821" y="792"/>
                    <a:pt x="821" y="792"/>
                  </a:cubicBezTo>
                  <a:cubicBezTo>
                    <a:pt x="832" y="776"/>
                    <a:pt x="836" y="773"/>
                    <a:pt x="853" y="784"/>
                  </a:cubicBezTo>
                  <a:cubicBezTo>
                    <a:pt x="862" y="798"/>
                    <a:pt x="867" y="811"/>
                    <a:pt x="883" y="816"/>
                  </a:cubicBezTo>
                  <a:cubicBezTo>
                    <a:pt x="891" y="819"/>
                    <a:pt x="907" y="836"/>
                    <a:pt x="919" y="837"/>
                  </a:cubicBezTo>
                  <a:cubicBezTo>
                    <a:pt x="928" y="838"/>
                    <a:pt x="931" y="823"/>
                    <a:pt x="937" y="821"/>
                  </a:cubicBezTo>
                  <a:cubicBezTo>
                    <a:pt x="943" y="819"/>
                    <a:pt x="950" y="820"/>
                    <a:pt x="953" y="824"/>
                  </a:cubicBezTo>
                  <a:cubicBezTo>
                    <a:pt x="960" y="827"/>
                    <a:pt x="949" y="846"/>
                    <a:pt x="957" y="848"/>
                  </a:cubicBezTo>
                  <a:cubicBezTo>
                    <a:pt x="966" y="853"/>
                    <a:pt x="995" y="859"/>
                    <a:pt x="1012" y="860"/>
                  </a:cubicBezTo>
                  <a:cubicBezTo>
                    <a:pt x="1029" y="861"/>
                    <a:pt x="1046" y="853"/>
                    <a:pt x="1057" y="852"/>
                  </a:cubicBezTo>
                  <a:cubicBezTo>
                    <a:pt x="1064" y="853"/>
                    <a:pt x="1071" y="853"/>
                    <a:pt x="1077" y="856"/>
                  </a:cubicBezTo>
                  <a:cubicBezTo>
                    <a:pt x="1082" y="859"/>
                    <a:pt x="1081" y="836"/>
                    <a:pt x="1086" y="843"/>
                  </a:cubicBezTo>
                  <a:cubicBezTo>
                    <a:pt x="1090" y="848"/>
                    <a:pt x="1092" y="873"/>
                    <a:pt x="1102" y="888"/>
                  </a:cubicBezTo>
                  <a:cubicBezTo>
                    <a:pt x="1113" y="904"/>
                    <a:pt x="1128" y="927"/>
                    <a:pt x="1146" y="932"/>
                  </a:cubicBezTo>
                  <a:cubicBezTo>
                    <a:pt x="1157" y="939"/>
                    <a:pt x="1163" y="913"/>
                    <a:pt x="1168" y="914"/>
                  </a:cubicBezTo>
                  <a:cubicBezTo>
                    <a:pt x="1173" y="915"/>
                    <a:pt x="1172" y="924"/>
                    <a:pt x="1174" y="939"/>
                  </a:cubicBezTo>
                  <a:cubicBezTo>
                    <a:pt x="1176" y="954"/>
                    <a:pt x="1175" y="983"/>
                    <a:pt x="1181" y="1004"/>
                  </a:cubicBezTo>
                  <a:cubicBezTo>
                    <a:pt x="1187" y="1023"/>
                    <a:pt x="1202" y="1053"/>
                    <a:pt x="1209" y="1067"/>
                  </a:cubicBezTo>
                  <a:cubicBezTo>
                    <a:pt x="1216" y="1083"/>
                    <a:pt x="1218" y="1092"/>
                    <a:pt x="1221" y="1100"/>
                  </a:cubicBezTo>
                  <a:cubicBezTo>
                    <a:pt x="1234" y="1140"/>
                    <a:pt x="1212" y="1068"/>
                    <a:pt x="1227" y="1118"/>
                  </a:cubicBezTo>
                  <a:cubicBezTo>
                    <a:pt x="1229" y="1126"/>
                    <a:pt x="1241" y="1140"/>
                    <a:pt x="1241" y="1140"/>
                  </a:cubicBezTo>
                  <a:cubicBezTo>
                    <a:pt x="1249" y="1132"/>
                    <a:pt x="1244" y="1124"/>
                    <a:pt x="1252" y="1116"/>
                  </a:cubicBezTo>
                  <a:cubicBezTo>
                    <a:pt x="1256" y="1115"/>
                    <a:pt x="1268" y="1094"/>
                    <a:pt x="1270" y="1097"/>
                  </a:cubicBezTo>
                  <a:cubicBezTo>
                    <a:pt x="1272" y="1100"/>
                    <a:pt x="1265" y="1124"/>
                    <a:pt x="1266" y="1136"/>
                  </a:cubicBezTo>
                  <a:cubicBezTo>
                    <a:pt x="1267" y="1148"/>
                    <a:pt x="1269" y="1166"/>
                    <a:pt x="1276" y="1170"/>
                  </a:cubicBezTo>
                  <a:cubicBezTo>
                    <a:pt x="1283" y="1174"/>
                    <a:pt x="1302" y="1170"/>
                    <a:pt x="1306" y="1161"/>
                  </a:cubicBezTo>
                  <a:cubicBezTo>
                    <a:pt x="1308" y="1151"/>
                    <a:pt x="1304" y="1126"/>
                    <a:pt x="1299" y="1113"/>
                  </a:cubicBezTo>
                  <a:cubicBezTo>
                    <a:pt x="1295" y="1104"/>
                    <a:pt x="1286" y="1108"/>
                    <a:pt x="1282" y="1103"/>
                  </a:cubicBezTo>
                  <a:cubicBezTo>
                    <a:pt x="1278" y="1098"/>
                    <a:pt x="1277" y="1088"/>
                    <a:pt x="1277" y="1080"/>
                  </a:cubicBezTo>
                  <a:cubicBezTo>
                    <a:pt x="1272" y="1063"/>
                    <a:pt x="1284" y="1063"/>
                    <a:pt x="1285" y="1056"/>
                  </a:cubicBezTo>
                  <a:cubicBezTo>
                    <a:pt x="1285" y="1046"/>
                    <a:pt x="1275" y="1028"/>
                    <a:pt x="1279" y="1019"/>
                  </a:cubicBezTo>
                  <a:cubicBezTo>
                    <a:pt x="1281" y="1010"/>
                    <a:pt x="1304" y="1005"/>
                    <a:pt x="1309" y="999"/>
                  </a:cubicBezTo>
                  <a:cubicBezTo>
                    <a:pt x="1323" y="981"/>
                    <a:pt x="1319" y="984"/>
                    <a:pt x="1337" y="972"/>
                  </a:cubicBezTo>
                  <a:cubicBezTo>
                    <a:pt x="1356" y="944"/>
                    <a:pt x="1345" y="953"/>
                    <a:pt x="1365" y="940"/>
                  </a:cubicBezTo>
                  <a:cubicBezTo>
                    <a:pt x="1374" y="931"/>
                    <a:pt x="1376" y="922"/>
                    <a:pt x="1383" y="917"/>
                  </a:cubicBezTo>
                  <a:cubicBezTo>
                    <a:pt x="1391" y="913"/>
                    <a:pt x="1401" y="918"/>
                    <a:pt x="1411" y="917"/>
                  </a:cubicBezTo>
                  <a:cubicBezTo>
                    <a:pt x="1421" y="916"/>
                    <a:pt x="1436" y="904"/>
                    <a:pt x="1443" y="909"/>
                  </a:cubicBezTo>
                  <a:cubicBezTo>
                    <a:pt x="1449" y="914"/>
                    <a:pt x="1454" y="939"/>
                    <a:pt x="1455" y="947"/>
                  </a:cubicBezTo>
                  <a:cubicBezTo>
                    <a:pt x="1459" y="955"/>
                    <a:pt x="1460" y="955"/>
                    <a:pt x="1465" y="959"/>
                  </a:cubicBezTo>
                  <a:cubicBezTo>
                    <a:pt x="1469" y="971"/>
                    <a:pt x="1485" y="972"/>
                    <a:pt x="1485" y="972"/>
                  </a:cubicBezTo>
                  <a:cubicBezTo>
                    <a:pt x="1488" y="979"/>
                    <a:pt x="1470" y="998"/>
                    <a:pt x="1473" y="1007"/>
                  </a:cubicBezTo>
                  <a:cubicBezTo>
                    <a:pt x="1474" y="1015"/>
                    <a:pt x="1484" y="1022"/>
                    <a:pt x="1491" y="1020"/>
                  </a:cubicBezTo>
                  <a:cubicBezTo>
                    <a:pt x="1498" y="1020"/>
                    <a:pt x="1507" y="997"/>
                    <a:pt x="1515" y="996"/>
                  </a:cubicBezTo>
                  <a:cubicBezTo>
                    <a:pt x="1522" y="996"/>
                    <a:pt x="1527" y="1012"/>
                    <a:pt x="1531" y="1023"/>
                  </a:cubicBezTo>
                  <a:cubicBezTo>
                    <a:pt x="1533" y="1034"/>
                    <a:pt x="1538" y="1046"/>
                    <a:pt x="1539" y="1062"/>
                  </a:cubicBezTo>
                  <a:cubicBezTo>
                    <a:pt x="1539" y="1075"/>
                    <a:pt x="1532" y="1093"/>
                    <a:pt x="1531" y="1104"/>
                  </a:cubicBezTo>
                  <a:cubicBezTo>
                    <a:pt x="1530" y="1115"/>
                    <a:pt x="1530" y="1121"/>
                    <a:pt x="1534" y="1130"/>
                  </a:cubicBezTo>
                  <a:cubicBezTo>
                    <a:pt x="1537" y="1143"/>
                    <a:pt x="1557" y="1156"/>
                    <a:pt x="1557" y="1156"/>
                  </a:cubicBezTo>
                  <a:cubicBezTo>
                    <a:pt x="1563" y="1165"/>
                    <a:pt x="1564" y="1198"/>
                    <a:pt x="1573" y="1209"/>
                  </a:cubicBezTo>
                  <a:cubicBezTo>
                    <a:pt x="1584" y="1225"/>
                    <a:pt x="1615" y="1250"/>
                    <a:pt x="1621" y="1250"/>
                  </a:cubicBezTo>
                  <a:cubicBezTo>
                    <a:pt x="1627" y="1250"/>
                    <a:pt x="1617" y="1230"/>
                    <a:pt x="1608" y="1212"/>
                  </a:cubicBezTo>
                  <a:cubicBezTo>
                    <a:pt x="1614" y="1184"/>
                    <a:pt x="1588" y="1155"/>
                    <a:pt x="1565" y="1140"/>
                  </a:cubicBezTo>
                  <a:cubicBezTo>
                    <a:pt x="1550" y="1117"/>
                    <a:pt x="1548" y="1074"/>
                    <a:pt x="1575" y="1056"/>
                  </a:cubicBezTo>
                  <a:cubicBezTo>
                    <a:pt x="1582" y="1043"/>
                    <a:pt x="1593" y="1060"/>
                    <a:pt x="1602" y="1070"/>
                  </a:cubicBezTo>
                  <a:cubicBezTo>
                    <a:pt x="1606" y="1076"/>
                    <a:pt x="1598" y="1087"/>
                    <a:pt x="1602" y="1092"/>
                  </a:cubicBezTo>
                  <a:cubicBezTo>
                    <a:pt x="1606" y="1097"/>
                    <a:pt x="1620" y="1098"/>
                    <a:pt x="1624" y="1103"/>
                  </a:cubicBezTo>
                  <a:cubicBezTo>
                    <a:pt x="1628" y="1108"/>
                    <a:pt x="1620" y="1124"/>
                    <a:pt x="1626" y="1124"/>
                  </a:cubicBezTo>
                  <a:cubicBezTo>
                    <a:pt x="1649" y="1119"/>
                    <a:pt x="1652" y="1124"/>
                    <a:pt x="1659" y="1103"/>
                  </a:cubicBezTo>
                  <a:cubicBezTo>
                    <a:pt x="1665" y="1094"/>
                    <a:pt x="1682" y="1083"/>
                    <a:pt x="1687" y="1073"/>
                  </a:cubicBezTo>
                  <a:cubicBezTo>
                    <a:pt x="1692" y="1063"/>
                    <a:pt x="1692" y="1050"/>
                    <a:pt x="1692" y="1040"/>
                  </a:cubicBezTo>
                  <a:cubicBezTo>
                    <a:pt x="1692" y="1030"/>
                    <a:pt x="1691" y="1025"/>
                    <a:pt x="1684" y="1014"/>
                  </a:cubicBezTo>
                  <a:cubicBezTo>
                    <a:pt x="1677" y="1003"/>
                    <a:pt x="1656" y="982"/>
                    <a:pt x="1649" y="972"/>
                  </a:cubicBezTo>
                  <a:cubicBezTo>
                    <a:pt x="1644" y="962"/>
                    <a:pt x="1638" y="964"/>
                    <a:pt x="1642" y="954"/>
                  </a:cubicBezTo>
                  <a:cubicBezTo>
                    <a:pt x="1645" y="945"/>
                    <a:pt x="1658" y="927"/>
                    <a:pt x="1668" y="920"/>
                  </a:cubicBezTo>
                  <a:cubicBezTo>
                    <a:pt x="1668" y="910"/>
                    <a:pt x="1699" y="900"/>
                    <a:pt x="1701" y="909"/>
                  </a:cubicBezTo>
                  <a:cubicBezTo>
                    <a:pt x="1705" y="911"/>
                    <a:pt x="1710" y="921"/>
                    <a:pt x="1708" y="929"/>
                  </a:cubicBezTo>
                  <a:cubicBezTo>
                    <a:pt x="1708" y="936"/>
                    <a:pt x="1699" y="946"/>
                    <a:pt x="1698" y="951"/>
                  </a:cubicBezTo>
                  <a:cubicBezTo>
                    <a:pt x="1698" y="956"/>
                    <a:pt x="1699" y="959"/>
                    <a:pt x="1702" y="959"/>
                  </a:cubicBezTo>
                  <a:cubicBezTo>
                    <a:pt x="1705" y="959"/>
                    <a:pt x="1716" y="953"/>
                    <a:pt x="1716" y="950"/>
                  </a:cubicBezTo>
                  <a:cubicBezTo>
                    <a:pt x="1716" y="947"/>
                    <a:pt x="1705" y="948"/>
                    <a:pt x="1705" y="942"/>
                  </a:cubicBezTo>
                  <a:cubicBezTo>
                    <a:pt x="1705" y="936"/>
                    <a:pt x="1714" y="917"/>
                    <a:pt x="1719" y="911"/>
                  </a:cubicBezTo>
                  <a:cubicBezTo>
                    <a:pt x="1724" y="905"/>
                    <a:pt x="1732" y="909"/>
                    <a:pt x="1737" y="908"/>
                  </a:cubicBezTo>
                  <a:cubicBezTo>
                    <a:pt x="1741" y="907"/>
                    <a:pt x="1746" y="907"/>
                    <a:pt x="1750" y="906"/>
                  </a:cubicBezTo>
                  <a:cubicBezTo>
                    <a:pt x="1754" y="903"/>
                    <a:pt x="1758" y="893"/>
                    <a:pt x="1764" y="891"/>
                  </a:cubicBezTo>
                  <a:cubicBezTo>
                    <a:pt x="1770" y="889"/>
                    <a:pt x="1779" y="896"/>
                    <a:pt x="1788" y="893"/>
                  </a:cubicBezTo>
                  <a:cubicBezTo>
                    <a:pt x="1797" y="890"/>
                    <a:pt x="1811" y="879"/>
                    <a:pt x="1816" y="873"/>
                  </a:cubicBezTo>
                  <a:cubicBezTo>
                    <a:pt x="1822" y="868"/>
                    <a:pt x="1816" y="862"/>
                    <a:pt x="1818" y="859"/>
                  </a:cubicBezTo>
                  <a:cubicBezTo>
                    <a:pt x="1820" y="856"/>
                    <a:pt x="1827" y="860"/>
                    <a:pt x="1830" y="855"/>
                  </a:cubicBezTo>
                  <a:cubicBezTo>
                    <a:pt x="1833" y="850"/>
                    <a:pt x="1832" y="840"/>
                    <a:pt x="1837" y="830"/>
                  </a:cubicBezTo>
                  <a:cubicBezTo>
                    <a:pt x="1842" y="820"/>
                    <a:pt x="1859" y="803"/>
                    <a:pt x="1861" y="794"/>
                  </a:cubicBezTo>
                  <a:cubicBezTo>
                    <a:pt x="1866" y="784"/>
                    <a:pt x="1849" y="781"/>
                    <a:pt x="1849" y="776"/>
                  </a:cubicBezTo>
                  <a:cubicBezTo>
                    <a:pt x="1847" y="768"/>
                    <a:pt x="1845" y="751"/>
                    <a:pt x="1846" y="745"/>
                  </a:cubicBezTo>
                  <a:cubicBezTo>
                    <a:pt x="1847" y="739"/>
                    <a:pt x="1857" y="741"/>
                    <a:pt x="1858" y="741"/>
                  </a:cubicBezTo>
                  <a:cubicBezTo>
                    <a:pt x="1859" y="741"/>
                    <a:pt x="1853" y="748"/>
                    <a:pt x="1851" y="744"/>
                  </a:cubicBezTo>
                  <a:cubicBezTo>
                    <a:pt x="1849" y="740"/>
                    <a:pt x="1846" y="726"/>
                    <a:pt x="1843" y="719"/>
                  </a:cubicBezTo>
                  <a:cubicBezTo>
                    <a:pt x="1841" y="713"/>
                    <a:pt x="1832" y="706"/>
                    <a:pt x="1834" y="699"/>
                  </a:cubicBezTo>
                  <a:cubicBezTo>
                    <a:pt x="1835" y="692"/>
                    <a:pt x="1843" y="681"/>
                    <a:pt x="1851" y="675"/>
                  </a:cubicBezTo>
                  <a:cubicBezTo>
                    <a:pt x="1859" y="669"/>
                    <a:pt x="1881" y="664"/>
                    <a:pt x="1882" y="662"/>
                  </a:cubicBezTo>
                  <a:cubicBezTo>
                    <a:pt x="1882" y="658"/>
                    <a:pt x="1866" y="660"/>
                    <a:pt x="1858" y="660"/>
                  </a:cubicBezTo>
                  <a:cubicBezTo>
                    <a:pt x="1851" y="661"/>
                    <a:pt x="1845" y="666"/>
                    <a:pt x="1840" y="667"/>
                  </a:cubicBezTo>
                  <a:cubicBezTo>
                    <a:pt x="1835" y="668"/>
                    <a:pt x="1833" y="667"/>
                    <a:pt x="1828" y="663"/>
                  </a:cubicBezTo>
                  <a:cubicBezTo>
                    <a:pt x="1823" y="659"/>
                    <a:pt x="1811" y="650"/>
                    <a:pt x="1809" y="644"/>
                  </a:cubicBezTo>
                  <a:cubicBezTo>
                    <a:pt x="1810" y="640"/>
                    <a:pt x="1813" y="628"/>
                    <a:pt x="1816" y="626"/>
                  </a:cubicBezTo>
                  <a:cubicBezTo>
                    <a:pt x="1820" y="623"/>
                    <a:pt x="1828" y="628"/>
                    <a:pt x="1833" y="626"/>
                  </a:cubicBezTo>
                  <a:cubicBezTo>
                    <a:pt x="1838" y="624"/>
                    <a:pt x="1840" y="616"/>
                    <a:pt x="1846" y="612"/>
                  </a:cubicBezTo>
                  <a:cubicBezTo>
                    <a:pt x="1852" y="608"/>
                    <a:pt x="1862" y="602"/>
                    <a:pt x="1867" y="602"/>
                  </a:cubicBezTo>
                  <a:cubicBezTo>
                    <a:pt x="1870" y="602"/>
                    <a:pt x="1876" y="608"/>
                    <a:pt x="1875" y="612"/>
                  </a:cubicBezTo>
                  <a:cubicBezTo>
                    <a:pt x="1875" y="616"/>
                    <a:pt x="1866" y="625"/>
                    <a:pt x="1866" y="627"/>
                  </a:cubicBezTo>
                  <a:cubicBezTo>
                    <a:pt x="1866" y="629"/>
                    <a:pt x="1872" y="624"/>
                    <a:pt x="1875" y="622"/>
                  </a:cubicBezTo>
                  <a:cubicBezTo>
                    <a:pt x="1878" y="620"/>
                    <a:pt x="1880" y="617"/>
                    <a:pt x="1884" y="617"/>
                  </a:cubicBezTo>
                  <a:cubicBezTo>
                    <a:pt x="1888" y="617"/>
                    <a:pt x="1896" y="618"/>
                    <a:pt x="1902" y="620"/>
                  </a:cubicBezTo>
                  <a:cubicBezTo>
                    <a:pt x="1908" y="622"/>
                    <a:pt x="1920" y="624"/>
                    <a:pt x="1921" y="627"/>
                  </a:cubicBezTo>
                  <a:cubicBezTo>
                    <a:pt x="1923" y="631"/>
                    <a:pt x="1911" y="637"/>
                    <a:pt x="1909" y="641"/>
                  </a:cubicBezTo>
                  <a:cubicBezTo>
                    <a:pt x="1907" y="645"/>
                    <a:pt x="1906" y="650"/>
                    <a:pt x="1911" y="653"/>
                  </a:cubicBezTo>
                  <a:cubicBezTo>
                    <a:pt x="1916" y="656"/>
                    <a:pt x="1935" y="649"/>
                    <a:pt x="1938" y="659"/>
                  </a:cubicBezTo>
                  <a:cubicBezTo>
                    <a:pt x="1943" y="669"/>
                    <a:pt x="1921" y="707"/>
                    <a:pt x="1927" y="714"/>
                  </a:cubicBezTo>
                  <a:cubicBezTo>
                    <a:pt x="1928" y="725"/>
                    <a:pt x="1940" y="727"/>
                    <a:pt x="1944" y="726"/>
                  </a:cubicBezTo>
                  <a:cubicBezTo>
                    <a:pt x="1948" y="725"/>
                    <a:pt x="1945" y="712"/>
                    <a:pt x="1951" y="707"/>
                  </a:cubicBezTo>
                  <a:cubicBezTo>
                    <a:pt x="1957" y="702"/>
                    <a:pt x="1975" y="704"/>
                    <a:pt x="1981" y="698"/>
                  </a:cubicBezTo>
                  <a:cubicBezTo>
                    <a:pt x="1986" y="692"/>
                    <a:pt x="1991" y="680"/>
                    <a:pt x="1987" y="671"/>
                  </a:cubicBezTo>
                  <a:cubicBezTo>
                    <a:pt x="1987" y="665"/>
                    <a:pt x="1985" y="667"/>
                    <a:pt x="1980" y="659"/>
                  </a:cubicBezTo>
                  <a:cubicBezTo>
                    <a:pt x="1975" y="651"/>
                    <a:pt x="1959" y="632"/>
                    <a:pt x="1959" y="624"/>
                  </a:cubicBezTo>
                  <a:cubicBezTo>
                    <a:pt x="1958" y="613"/>
                    <a:pt x="1967" y="616"/>
                    <a:pt x="1981" y="608"/>
                  </a:cubicBezTo>
                  <a:cubicBezTo>
                    <a:pt x="1987" y="601"/>
                    <a:pt x="1989" y="589"/>
                    <a:pt x="1995" y="582"/>
                  </a:cubicBezTo>
                  <a:cubicBezTo>
                    <a:pt x="2001" y="575"/>
                    <a:pt x="2011" y="567"/>
                    <a:pt x="2017" y="567"/>
                  </a:cubicBezTo>
                  <a:cubicBezTo>
                    <a:pt x="2023" y="567"/>
                    <a:pt x="2026" y="580"/>
                    <a:pt x="2032" y="581"/>
                  </a:cubicBezTo>
                  <a:cubicBezTo>
                    <a:pt x="2038" y="582"/>
                    <a:pt x="2043" y="584"/>
                    <a:pt x="2052" y="576"/>
                  </a:cubicBezTo>
                  <a:cubicBezTo>
                    <a:pt x="2067" y="561"/>
                    <a:pt x="2067" y="544"/>
                    <a:pt x="2085" y="532"/>
                  </a:cubicBezTo>
                  <a:cubicBezTo>
                    <a:pt x="2091" y="524"/>
                    <a:pt x="2103" y="514"/>
                    <a:pt x="2109" y="506"/>
                  </a:cubicBezTo>
                  <a:cubicBezTo>
                    <a:pt x="2115" y="497"/>
                    <a:pt x="2117" y="488"/>
                    <a:pt x="2125" y="480"/>
                  </a:cubicBezTo>
                  <a:cubicBezTo>
                    <a:pt x="2128" y="477"/>
                    <a:pt x="2137" y="462"/>
                    <a:pt x="2140" y="458"/>
                  </a:cubicBezTo>
                  <a:cubicBezTo>
                    <a:pt x="2142" y="446"/>
                    <a:pt x="2137" y="444"/>
                    <a:pt x="2137" y="432"/>
                  </a:cubicBezTo>
                  <a:cubicBezTo>
                    <a:pt x="2136" y="426"/>
                    <a:pt x="2165" y="420"/>
                    <a:pt x="2155" y="411"/>
                  </a:cubicBezTo>
                  <a:cubicBezTo>
                    <a:pt x="2153" y="403"/>
                    <a:pt x="2136" y="386"/>
                    <a:pt x="2127" y="383"/>
                  </a:cubicBezTo>
                  <a:cubicBezTo>
                    <a:pt x="2118" y="380"/>
                    <a:pt x="2109" y="396"/>
                    <a:pt x="2101" y="395"/>
                  </a:cubicBezTo>
                  <a:cubicBezTo>
                    <a:pt x="2093" y="394"/>
                    <a:pt x="2078" y="386"/>
                    <a:pt x="2077" y="380"/>
                  </a:cubicBezTo>
                  <a:cubicBezTo>
                    <a:pt x="2083" y="371"/>
                    <a:pt x="2092" y="365"/>
                    <a:pt x="2097" y="356"/>
                  </a:cubicBezTo>
                  <a:cubicBezTo>
                    <a:pt x="2100" y="350"/>
                    <a:pt x="2112" y="341"/>
                    <a:pt x="2116" y="335"/>
                  </a:cubicBezTo>
                  <a:cubicBezTo>
                    <a:pt x="2122" y="327"/>
                    <a:pt x="2136" y="328"/>
                    <a:pt x="2145" y="323"/>
                  </a:cubicBezTo>
                  <a:cubicBezTo>
                    <a:pt x="2155" y="320"/>
                    <a:pt x="2156" y="304"/>
                    <a:pt x="2172" y="302"/>
                  </a:cubicBezTo>
                  <a:cubicBezTo>
                    <a:pt x="2188" y="300"/>
                    <a:pt x="2222" y="309"/>
                    <a:pt x="2239" y="308"/>
                  </a:cubicBezTo>
                  <a:cubicBezTo>
                    <a:pt x="2256" y="307"/>
                    <a:pt x="2265" y="296"/>
                    <a:pt x="2275" y="297"/>
                  </a:cubicBezTo>
                  <a:cubicBezTo>
                    <a:pt x="2285" y="298"/>
                    <a:pt x="2293" y="312"/>
                    <a:pt x="2302" y="314"/>
                  </a:cubicBezTo>
                  <a:cubicBezTo>
                    <a:pt x="2311" y="316"/>
                    <a:pt x="2322" y="308"/>
                    <a:pt x="2328" y="306"/>
                  </a:cubicBezTo>
                  <a:cubicBezTo>
                    <a:pt x="2334" y="304"/>
                    <a:pt x="2336" y="307"/>
                    <a:pt x="2340" y="303"/>
                  </a:cubicBezTo>
                  <a:cubicBezTo>
                    <a:pt x="2344" y="299"/>
                    <a:pt x="2345" y="288"/>
                    <a:pt x="2350" y="282"/>
                  </a:cubicBezTo>
                  <a:cubicBezTo>
                    <a:pt x="2354" y="277"/>
                    <a:pt x="2361" y="272"/>
                    <a:pt x="2370" y="269"/>
                  </a:cubicBezTo>
                  <a:cubicBezTo>
                    <a:pt x="2379" y="266"/>
                    <a:pt x="2399" y="261"/>
                    <a:pt x="2406" y="263"/>
                  </a:cubicBezTo>
                  <a:cubicBezTo>
                    <a:pt x="2413" y="265"/>
                    <a:pt x="2407" y="276"/>
                    <a:pt x="2410" y="279"/>
                  </a:cubicBezTo>
                  <a:cubicBezTo>
                    <a:pt x="2413" y="282"/>
                    <a:pt x="2421" y="283"/>
                    <a:pt x="2425" y="281"/>
                  </a:cubicBezTo>
                  <a:cubicBezTo>
                    <a:pt x="2429" y="279"/>
                    <a:pt x="2431" y="272"/>
                    <a:pt x="2437" y="268"/>
                  </a:cubicBezTo>
                  <a:cubicBezTo>
                    <a:pt x="2445" y="265"/>
                    <a:pt x="2453" y="252"/>
                    <a:pt x="2461" y="256"/>
                  </a:cubicBezTo>
                  <a:cubicBezTo>
                    <a:pt x="2473" y="262"/>
                    <a:pt x="2452" y="270"/>
                    <a:pt x="2445" y="276"/>
                  </a:cubicBezTo>
                  <a:cubicBezTo>
                    <a:pt x="2437" y="284"/>
                    <a:pt x="2429" y="292"/>
                    <a:pt x="2421" y="300"/>
                  </a:cubicBezTo>
                  <a:cubicBezTo>
                    <a:pt x="2412" y="309"/>
                    <a:pt x="2396" y="316"/>
                    <a:pt x="2388" y="320"/>
                  </a:cubicBezTo>
                  <a:cubicBezTo>
                    <a:pt x="2380" y="324"/>
                    <a:pt x="2377" y="323"/>
                    <a:pt x="2373" y="326"/>
                  </a:cubicBezTo>
                  <a:cubicBezTo>
                    <a:pt x="2369" y="329"/>
                    <a:pt x="2369" y="335"/>
                    <a:pt x="2365" y="341"/>
                  </a:cubicBezTo>
                  <a:cubicBezTo>
                    <a:pt x="2361" y="347"/>
                    <a:pt x="2349" y="350"/>
                    <a:pt x="2347" y="359"/>
                  </a:cubicBezTo>
                  <a:cubicBezTo>
                    <a:pt x="2345" y="368"/>
                    <a:pt x="2352" y="383"/>
                    <a:pt x="2355" y="396"/>
                  </a:cubicBezTo>
                  <a:cubicBezTo>
                    <a:pt x="2360" y="404"/>
                    <a:pt x="2360" y="435"/>
                    <a:pt x="2368" y="437"/>
                  </a:cubicBezTo>
                  <a:cubicBezTo>
                    <a:pt x="2376" y="439"/>
                    <a:pt x="2396" y="416"/>
                    <a:pt x="2405" y="408"/>
                  </a:cubicBezTo>
                  <a:cubicBezTo>
                    <a:pt x="2413" y="398"/>
                    <a:pt x="2417" y="397"/>
                    <a:pt x="2424" y="386"/>
                  </a:cubicBezTo>
                  <a:cubicBezTo>
                    <a:pt x="2431" y="382"/>
                    <a:pt x="2443" y="387"/>
                    <a:pt x="2446" y="381"/>
                  </a:cubicBezTo>
                  <a:cubicBezTo>
                    <a:pt x="2449" y="375"/>
                    <a:pt x="2440" y="356"/>
                    <a:pt x="2443" y="351"/>
                  </a:cubicBezTo>
                  <a:cubicBezTo>
                    <a:pt x="2443" y="343"/>
                    <a:pt x="2460" y="355"/>
                    <a:pt x="2463" y="351"/>
                  </a:cubicBezTo>
                  <a:cubicBezTo>
                    <a:pt x="2466" y="347"/>
                    <a:pt x="2457" y="334"/>
                    <a:pt x="2461" y="326"/>
                  </a:cubicBezTo>
                  <a:cubicBezTo>
                    <a:pt x="2465" y="318"/>
                    <a:pt x="2474" y="310"/>
                    <a:pt x="2487" y="303"/>
                  </a:cubicBezTo>
                  <a:cubicBezTo>
                    <a:pt x="2500" y="296"/>
                    <a:pt x="2530" y="284"/>
                    <a:pt x="2541" y="282"/>
                  </a:cubicBezTo>
                  <a:cubicBezTo>
                    <a:pt x="2552" y="280"/>
                    <a:pt x="2548" y="290"/>
                    <a:pt x="2553" y="293"/>
                  </a:cubicBezTo>
                  <a:cubicBezTo>
                    <a:pt x="2558" y="296"/>
                    <a:pt x="2564" y="302"/>
                    <a:pt x="2569" y="300"/>
                  </a:cubicBezTo>
                  <a:cubicBezTo>
                    <a:pt x="2574" y="300"/>
                    <a:pt x="2574" y="287"/>
                    <a:pt x="2581" y="282"/>
                  </a:cubicBezTo>
                  <a:cubicBezTo>
                    <a:pt x="2588" y="277"/>
                    <a:pt x="2604" y="270"/>
                    <a:pt x="2613" y="267"/>
                  </a:cubicBezTo>
                  <a:cubicBezTo>
                    <a:pt x="2622" y="264"/>
                    <a:pt x="2624" y="266"/>
                    <a:pt x="2637" y="263"/>
                  </a:cubicBezTo>
                  <a:cubicBezTo>
                    <a:pt x="2650" y="260"/>
                    <a:pt x="2685" y="257"/>
                    <a:pt x="2693" y="248"/>
                  </a:cubicBezTo>
                  <a:cubicBezTo>
                    <a:pt x="2683" y="234"/>
                    <a:pt x="2679" y="229"/>
                    <a:pt x="2685" y="212"/>
                  </a:cubicBezTo>
                  <a:cubicBezTo>
                    <a:pt x="2687" y="204"/>
                    <a:pt x="2697" y="219"/>
                    <a:pt x="2704" y="216"/>
                  </a:cubicBezTo>
                  <a:cubicBezTo>
                    <a:pt x="2709" y="213"/>
                    <a:pt x="2711" y="196"/>
                    <a:pt x="2715" y="195"/>
                  </a:cubicBezTo>
                  <a:cubicBezTo>
                    <a:pt x="2719" y="194"/>
                    <a:pt x="2724" y="209"/>
                    <a:pt x="2730" y="210"/>
                  </a:cubicBezTo>
                  <a:cubicBezTo>
                    <a:pt x="2736" y="211"/>
                    <a:pt x="2746" y="201"/>
                    <a:pt x="2752" y="203"/>
                  </a:cubicBezTo>
                  <a:cubicBezTo>
                    <a:pt x="2758" y="205"/>
                    <a:pt x="2758" y="219"/>
                    <a:pt x="2766" y="222"/>
                  </a:cubicBezTo>
                  <a:cubicBezTo>
                    <a:pt x="2774" y="225"/>
                    <a:pt x="2793" y="223"/>
                    <a:pt x="2801" y="220"/>
                  </a:cubicBezTo>
                  <a:cubicBezTo>
                    <a:pt x="2810" y="218"/>
                    <a:pt x="2807" y="211"/>
                    <a:pt x="2814" y="206"/>
                  </a:cubicBezTo>
                  <a:cubicBezTo>
                    <a:pt x="2821" y="201"/>
                    <a:pt x="2842" y="197"/>
                    <a:pt x="2842" y="192"/>
                  </a:cubicBezTo>
                  <a:cubicBezTo>
                    <a:pt x="2842" y="189"/>
                    <a:pt x="2828" y="175"/>
                    <a:pt x="2815" y="174"/>
                  </a:cubicBezTo>
                  <a:cubicBezTo>
                    <a:pt x="2808" y="170"/>
                    <a:pt x="2801" y="166"/>
                    <a:pt x="2797" y="168"/>
                  </a:cubicBezTo>
                  <a:cubicBezTo>
                    <a:pt x="2793" y="170"/>
                    <a:pt x="2791" y="184"/>
                    <a:pt x="2788" y="185"/>
                  </a:cubicBezTo>
                  <a:cubicBezTo>
                    <a:pt x="2785" y="186"/>
                    <a:pt x="2781" y="181"/>
                    <a:pt x="2776" y="177"/>
                  </a:cubicBezTo>
                  <a:cubicBezTo>
                    <a:pt x="2771" y="174"/>
                    <a:pt x="2766" y="164"/>
                    <a:pt x="2761" y="161"/>
                  </a:cubicBezTo>
                  <a:cubicBezTo>
                    <a:pt x="2756" y="158"/>
                    <a:pt x="2741" y="159"/>
                    <a:pt x="2736" y="156"/>
                  </a:cubicBezTo>
                  <a:cubicBezTo>
                    <a:pt x="2728" y="155"/>
                    <a:pt x="2720" y="144"/>
                    <a:pt x="2716" y="144"/>
                  </a:cubicBezTo>
                  <a:cubicBezTo>
                    <a:pt x="2707" y="140"/>
                    <a:pt x="2694" y="135"/>
                    <a:pt x="2682" y="132"/>
                  </a:cubicBezTo>
                  <a:cubicBezTo>
                    <a:pt x="2671" y="130"/>
                    <a:pt x="2676" y="123"/>
                    <a:pt x="2641" y="125"/>
                  </a:cubicBezTo>
                  <a:cubicBezTo>
                    <a:pt x="2632" y="125"/>
                    <a:pt x="2635" y="132"/>
                    <a:pt x="2625" y="132"/>
                  </a:cubicBezTo>
                  <a:cubicBezTo>
                    <a:pt x="2615" y="132"/>
                    <a:pt x="2591" y="123"/>
                    <a:pt x="2581" y="123"/>
                  </a:cubicBezTo>
                  <a:cubicBezTo>
                    <a:pt x="2571" y="123"/>
                    <a:pt x="2568" y="127"/>
                    <a:pt x="2566" y="131"/>
                  </a:cubicBezTo>
                  <a:cubicBezTo>
                    <a:pt x="2564" y="135"/>
                    <a:pt x="2569" y="144"/>
                    <a:pt x="2566" y="146"/>
                  </a:cubicBezTo>
                  <a:cubicBezTo>
                    <a:pt x="2563" y="148"/>
                    <a:pt x="2553" y="144"/>
                    <a:pt x="2548" y="141"/>
                  </a:cubicBezTo>
                  <a:cubicBezTo>
                    <a:pt x="2543" y="138"/>
                    <a:pt x="2546" y="127"/>
                    <a:pt x="2536" y="126"/>
                  </a:cubicBezTo>
                  <a:cubicBezTo>
                    <a:pt x="2526" y="125"/>
                    <a:pt x="2499" y="135"/>
                    <a:pt x="2488" y="135"/>
                  </a:cubicBezTo>
                  <a:cubicBezTo>
                    <a:pt x="2477" y="135"/>
                    <a:pt x="2479" y="128"/>
                    <a:pt x="2469" y="128"/>
                  </a:cubicBezTo>
                  <a:cubicBezTo>
                    <a:pt x="2460" y="126"/>
                    <a:pt x="2434" y="138"/>
                    <a:pt x="2425" y="137"/>
                  </a:cubicBezTo>
                  <a:cubicBezTo>
                    <a:pt x="2416" y="136"/>
                    <a:pt x="2419" y="124"/>
                    <a:pt x="2412" y="119"/>
                  </a:cubicBezTo>
                  <a:cubicBezTo>
                    <a:pt x="2405" y="114"/>
                    <a:pt x="2402" y="106"/>
                    <a:pt x="2383" y="105"/>
                  </a:cubicBezTo>
                  <a:cubicBezTo>
                    <a:pt x="2335" y="109"/>
                    <a:pt x="2340" y="117"/>
                    <a:pt x="2296" y="110"/>
                  </a:cubicBezTo>
                  <a:cubicBezTo>
                    <a:pt x="2279" y="107"/>
                    <a:pt x="2278" y="97"/>
                    <a:pt x="2262" y="90"/>
                  </a:cubicBezTo>
                  <a:cubicBezTo>
                    <a:pt x="2236" y="78"/>
                    <a:pt x="2232" y="89"/>
                    <a:pt x="2200" y="86"/>
                  </a:cubicBezTo>
                  <a:cubicBezTo>
                    <a:pt x="2188" y="84"/>
                    <a:pt x="2175" y="81"/>
                    <a:pt x="2172" y="78"/>
                  </a:cubicBezTo>
                  <a:cubicBezTo>
                    <a:pt x="2169" y="75"/>
                    <a:pt x="2183" y="72"/>
                    <a:pt x="2182" y="68"/>
                  </a:cubicBezTo>
                  <a:cubicBezTo>
                    <a:pt x="2181" y="64"/>
                    <a:pt x="2165" y="58"/>
                    <a:pt x="2163" y="53"/>
                  </a:cubicBezTo>
                  <a:cubicBezTo>
                    <a:pt x="2161" y="48"/>
                    <a:pt x="2175" y="38"/>
                    <a:pt x="2167" y="35"/>
                  </a:cubicBezTo>
                  <a:cubicBezTo>
                    <a:pt x="2159" y="32"/>
                    <a:pt x="2122" y="32"/>
                    <a:pt x="2112" y="36"/>
                  </a:cubicBezTo>
                  <a:cubicBezTo>
                    <a:pt x="2102" y="40"/>
                    <a:pt x="2104" y="53"/>
                    <a:pt x="2109" y="57"/>
                  </a:cubicBezTo>
                  <a:cubicBezTo>
                    <a:pt x="2114" y="61"/>
                    <a:pt x="2133" y="57"/>
                    <a:pt x="2139" y="59"/>
                  </a:cubicBezTo>
                  <a:cubicBezTo>
                    <a:pt x="2145" y="61"/>
                    <a:pt x="2146" y="68"/>
                    <a:pt x="2148" y="72"/>
                  </a:cubicBezTo>
                  <a:cubicBezTo>
                    <a:pt x="2150" y="76"/>
                    <a:pt x="2156" y="82"/>
                    <a:pt x="2152" y="84"/>
                  </a:cubicBezTo>
                  <a:cubicBezTo>
                    <a:pt x="2148" y="86"/>
                    <a:pt x="2132" y="83"/>
                    <a:pt x="2127" y="86"/>
                  </a:cubicBezTo>
                  <a:cubicBezTo>
                    <a:pt x="2122" y="89"/>
                    <a:pt x="2129" y="100"/>
                    <a:pt x="2124" y="102"/>
                  </a:cubicBezTo>
                  <a:cubicBezTo>
                    <a:pt x="2119" y="104"/>
                    <a:pt x="2106" y="101"/>
                    <a:pt x="2094" y="101"/>
                  </a:cubicBezTo>
                  <a:cubicBezTo>
                    <a:pt x="2081" y="101"/>
                    <a:pt x="2077" y="106"/>
                    <a:pt x="2053" y="104"/>
                  </a:cubicBezTo>
                  <a:cubicBezTo>
                    <a:pt x="2043" y="102"/>
                    <a:pt x="2040" y="90"/>
                    <a:pt x="2032" y="92"/>
                  </a:cubicBezTo>
                  <a:cubicBezTo>
                    <a:pt x="2024" y="94"/>
                    <a:pt x="2015" y="112"/>
                    <a:pt x="2007" y="114"/>
                  </a:cubicBezTo>
                  <a:cubicBezTo>
                    <a:pt x="1999" y="116"/>
                    <a:pt x="1988" y="111"/>
                    <a:pt x="1984" y="104"/>
                  </a:cubicBezTo>
                  <a:cubicBezTo>
                    <a:pt x="1980" y="97"/>
                    <a:pt x="1989" y="76"/>
                    <a:pt x="1983" y="72"/>
                  </a:cubicBezTo>
                  <a:cubicBezTo>
                    <a:pt x="1977" y="68"/>
                    <a:pt x="1961" y="76"/>
                    <a:pt x="1950" y="77"/>
                  </a:cubicBezTo>
                  <a:cubicBezTo>
                    <a:pt x="1942" y="72"/>
                    <a:pt x="1926" y="75"/>
                    <a:pt x="1917" y="75"/>
                  </a:cubicBezTo>
                  <a:cubicBezTo>
                    <a:pt x="1905" y="73"/>
                    <a:pt x="1859" y="80"/>
                    <a:pt x="1848" y="78"/>
                  </a:cubicBezTo>
                  <a:cubicBezTo>
                    <a:pt x="1834" y="76"/>
                    <a:pt x="1846" y="66"/>
                    <a:pt x="1831" y="65"/>
                  </a:cubicBezTo>
                  <a:cubicBezTo>
                    <a:pt x="1816" y="64"/>
                    <a:pt x="1769" y="73"/>
                    <a:pt x="1755" y="71"/>
                  </a:cubicBezTo>
                  <a:cubicBezTo>
                    <a:pt x="1743" y="68"/>
                    <a:pt x="1747" y="61"/>
                    <a:pt x="1747" y="54"/>
                  </a:cubicBezTo>
                  <a:cubicBezTo>
                    <a:pt x="1747" y="47"/>
                    <a:pt x="1753" y="36"/>
                    <a:pt x="1753" y="29"/>
                  </a:cubicBezTo>
                  <a:cubicBezTo>
                    <a:pt x="1753" y="22"/>
                    <a:pt x="1755" y="13"/>
                    <a:pt x="1750" y="11"/>
                  </a:cubicBezTo>
                  <a:cubicBezTo>
                    <a:pt x="1745" y="0"/>
                    <a:pt x="1729" y="18"/>
                    <a:pt x="1720" y="18"/>
                  </a:cubicBezTo>
                  <a:cubicBezTo>
                    <a:pt x="1711" y="18"/>
                    <a:pt x="1705" y="9"/>
                    <a:pt x="1695" y="11"/>
                  </a:cubicBezTo>
                  <a:cubicBezTo>
                    <a:pt x="1685" y="13"/>
                    <a:pt x="1665" y="28"/>
                    <a:pt x="1660" y="29"/>
                  </a:cubicBezTo>
                  <a:cubicBezTo>
                    <a:pt x="1655" y="30"/>
                    <a:pt x="1682" y="16"/>
                    <a:pt x="1663" y="14"/>
                  </a:cubicBezTo>
                  <a:cubicBezTo>
                    <a:pt x="1644" y="12"/>
                    <a:pt x="1571" y="15"/>
                    <a:pt x="1548" y="18"/>
                  </a:cubicBezTo>
                  <a:cubicBezTo>
                    <a:pt x="1525" y="21"/>
                    <a:pt x="1530" y="31"/>
                    <a:pt x="1522" y="32"/>
                  </a:cubicBezTo>
                  <a:cubicBezTo>
                    <a:pt x="1514" y="33"/>
                    <a:pt x="1506" y="26"/>
                    <a:pt x="1498" y="26"/>
                  </a:cubicBezTo>
                  <a:cubicBezTo>
                    <a:pt x="1490" y="26"/>
                    <a:pt x="1488" y="31"/>
                    <a:pt x="1474" y="33"/>
                  </a:cubicBezTo>
                  <a:cubicBezTo>
                    <a:pt x="1460" y="35"/>
                    <a:pt x="1433" y="33"/>
                    <a:pt x="1414" y="36"/>
                  </a:cubicBezTo>
                  <a:cubicBezTo>
                    <a:pt x="1389" y="53"/>
                    <a:pt x="1397" y="47"/>
                    <a:pt x="1362" y="50"/>
                  </a:cubicBezTo>
                  <a:cubicBezTo>
                    <a:pt x="1350" y="54"/>
                    <a:pt x="1372" y="62"/>
                    <a:pt x="1366" y="65"/>
                  </a:cubicBezTo>
                  <a:cubicBezTo>
                    <a:pt x="1360" y="68"/>
                    <a:pt x="1337" y="68"/>
                    <a:pt x="1324" y="69"/>
                  </a:cubicBezTo>
                  <a:cubicBezTo>
                    <a:pt x="1311" y="70"/>
                    <a:pt x="1293" y="63"/>
                    <a:pt x="1290" y="68"/>
                  </a:cubicBezTo>
                  <a:cubicBezTo>
                    <a:pt x="1280" y="73"/>
                    <a:pt x="1308" y="99"/>
                    <a:pt x="1305" y="101"/>
                  </a:cubicBezTo>
                  <a:cubicBezTo>
                    <a:pt x="1302" y="103"/>
                    <a:pt x="1280" y="84"/>
                    <a:pt x="1269" y="83"/>
                  </a:cubicBezTo>
                  <a:cubicBezTo>
                    <a:pt x="1258" y="82"/>
                    <a:pt x="1246" y="91"/>
                    <a:pt x="1237" y="96"/>
                  </a:cubicBezTo>
                  <a:cubicBezTo>
                    <a:pt x="1228" y="99"/>
                    <a:pt x="1213" y="112"/>
                    <a:pt x="1213" y="112"/>
                  </a:cubicBezTo>
                  <a:cubicBezTo>
                    <a:pt x="1206" y="112"/>
                    <a:pt x="1222" y="84"/>
                    <a:pt x="1216" y="80"/>
                  </a:cubicBezTo>
                  <a:cubicBezTo>
                    <a:pt x="1214" y="77"/>
                    <a:pt x="1208" y="88"/>
                    <a:pt x="1203" y="93"/>
                  </a:cubicBezTo>
                  <a:cubicBezTo>
                    <a:pt x="1198" y="98"/>
                    <a:pt x="1191" y="103"/>
                    <a:pt x="1188" y="108"/>
                  </a:cubicBezTo>
                  <a:cubicBezTo>
                    <a:pt x="1185" y="113"/>
                    <a:pt x="1183" y="117"/>
                    <a:pt x="1183" y="125"/>
                  </a:cubicBezTo>
                  <a:cubicBezTo>
                    <a:pt x="1183" y="133"/>
                    <a:pt x="1188" y="160"/>
                    <a:pt x="1186" y="159"/>
                  </a:cubicBezTo>
                  <a:cubicBezTo>
                    <a:pt x="1184" y="158"/>
                    <a:pt x="1171" y="131"/>
                    <a:pt x="1170" y="120"/>
                  </a:cubicBezTo>
                  <a:cubicBezTo>
                    <a:pt x="1169" y="109"/>
                    <a:pt x="1183" y="97"/>
                    <a:pt x="1177" y="90"/>
                  </a:cubicBezTo>
                  <a:cubicBezTo>
                    <a:pt x="1167" y="93"/>
                    <a:pt x="1153" y="75"/>
                    <a:pt x="1134" y="78"/>
                  </a:cubicBezTo>
                  <a:cubicBezTo>
                    <a:pt x="1123" y="78"/>
                    <a:pt x="1118" y="97"/>
                    <a:pt x="1111" y="102"/>
                  </a:cubicBezTo>
                  <a:cubicBezTo>
                    <a:pt x="1104" y="107"/>
                    <a:pt x="1088" y="101"/>
                    <a:pt x="1090" y="111"/>
                  </a:cubicBezTo>
                  <a:cubicBezTo>
                    <a:pt x="1091" y="123"/>
                    <a:pt x="1124" y="150"/>
                    <a:pt x="1122" y="162"/>
                  </a:cubicBezTo>
                  <a:cubicBezTo>
                    <a:pt x="1120" y="172"/>
                    <a:pt x="1098" y="152"/>
                    <a:pt x="1096" y="152"/>
                  </a:cubicBezTo>
                  <a:cubicBezTo>
                    <a:pt x="1090" y="150"/>
                    <a:pt x="1088" y="147"/>
                    <a:pt x="1080" y="143"/>
                  </a:cubicBezTo>
                  <a:cubicBezTo>
                    <a:pt x="1072" y="139"/>
                    <a:pt x="1059" y="129"/>
                    <a:pt x="1047" y="128"/>
                  </a:cubicBezTo>
                  <a:cubicBezTo>
                    <a:pt x="1035" y="127"/>
                    <a:pt x="1016" y="136"/>
                    <a:pt x="1009" y="134"/>
                  </a:cubicBezTo>
                  <a:cubicBezTo>
                    <a:pt x="1001" y="132"/>
                    <a:pt x="1001" y="122"/>
                    <a:pt x="1003" y="117"/>
                  </a:cubicBezTo>
                  <a:cubicBezTo>
                    <a:pt x="1004" y="113"/>
                    <a:pt x="1011" y="109"/>
                    <a:pt x="1018" y="108"/>
                  </a:cubicBezTo>
                  <a:cubicBezTo>
                    <a:pt x="1025" y="107"/>
                    <a:pt x="1044" y="115"/>
                    <a:pt x="1044" y="113"/>
                  </a:cubicBezTo>
                  <a:cubicBezTo>
                    <a:pt x="1044" y="111"/>
                    <a:pt x="1030" y="100"/>
                    <a:pt x="1021" y="98"/>
                  </a:cubicBezTo>
                  <a:cubicBezTo>
                    <a:pt x="1012" y="96"/>
                    <a:pt x="999" y="93"/>
                    <a:pt x="991" y="98"/>
                  </a:cubicBezTo>
                  <a:cubicBezTo>
                    <a:pt x="983" y="103"/>
                    <a:pt x="974" y="118"/>
                    <a:pt x="975" y="126"/>
                  </a:cubicBezTo>
                  <a:cubicBezTo>
                    <a:pt x="976" y="134"/>
                    <a:pt x="992" y="142"/>
                    <a:pt x="994" y="146"/>
                  </a:cubicBezTo>
                  <a:cubicBezTo>
                    <a:pt x="996" y="150"/>
                    <a:pt x="991" y="150"/>
                    <a:pt x="985" y="150"/>
                  </a:cubicBezTo>
                  <a:cubicBezTo>
                    <a:pt x="979" y="150"/>
                    <a:pt x="968" y="144"/>
                    <a:pt x="960" y="143"/>
                  </a:cubicBezTo>
                  <a:cubicBezTo>
                    <a:pt x="952" y="142"/>
                    <a:pt x="944" y="141"/>
                    <a:pt x="936" y="143"/>
                  </a:cubicBezTo>
                  <a:cubicBezTo>
                    <a:pt x="928" y="145"/>
                    <a:pt x="920" y="156"/>
                    <a:pt x="913" y="156"/>
                  </a:cubicBezTo>
                  <a:cubicBezTo>
                    <a:pt x="906" y="156"/>
                    <a:pt x="903" y="143"/>
                    <a:pt x="892" y="144"/>
                  </a:cubicBezTo>
                  <a:cubicBezTo>
                    <a:pt x="881" y="145"/>
                    <a:pt x="865" y="157"/>
                    <a:pt x="849" y="162"/>
                  </a:cubicBezTo>
                  <a:cubicBezTo>
                    <a:pt x="815" y="162"/>
                    <a:pt x="808" y="177"/>
                    <a:pt x="798" y="174"/>
                  </a:cubicBezTo>
                  <a:cubicBezTo>
                    <a:pt x="788" y="171"/>
                    <a:pt x="792" y="149"/>
                    <a:pt x="786" y="144"/>
                  </a:cubicBezTo>
                  <a:cubicBezTo>
                    <a:pt x="780" y="139"/>
                    <a:pt x="766" y="136"/>
                    <a:pt x="763" y="143"/>
                  </a:cubicBezTo>
                  <a:cubicBezTo>
                    <a:pt x="760" y="150"/>
                    <a:pt x="768" y="179"/>
                    <a:pt x="765" y="185"/>
                  </a:cubicBezTo>
                  <a:cubicBezTo>
                    <a:pt x="749" y="188"/>
                    <a:pt x="752" y="181"/>
                    <a:pt x="745" y="182"/>
                  </a:cubicBezTo>
                  <a:cubicBezTo>
                    <a:pt x="738" y="183"/>
                    <a:pt x="726" y="188"/>
                    <a:pt x="720" y="194"/>
                  </a:cubicBezTo>
                  <a:cubicBezTo>
                    <a:pt x="714" y="200"/>
                    <a:pt x="719" y="216"/>
                    <a:pt x="711" y="218"/>
                  </a:cubicBezTo>
                  <a:cubicBezTo>
                    <a:pt x="699" y="225"/>
                    <a:pt x="680" y="204"/>
                    <a:pt x="672" y="204"/>
                  </a:cubicBezTo>
                  <a:cubicBezTo>
                    <a:pt x="664" y="204"/>
                    <a:pt x="662" y="210"/>
                    <a:pt x="663" y="215"/>
                  </a:cubicBezTo>
                  <a:cubicBezTo>
                    <a:pt x="664" y="220"/>
                    <a:pt x="682" y="230"/>
                    <a:pt x="681" y="232"/>
                  </a:cubicBezTo>
                  <a:cubicBezTo>
                    <a:pt x="673" y="235"/>
                    <a:pt x="655" y="230"/>
                    <a:pt x="655" y="230"/>
                  </a:cubicBezTo>
                  <a:cubicBezTo>
                    <a:pt x="622" y="208"/>
                    <a:pt x="658" y="229"/>
                    <a:pt x="627" y="198"/>
                  </a:cubicBezTo>
                  <a:cubicBezTo>
                    <a:pt x="623" y="194"/>
                    <a:pt x="606" y="185"/>
                    <a:pt x="606" y="185"/>
                  </a:cubicBezTo>
                  <a:cubicBezTo>
                    <a:pt x="629" y="170"/>
                    <a:pt x="644" y="180"/>
                    <a:pt x="669" y="188"/>
                  </a:cubicBezTo>
                  <a:cubicBezTo>
                    <a:pt x="682" y="187"/>
                    <a:pt x="696" y="187"/>
                    <a:pt x="709" y="184"/>
                  </a:cubicBezTo>
                  <a:cubicBezTo>
                    <a:pt x="720" y="182"/>
                    <a:pt x="739" y="175"/>
                    <a:pt x="729" y="165"/>
                  </a:cubicBezTo>
                  <a:cubicBezTo>
                    <a:pt x="711" y="147"/>
                    <a:pt x="662" y="137"/>
                    <a:pt x="637" y="135"/>
                  </a:cubicBezTo>
                  <a:cubicBezTo>
                    <a:pt x="615" y="128"/>
                    <a:pt x="592" y="132"/>
                    <a:pt x="580" y="129"/>
                  </a:cubicBezTo>
                  <a:cubicBezTo>
                    <a:pt x="568" y="126"/>
                    <a:pt x="573" y="115"/>
                    <a:pt x="567" y="114"/>
                  </a:cubicBezTo>
                  <a:cubicBezTo>
                    <a:pt x="559" y="111"/>
                    <a:pt x="545" y="120"/>
                    <a:pt x="545" y="120"/>
                  </a:cubicBezTo>
                  <a:cubicBezTo>
                    <a:pt x="536" y="118"/>
                    <a:pt x="531" y="114"/>
                    <a:pt x="519" y="114"/>
                  </a:cubicBezTo>
                  <a:cubicBezTo>
                    <a:pt x="512" y="112"/>
                    <a:pt x="508" y="104"/>
                    <a:pt x="501" y="105"/>
                  </a:cubicBezTo>
                  <a:cubicBezTo>
                    <a:pt x="494" y="106"/>
                    <a:pt x="486" y="115"/>
                    <a:pt x="475" y="119"/>
                  </a:cubicBezTo>
                  <a:cubicBezTo>
                    <a:pt x="464" y="123"/>
                    <a:pt x="446" y="132"/>
                    <a:pt x="435" y="132"/>
                  </a:cubicBezTo>
                  <a:cubicBezTo>
                    <a:pt x="415" y="136"/>
                    <a:pt x="417" y="111"/>
                    <a:pt x="411" y="116"/>
                  </a:cubicBezTo>
                  <a:cubicBezTo>
                    <a:pt x="406" y="116"/>
                    <a:pt x="404" y="124"/>
                    <a:pt x="402" y="131"/>
                  </a:cubicBezTo>
                  <a:cubicBezTo>
                    <a:pt x="400" y="138"/>
                    <a:pt x="406" y="153"/>
                    <a:pt x="400" y="156"/>
                  </a:cubicBezTo>
                  <a:cubicBezTo>
                    <a:pt x="395" y="162"/>
                    <a:pt x="376" y="142"/>
                    <a:pt x="366" y="147"/>
                  </a:cubicBezTo>
                  <a:cubicBezTo>
                    <a:pt x="351" y="148"/>
                    <a:pt x="322" y="156"/>
                    <a:pt x="309" y="165"/>
                  </a:cubicBezTo>
                  <a:cubicBezTo>
                    <a:pt x="296" y="174"/>
                    <a:pt x="286" y="196"/>
                    <a:pt x="289" y="198"/>
                  </a:cubicBezTo>
                  <a:cubicBezTo>
                    <a:pt x="292" y="200"/>
                    <a:pt x="316" y="182"/>
                    <a:pt x="325" y="177"/>
                  </a:cubicBezTo>
                  <a:cubicBezTo>
                    <a:pt x="334" y="172"/>
                    <a:pt x="343" y="167"/>
                    <a:pt x="346" y="168"/>
                  </a:cubicBezTo>
                  <a:cubicBezTo>
                    <a:pt x="349" y="169"/>
                    <a:pt x="345" y="180"/>
                    <a:pt x="341" y="184"/>
                  </a:cubicBezTo>
                  <a:cubicBezTo>
                    <a:pt x="337" y="189"/>
                    <a:pt x="327" y="190"/>
                    <a:pt x="321" y="194"/>
                  </a:cubicBezTo>
                  <a:cubicBezTo>
                    <a:pt x="315" y="198"/>
                    <a:pt x="312" y="205"/>
                    <a:pt x="304" y="210"/>
                  </a:cubicBezTo>
                  <a:cubicBezTo>
                    <a:pt x="297" y="214"/>
                    <a:pt x="274" y="222"/>
                    <a:pt x="274" y="222"/>
                  </a:cubicBezTo>
                  <a:cubicBezTo>
                    <a:pt x="265" y="227"/>
                    <a:pt x="247" y="233"/>
                    <a:pt x="238" y="237"/>
                  </a:cubicBezTo>
                  <a:cubicBezTo>
                    <a:pt x="229" y="241"/>
                    <a:pt x="227" y="242"/>
                    <a:pt x="222" y="248"/>
                  </a:cubicBezTo>
                  <a:cubicBezTo>
                    <a:pt x="208" y="255"/>
                    <a:pt x="214" y="263"/>
                    <a:pt x="208" y="275"/>
                  </a:cubicBezTo>
                  <a:close/>
                </a:path>
              </a:pathLst>
            </a:custGeom>
            <a:solidFill>
              <a:srgbClr val="C0C0C0"/>
            </a:solidFill>
            <a:ln w="3175">
              <a:solidFill>
                <a:schemeClr val="bg1"/>
              </a:solidFill>
              <a:round/>
              <a:headEnd/>
              <a:tailEnd/>
            </a:ln>
          </p:spPr>
          <p:txBody>
            <a:bodyPr/>
            <a:lstStyle/>
            <a:p>
              <a:endParaRPr lang="zh-CN" altLang="en-US"/>
            </a:p>
          </p:txBody>
        </p:sp>
        <p:sp>
          <p:nvSpPr>
            <p:cNvPr id="10262" name="Freeform 65"/>
            <p:cNvSpPr>
              <a:spLocks/>
            </p:cNvSpPr>
            <p:nvPr/>
          </p:nvSpPr>
          <p:spPr bwMode="auto">
            <a:xfrm>
              <a:off x="2557" y="2041"/>
              <a:ext cx="328" cy="383"/>
            </a:xfrm>
            <a:custGeom>
              <a:avLst/>
              <a:gdLst>
                <a:gd name="T0" fmla="*/ 15 w 328"/>
                <a:gd name="T1" fmla="*/ 380 h 383"/>
                <a:gd name="T2" fmla="*/ 28 w 328"/>
                <a:gd name="T3" fmla="*/ 377 h 383"/>
                <a:gd name="T4" fmla="*/ 36 w 328"/>
                <a:gd name="T5" fmla="*/ 350 h 383"/>
                <a:gd name="T6" fmla="*/ 46 w 328"/>
                <a:gd name="T7" fmla="*/ 356 h 383"/>
                <a:gd name="T8" fmla="*/ 61 w 328"/>
                <a:gd name="T9" fmla="*/ 351 h 383"/>
                <a:gd name="T10" fmla="*/ 66 w 328"/>
                <a:gd name="T11" fmla="*/ 332 h 383"/>
                <a:gd name="T12" fmla="*/ 76 w 328"/>
                <a:gd name="T13" fmla="*/ 323 h 383"/>
                <a:gd name="T14" fmla="*/ 84 w 328"/>
                <a:gd name="T15" fmla="*/ 342 h 383"/>
                <a:gd name="T16" fmla="*/ 96 w 328"/>
                <a:gd name="T17" fmla="*/ 344 h 383"/>
                <a:gd name="T18" fmla="*/ 103 w 328"/>
                <a:gd name="T19" fmla="*/ 314 h 383"/>
                <a:gd name="T20" fmla="*/ 121 w 328"/>
                <a:gd name="T21" fmla="*/ 326 h 383"/>
                <a:gd name="T22" fmla="*/ 145 w 328"/>
                <a:gd name="T23" fmla="*/ 312 h 383"/>
                <a:gd name="T24" fmla="*/ 168 w 328"/>
                <a:gd name="T25" fmla="*/ 321 h 383"/>
                <a:gd name="T26" fmla="*/ 162 w 328"/>
                <a:gd name="T27" fmla="*/ 281 h 383"/>
                <a:gd name="T28" fmla="*/ 171 w 328"/>
                <a:gd name="T29" fmla="*/ 260 h 383"/>
                <a:gd name="T30" fmla="*/ 187 w 328"/>
                <a:gd name="T31" fmla="*/ 239 h 383"/>
                <a:gd name="T32" fmla="*/ 163 w 328"/>
                <a:gd name="T33" fmla="*/ 204 h 383"/>
                <a:gd name="T34" fmla="*/ 171 w 328"/>
                <a:gd name="T35" fmla="*/ 194 h 383"/>
                <a:gd name="T36" fmla="*/ 187 w 328"/>
                <a:gd name="T37" fmla="*/ 189 h 383"/>
                <a:gd name="T38" fmla="*/ 199 w 328"/>
                <a:gd name="T39" fmla="*/ 207 h 383"/>
                <a:gd name="T40" fmla="*/ 205 w 328"/>
                <a:gd name="T41" fmla="*/ 192 h 383"/>
                <a:gd name="T42" fmla="*/ 229 w 328"/>
                <a:gd name="T43" fmla="*/ 188 h 383"/>
                <a:gd name="T44" fmla="*/ 234 w 328"/>
                <a:gd name="T45" fmla="*/ 174 h 383"/>
                <a:gd name="T46" fmla="*/ 256 w 328"/>
                <a:gd name="T47" fmla="*/ 165 h 383"/>
                <a:gd name="T48" fmla="*/ 261 w 328"/>
                <a:gd name="T49" fmla="*/ 159 h 383"/>
                <a:gd name="T50" fmla="*/ 288 w 328"/>
                <a:gd name="T51" fmla="*/ 155 h 383"/>
                <a:gd name="T52" fmla="*/ 303 w 328"/>
                <a:gd name="T53" fmla="*/ 141 h 383"/>
                <a:gd name="T54" fmla="*/ 300 w 328"/>
                <a:gd name="T55" fmla="*/ 125 h 383"/>
                <a:gd name="T56" fmla="*/ 297 w 328"/>
                <a:gd name="T57" fmla="*/ 141 h 383"/>
                <a:gd name="T58" fmla="*/ 280 w 328"/>
                <a:gd name="T59" fmla="*/ 131 h 383"/>
                <a:gd name="T60" fmla="*/ 268 w 328"/>
                <a:gd name="T61" fmla="*/ 153 h 383"/>
                <a:gd name="T62" fmla="*/ 258 w 328"/>
                <a:gd name="T63" fmla="*/ 143 h 383"/>
                <a:gd name="T64" fmla="*/ 237 w 328"/>
                <a:gd name="T65" fmla="*/ 165 h 383"/>
                <a:gd name="T66" fmla="*/ 210 w 328"/>
                <a:gd name="T67" fmla="*/ 159 h 383"/>
                <a:gd name="T68" fmla="*/ 189 w 328"/>
                <a:gd name="T69" fmla="*/ 136 h 383"/>
                <a:gd name="T70" fmla="*/ 198 w 328"/>
                <a:gd name="T71" fmla="*/ 128 h 383"/>
                <a:gd name="T72" fmla="*/ 198 w 328"/>
                <a:gd name="T73" fmla="*/ 98 h 383"/>
                <a:gd name="T74" fmla="*/ 213 w 328"/>
                <a:gd name="T75" fmla="*/ 76 h 383"/>
                <a:gd name="T76" fmla="*/ 204 w 328"/>
                <a:gd name="T77" fmla="*/ 57 h 383"/>
                <a:gd name="T78" fmla="*/ 198 w 328"/>
                <a:gd name="T79" fmla="*/ 12 h 383"/>
                <a:gd name="T80" fmla="*/ 186 w 328"/>
                <a:gd name="T81" fmla="*/ 6 h 383"/>
                <a:gd name="T82" fmla="*/ 183 w 328"/>
                <a:gd name="T83" fmla="*/ 33 h 383"/>
                <a:gd name="T84" fmla="*/ 185 w 328"/>
                <a:gd name="T85" fmla="*/ 76 h 383"/>
                <a:gd name="T86" fmla="*/ 173 w 328"/>
                <a:gd name="T87" fmla="*/ 100 h 383"/>
                <a:gd name="T88" fmla="*/ 173 w 328"/>
                <a:gd name="T89" fmla="*/ 144 h 383"/>
                <a:gd name="T90" fmla="*/ 157 w 328"/>
                <a:gd name="T91" fmla="*/ 168 h 383"/>
                <a:gd name="T92" fmla="*/ 149 w 328"/>
                <a:gd name="T93" fmla="*/ 180 h 383"/>
                <a:gd name="T94" fmla="*/ 141 w 328"/>
                <a:gd name="T95" fmla="*/ 210 h 383"/>
                <a:gd name="T96" fmla="*/ 145 w 328"/>
                <a:gd name="T97" fmla="*/ 219 h 383"/>
                <a:gd name="T98" fmla="*/ 151 w 328"/>
                <a:gd name="T99" fmla="*/ 236 h 383"/>
                <a:gd name="T100" fmla="*/ 138 w 328"/>
                <a:gd name="T101" fmla="*/ 254 h 383"/>
                <a:gd name="T102" fmla="*/ 124 w 328"/>
                <a:gd name="T103" fmla="*/ 279 h 383"/>
                <a:gd name="T104" fmla="*/ 99 w 328"/>
                <a:gd name="T105" fmla="*/ 278 h 383"/>
                <a:gd name="T106" fmla="*/ 85 w 328"/>
                <a:gd name="T107" fmla="*/ 299 h 383"/>
                <a:gd name="T108" fmla="*/ 61 w 328"/>
                <a:gd name="T109" fmla="*/ 296 h 383"/>
                <a:gd name="T110" fmla="*/ 37 w 328"/>
                <a:gd name="T111" fmla="*/ 306 h 383"/>
                <a:gd name="T112" fmla="*/ 27 w 328"/>
                <a:gd name="T113" fmla="*/ 326 h 383"/>
                <a:gd name="T114" fmla="*/ 10 w 328"/>
                <a:gd name="T115" fmla="*/ 330 h 383"/>
                <a:gd name="T116" fmla="*/ 3 w 328"/>
                <a:gd name="T117" fmla="*/ 348 h 383"/>
                <a:gd name="T118" fmla="*/ 15 w 328"/>
                <a:gd name="T119" fmla="*/ 380 h 3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8"/>
                <a:gd name="T181" fmla="*/ 0 h 383"/>
                <a:gd name="T182" fmla="*/ 328 w 328"/>
                <a:gd name="T183" fmla="*/ 383 h 3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8" h="383">
                  <a:moveTo>
                    <a:pt x="15" y="380"/>
                  </a:moveTo>
                  <a:cubicBezTo>
                    <a:pt x="18" y="383"/>
                    <a:pt x="23" y="381"/>
                    <a:pt x="28" y="377"/>
                  </a:cubicBezTo>
                  <a:cubicBezTo>
                    <a:pt x="31" y="372"/>
                    <a:pt x="33" y="354"/>
                    <a:pt x="36" y="350"/>
                  </a:cubicBezTo>
                  <a:cubicBezTo>
                    <a:pt x="39" y="346"/>
                    <a:pt x="42" y="356"/>
                    <a:pt x="46" y="356"/>
                  </a:cubicBezTo>
                  <a:cubicBezTo>
                    <a:pt x="50" y="353"/>
                    <a:pt x="58" y="355"/>
                    <a:pt x="61" y="351"/>
                  </a:cubicBezTo>
                  <a:cubicBezTo>
                    <a:pt x="64" y="347"/>
                    <a:pt x="64" y="337"/>
                    <a:pt x="66" y="332"/>
                  </a:cubicBezTo>
                  <a:cubicBezTo>
                    <a:pt x="68" y="327"/>
                    <a:pt x="73" y="321"/>
                    <a:pt x="76" y="323"/>
                  </a:cubicBezTo>
                  <a:cubicBezTo>
                    <a:pt x="79" y="325"/>
                    <a:pt x="81" y="339"/>
                    <a:pt x="84" y="342"/>
                  </a:cubicBezTo>
                  <a:cubicBezTo>
                    <a:pt x="87" y="345"/>
                    <a:pt x="93" y="349"/>
                    <a:pt x="96" y="344"/>
                  </a:cubicBezTo>
                  <a:cubicBezTo>
                    <a:pt x="116" y="331"/>
                    <a:pt x="90" y="344"/>
                    <a:pt x="103" y="314"/>
                  </a:cubicBezTo>
                  <a:cubicBezTo>
                    <a:pt x="109" y="305"/>
                    <a:pt x="110" y="328"/>
                    <a:pt x="121" y="326"/>
                  </a:cubicBezTo>
                  <a:cubicBezTo>
                    <a:pt x="128" y="326"/>
                    <a:pt x="137" y="313"/>
                    <a:pt x="145" y="312"/>
                  </a:cubicBezTo>
                  <a:cubicBezTo>
                    <a:pt x="153" y="311"/>
                    <a:pt x="165" y="326"/>
                    <a:pt x="168" y="321"/>
                  </a:cubicBezTo>
                  <a:cubicBezTo>
                    <a:pt x="171" y="316"/>
                    <a:pt x="162" y="291"/>
                    <a:pt x="162" y="281"/>
                  </a:cubicBezTo>
                  <a:cubicBezTo>
                    <a:pt x="166" y="273"/>
                    <a:pt x="167" y="267"/>
                    <a:pt x="171" y="260"/>
                  </a:cubicBezTo>
                  <a:cubicBezTo>
                    <a:pt x="175" y="253"/>
                    <a:pt x="188" y="248"/>
                    <a:pt x="187" y="239"/>
                  </a:cubicBezTo>
                  <a:cubicBezTo>
                    <a:pt x="186" y="230"/>
                    <a:pt x="166" y="211"/>
                    <a:pt x="163" y="204"/>
                  </a:cubicBezTo>
                  <a:cubicBezTo>
                    <a:pt x="164" y="191"/>
                    <a:pt x="167" y="196"/>
                    <a:pt x="171" y="194"/>
                  </a:cubicBezTo>
                  <a:cubicBezTo>
                    <a:pt x="175" y="192"/>
                    <a:pt x="183" y="187"/>
                    <a:pt x="187" y="189"/>
                  </a:cubicBezTo>
                  <a:cubicBezTo>
                    <a:pt x="191" y="191"/>
                    <a:pt x="196" y="206"/>
                    <a:pt x="199" y="207"/>
                  </a:cubicBezTo>
                  <a:cubicBezTo>
                    <a:pt x="202" y="208"/>
                    <a:pt x="200" y="195"/>
                    <a:pt x="205" y="192"/>
                  </a:cubicBezTo>
                  <a:cubicBezTo>
                    <a:pt x="210" y="189"/>
                    <a:pt x="224" y="191"/>
                    <a:pt x="229" y="188"/>
                  </a:cubicBezTo>
                  <a:cubicBezTo>
                    <a:pt x="234" y="185"/>
                    <a:pt x="230" y="178"/>
                    <a:pt x="234" y="174"/>
                  </a:cubicBezTo>
                  <a:cubicBezTo>
                    <a:pt x="238" y="170"/>
                    <a:pt x="252" y="167"/>
                    <a:pt x="256" y="165"/>
                  </a:cubicBezTo>
                  <a:cubicBezTo>
                    <a:pt x="260" y="163"/>
                    <a:pt x="256" y="161"/>
                    <a:pt x="261" y="159"/>
                  </a:cubicBezTo>
                  <a:cubicBezTo>
                    <a:pt x="266" y="157"/>
                    <a:pt x="281" y="158"/>
                    <a:pt x="288" y="155"/>
                  </a:cubicBezTo>
                  <a:cubicBezTo>
                    <a:pt x="295" y="152"/>
                    <a:pt x="301" y="146"/>
                    <a:pt x="303" y="141"/>
                  </a:cubicBezTo>
                  <a:cubicBezTo>
                    <a:pt x="328" y="131"/>
                    <a:pt x="299" y="125"/>
                    <a:pt x="300" y="125"/>
                  </a:cubicBezTo>
                  <a:cubicBezTo>
                    <a:pt x="301" y="125"/>
                    <a:pt x="300" y="140"/>
                    <a:pt x="297" y="141"/>
                  </a:cubicBezTo>
                  <a:cubicBezTo>
                    <a:pt x="294" y="142"/>
                    <a:pt x="285" y="129"/>
                    <a:pt x="280" y="131"/>
                  </a:cubicBezTo>
                  <a:cubicBezTo>
                    <a:pt x="275" y="133"/>
                    <a:pt x="272" y="151"/>
                    <a:pt x="268" y="153"/>
                  </a:cubicBezTo>
                  <a:cubicBezTo>
                    <a:pt x="264" y="155"/>
                    <a:pt x="263" y="141"/>
                    <a:pt x="258" y="143"/>
                  </a:cubicBezTo>
                  <a:cubicBezTo>
                    <a:pt x="253" y="145"/>
                    <a:pt x="245" y="162"/>
                    <a:pt x="237" y="165"/>
                  </a:cubicBezTo>
                  <a:cubicBezTo>
                    <a:pt x="229" y="168"/>
                    <a:pt x="218" y="164"/>
                    <a:pt x="210" y="159"/>
                  </a:cubicBezTo>
                  <a:cubicBezTo>
                    <a:pt x="202" y="154"/>
                    <a:pt x="191" y="141"/>
                    <a:pt x="189" y="136"/>
                  </a:cubicBezTo>
                  <a:cubicBezTo>
                    <a:pt x="184" y="130"/>
                    <a:pt x="194" y="138"/>
                    <a:pt x="198" y="128"/>
                  </a:cubicBezTo>
                  <a:cubicBezTo>
                    <a:pt x="199" y="122"/>
                    <a:pt x="196" y="107"/>
                    <a:pt x="198" y="98"/>
                  </a:cubicBezTo>
                  <a:cubicBezTo>
                    <a:pt x="200" y="89"/>
                    <a:pt x="212" y="83"/>
                    <a:pt x="213" y="76"/>
                  </a:cubicBezTo>
                  <a:cubicBezTo>
                    <a:pt x="216" y="62"/>
                    <a:pt x="206" y="68"/>
                    <a:pt x="204" y="57"/>
                  </a:cubicBezTo>
                  <a:cubicBezTo>
                    <a:pt x="202" y="46"/>
                    <a:pt x="201" y="20"/>
                    <a:pt x="198" y="12"/>
                  </a:cubicBezTo>
                  <a:cubicBezTo>
                    <a:pt x="195" y="4"/>
                    <a:pt x="188" y="3"/>
                    <a:pt x="186" y="6"/>
                  </a:cubicBezTo>
                  <a:cubicBezTo>
                    <a:pt x="182" y="0"/>
                    <a:pt x="183" y="21"/>
                    <a:pt x="183" y="33"/>
                  </a:cubicBezTo>
                  <a:cubicBezTo>
                    <a:pt x="183" y="45"/>
                    <a:pt x="187" y="65"/>
                    <a:pt x="185" y="76"/>
                  </a:cubicBezTo>
                  <a:cubicBezTo>
                    <a:pt x="183" y="85"/>
                    <a:pt x="176" y="92"/>
                    <a:pt x="173" y="100"/>
                  </a:cubicBezTo>
                  <a:cubicBezTo>
                    <a:pt x="179" y="117"/>
                    <a:pt x="182" y="120"/>
                    <a:pt x="173" y="144"/>
                  </a:cubicBezTo>
                  <a:cubicBezTo>
                    <a:pt x="170" y="153"/>
                    <a:pt x="162" y="160"/>
                    <a:pt x="157" y="168"/>
                  </a:cubicBezTo>
                  <a:cubicBezTo>
                    <a:pt x="154" y="172"/>
                    <a:pt x="149" y="180"/>
                    <a:pt x="149" y="180"/>
                  </a:cubicBezTo>
                  <a:cubicBezTo>
                    <a:pt x="144" y="199"/>
                    <a:pt x="157" y="199"/>
                    <a:pt x="141" y="210"/>
                  </a:cubicBezTo>
                  <a:cubicBezTo>
                    <a:pt x="139" y="216"/>
                    <a:pt x="143" y="215"/>
                    <a:pt x="145" y="219"/>
                  </a:cubicBezTo>
                  <a:cubicBezTo>
                    <a:pt x="147" y="223"/>
                    <a:pt x="152" y="230"/>
                    <a:pt x="151" y="236"/>
                  </a:cubicBezTo>
                  <a:cubicBezTo>
                    <a:pt x="150" y="242"/>
                    <a:pt x="142" y="247"/>
                    <a:pt x="138" y="254"/>
                  </a:cubicBezTo>
                  <a:cubicBezTo>
                    <a:pt x="133" y="258"/>
                    <a:pt x="130" y="276"/>
                    <a:pt x="124" y="279"/>
                  </a:cubicBezTo>
                  <a:cubicBezTo>
                    <a:pt x="118" y="283"/>
                    <a:pt x="105" y="275"/>
                    <a:pt x="99" y="278"/>
                  </a:cubicBezTo>
                  <a:cubicBezTo>
                    <a:pt x="92" y="281"/>
                    <a:pt x="91" y="296"/>
                    <a:pt x="85" y="299"/>
                  </a:cubicBezTo>
                  <a:cubicBezTo>
                    <a:pt x="79" y="302"/>
                    <a:pt x="69" y="295"/>
                    <a:pt x="61" y="296"/>
                  </a:cubicBezTo>
                  <a:cubicBezTo>
                    <a:pt x="51" y="306"/>
                    <a:pt x="43" y="301"/>
                    <a:pt x="37" y="306"/>
                  </a:cubicBezTo>
                  <a:cubicBezTo>
                    <a:pt x="31" y="311"/>
                    <a:pt x="32" y="322"/>
                    <a:pt x="27" y="326"/>
                  </a:cubicBezTo>
                  <a:cubicBezTo>
                    <a:pt x="22" y="330"/>
                    <a:pt x="14" y="326"/>
                    <a:pt x="10" y="330"/>
                  </a:cubicBezTo>
                  <a:cubicBezTo>
                    <a:pt x="7" y="334"/>
                    <a:pt x="0" y="345"/>
                    <a:pt x="3" y="348"/>
                  </a:cubicBezTo>
                  <a:cubicBezTo>
                    <a:pt x="5" y="351"/>
                    <a:pt x="9" y="379"/>
                    <a:pt x="15" y="380"/>
                  </a:cubicBezTo>
                  <a:close/>
                </a:path>
              </a:pathLst>
            </a:custGeom>
            <a:solidFill>
              <a:srgbClr val="C0C0C0"/>
            </a:solidFill>
            <a:ln w="3175">
              <a:solidFill>
                <a:schemeClr val="bg1"/>
              </a:solidFill>
              <a:round/>
              <a:headEnd/>
              <a:tailEnd/>
            </a:ln>
          </p:spPr>
          <p:txBody>
            <a:bodyPr/>
            <a:lstStyle/>
            <a:p>
              <a:endParaRPr lang="zh-CN" altLang="en-US"/>
            </a:p>
          </p:txBody>
        </p:sp>
        <p:sp>
          <p:nvSpPr>
            <p:cNvPr id="10263" name="Freeform 66"/>
            <p:cNvSpPr>
              <a:spLocks/>
            </p:cNvSpPr>
            <p:nvPr/>
          </p:nvSpPr>
          <p:spPr bwMode="auto">
            <a:xfrm>
              <a:off x="462" y="2319"/>
              <a:ext cx="987" cy="1183"/>
            </a:xfrm>
            <a:custGeom>
              <a:avLst/>
              <a:gdLst>
                <a:gd name="T0" fmla="*/ 380 w 987"/>
                <a:gd name="T1" fmla="*/ 4 h 1183"/>
                <a:gd name="T2" fmla="*/ 305 w 987"/>
                <a:gd name="T3" fmla="*/ 4 h 1183"/>
                <a:gd name="T4" fmla="*/ 229 w 987"/>
                <a:gd name="T5" fmla="*/ 28 h 1183"/>
                <a:gd name="T6" fmla="*/ 173 w 987"/>
                <a:gd name="T7" fmla="*/ 20 h 1183"/>
                <a:gd name="T8" fmla="*/ 136 w 987"/>
                <a:gd name="T9" fmla="*/ 58 h 1183"/>
                <a:gd name="T10" fmla="*/ 95 w 987"/>
                <a:gd name="T11" fmla="*/ 141 h 1183"/>
                <a:gd name="T12" fmla="*/ 47 w 987"/>
                <a:gd name="T13" fmla="*/ 177 h 1183"/>
                <a:gd name="T14" fmla="*/ 10 w 987"/>
                <a:gd name="T15" fmla="*/ 252 h 1183"/>
                <a:gd name="T16" fmla="*/ 11 w 987"/>
                <a:gd name="T17" fmla="*/ 346 h 1183"/>
                <a:gd name="T18" fmla="*/ 58 w 987"/>
                <a:gd name="T19" fmla="*/ 453 h 1183"/>
                <a:gd name="T20" fmla="*/ 115 w 987"/>
                <a:gd name="T21" fmla="*/ 513 h 1183"/>
                <a:gd name="T22" fmla="*/ 188 w 987"/>
                <a:gd name="T23" fmla="*/ 514 h 1183"/>
                <a:gd name="T24" fmla="*/ 238 w 987"/>
                <a:gd name="T25" fmla="*/ 519 h 1183"/>
                <a:gd name="T26" fmla="*/ 321 w 987"/>
                <a:gd name="T27" fmla="*/ 496 h 1183"/>
                <a:gd name="T28" fmla="*/ 374 w 987"/>
                <a:gd name="T29" fmla="*/ 531 h 1183"/>
                <a:gd name="T30" fmla="*/ 388 w 987"/>
                <a:gd name="T31" fmla="*/ 574 h 1183"/>
                <a:gd name="T32" fmla="*/ 403 w 987"/>
                <a:gd name="T33" fmla="*/ 657 h 1183"/>
                <a:gd name="T34" fmla="*/ 425 w 987"/>
                <a:gd name="T35" fmla="*/ 704 h 1183"/>
                <a:gd name="T36" fmla="*/ 436 w 987"/>
                <a:gd name="T37" fmla="*/ 753 h 1183"/>
                <a:gd name="T38" fmla="*/ 425 w 987"/>
                <a:gd name="T39" fmla="*/ 832 h 1183"/>
                <a:gd name="T40" fmla="*/ 449 w 987"/>
                <a:gd name="T41" fmla="*/ 936 h 1183"/>
                <a:gd name="T42" fmla="*/ 455 w 987"/>
                <a:gd name="T43" fmla="*/ 988 h 1183"/>
                <a:gd name="T44" fmla="*/ 497 w 987"/>
                <a:gd name="T45" fmla="*/ 1092 h 1183"/>
                <a:gd name="T46" fmla="*/ 514 w 987"/>
                <a:gd name="T47" fmla="*/ 1123 h 1183"/>
                <a:gd name="T48" fmla="*/ 529 w 987"/>
                <a:gd name="T49" fmla="*/ 1172 h 1183"/>
                <a:gd name="T50" fmla="*/ 607 w 987"/>
                <a:gd name="T51" fmla="*/ 1161 h 1183"/>
                <a:gd name="T52" fmla="*/ 688 w 987"/>
                <a:gd name="T53" fmla="*/ 1101 h 1183"/>
                <a:gd name="T54" fmla="*/ 718 w 987"/>
                <a:gd name="T55" fmla="*/ 1023 h 1183"/>
                <a:gd name="T56" fmla="*/ 758 w 987"/>
                <a:gd name="T57" fmla="*/ 966 h 1183"/>
                <a:gd name="T58" fmla="*/ 758 w 987"/>
                <a:gd name="T59" fmla="*/ 921 h 1183"/>
                <a:gd name="T60" fmla="*/ 805 w 987"/>
                <a:gd name="T61" fmla="*/ 882 h 1183"/>
                <a:gd name="T62" fmla="*/ 832 w 987"/>
                <a:gd name="T63" fmla="*/ 844 h 1183"/>
                <a:gd name="T64" fmla="*/ 811 w 987"/>
                <a:gd name="T65" fmla="*/ 750 h 1183"/>
                <a:gd name="T66" fmla="*/ 802 w 987"/>
                <a:gd name="T67" fmla="*/ 706 h 1183"/>
                <a:gd name="T68" fmla="*/ 835 w 987"/>
                <a:gd name="T69" fmla="*/ 642 h 1183"/>
                <a:gd name="T70" fmla="*/ 899 w 987"/>
                <a:gd name="T71" fmla="*/ 568 h 1183"/>
                <a:gd name="T72" fmla="*/ 947 w 987"/>
                <a:gd name="T73" fmla="*/ 513 h 1183"/>
                <a:gd name="T74" fmla="*/ 973 w 987"/>
                <a:gd name="T75" fmla="*/ 459 h 1183"/>
                <a:gd name="T76" fmla="*/ 979 w 987"/>
                <a:gd name="T77" fmla="*/ 406 h 1183"/>
                <a:gd name="T78" fmla="*/ 947 w 987"/>
                <a:gd name="T79" fmla="*/ 418 h 1183"/>
                <a:gd name="T80" fmla="*/ 887 w 987"/>
                <a:gd name="T81" fmla="*/ 435 h 1183"/>
                <a:gd name="T82" fmla="*/ 883 w 987"/>
                <a:gd name="T83" fmla="*/ 418 h 1183"/>
                <a:gd name="T84" fmla="*/ 842 w 987"/>
                <a:gd name="T85" fmla="*/ 372 h 1183"/>
                <a:gd name="T86" fmla="*/ 814 w 987"/>
                <a:gd name="T87" fmla="*/ 315 h 1183"/>
                <a:gd name="T88" fmla="*/ 779 w 987"/>
                <a:gd name="T89" fmla="*/ 286 h 1183"/>
                <a:gd name="T90" fmla="*/ 751 w 987"/>
                <a:gd name="T91" fmla="*/ 202 h 1183"/>
                <a:gd name="T92" fmla="*/ 721 w 987"/>
                <a:gd name="T93" fmla="*/ 108 h 1183"/>
                <a:gd name="T94" fmla="*/ 668 w 987"/>
                <a:gd name="T95" fmla="*/ 97 h 1183"/>
                <a:gd name="T96" fmla="*/ 614 w 987"/>
                <a:gd name="T97" fmla="*/ 85 h 1183"/>
                <a:gd name="T98" fmla="*/ 561 w 987"/>
                <a:gd name="T99" fmla="*/ 64 h 1183"/>
                <a:gd name="T100" fmla="*/ 539 w 987"/>
                <a:gd name="T101" fmla="*/ 88 h 1183"/>
                <a:gd name="T102" fmla="*/ 508 w 987"/>
                <a:gd name="T103" fmla="*/ 96 h 1183"/>
                <a:gd name="T104" fmla="*/ 454 w 987"/>
                <a:gd name="T105" fmla="*/ 64 h 1183"/>
                <a:gd name="T106" fmla="*/ 410 w 987"/>
                <a:gd name="T107" fmla="*/ 31 h 11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7"/>
                <a:gd name="T163" fmla="*/ 0 h 1183"/>
                <a:gd name="T164" fmla="*/ 987 w 987"/>
                <a:gd name="T165" fmla="*/ 1183 h 11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7" h="1183">
                  <a:moveTo>
                    <a:pt x="401" y="3"/>
                  </a:moveTo>
                  <a:cubicBezTo>
                    <a:pt x="393" y="0"/>
                    <a:pt x="388" y="7"/>
                    <a:pt x="380" y="4"/>
                  </a:cubicBezTo>
                  <a:cubicBezTo>
                    <a:pt x="376" y="3"/>
                    <a:pt x="361" y="0"/>
                    <a:pt x="361" y="0"/>
                  </a:cubicBezTo>
                  <a:cubicBezTo>
                    <a:pt x="342" y="1"/>
                    <a:pt x="324" y="2"/>
                    <a:pt x="305" y="4"/>
                  </a:cubicBezTo>
                  <a:cubicBezTo>
                    <a:pt x="296" y="5"/>
                    <a:pt x="284" y="6"/>
                    <a:pt x="275" y="7"/>
                  </a:cubicBezTo>
                  <a:cubicBezTo>
                    <a:pt x="262" y="9"/>
                    <a:pt x="241" y="26"/>
                    <a:pt x="229" y="28"/>
                  </a:cubicBezTo>
                  <a:cubicBezTo>
                    <a:pt x="217" y="30"/>
                    <a:pt x="214" y="20"/>
                    <a:pt x="205" y="19"/>
                  </a:cubicBezTo>
                  <a:cubicBezTo>
                    <a:pt x="196" y="18"/>
                    <a:pt x="180" y="16"/>
                    <a:pt x="173" y="20"/>
                  </a:cubicBezTo>
                  <a:cubicBezTo>
                    <a:pt x="171" y="32"/>
                    <a:pt x="171" y="37"/>
                    <a:pt x="161" y="46"/>
                  </a:cubicBezTo>
                  <a:cubicBezTo>
                    <a:pt x="154" y="52"/>
                    <a:pt x="136" y="58"/>
                    <a:pt x="136" y="58"/>
                  </a:cubicBezTo>
                  <a:cubicBezTo>
                    <a:pt x="125" y="75"/>
                    <a:pt x="115" y="98"/>
                    <a:pt x="109" y="116"/>
                  </a:cubicBezTo>
                  <a:cubicBezTo>
                    <a:pt x="108" y="129"/>
                    <a:pt x="99" y="128"/>
                    <a:pt x="95" y="141"/>
                  </a:cubicBezTo>
                  <a:cubicBezTo>
                    <a:pt x="89" y="148"/>
                    <a:pt x="79" y="144"/>
                    <a:pt x="71" y="150"/>
                  </a:cubicBezTo>
                  <a:cubicBezTo>
                    <a:pt x="63" y="156"/>
                    <a:pt x="54" y="164"/>
                    <a:pt x="47" y="177"/>
                  </a:cubicBezTo>
                  <a:cubicBezTo>
                    <a:pt x="47" y="177"/>
                    <a:pt x="32" y="220"/>
                    <a:pt x="28" y="226"/>
                  </a:cubicBezTo>
                  <a:cubicBezTo>
                    <a:pt x="23" y="233"/>
                    <a:pt x="0" y="253"/>
                    <a:pt x="10" y="252"/>
                  </a:cubicBezTo>
                  <a:cubicBezTo>
                    <a:pt x="7" y="267"/>
                    <a:pt x="25" y="303"/>
                    <a:pt x="25" y="319"/>
                  </a:cubicBezTo>
                  <a:cubicBezTo>
                    <a:pt x="25" y="335"/>
                    <a:pt x="13" y="333"/>
                    <a:pt x="11" y="346"/>
                  </a:cubicBezTo>
                  <a:cubicBezTo>
                    <a:pt x="9" y="359"/>
                    <a:pt x="5" y="378"/>
                    <a:pt x="13" y="396"/>
                  </a:cubicBezTo>
                  <a:cubicBezTo>
                    <a:pt x="34" y="426"/>
                    <a:pt x="44" y="436"/>
                    <a:pt x="58" y="453"/>
                  </a:cubicBezTo>
                  <a:cubicBezTo>
                    <a:pt x="72" y="470"/>
                    <a:pt x="88" y="489"/>
                    <a:pt x="97" y="499"/>
                  </a:cubicBezTo>
                  <a:cubicBezTo>
                    <a:pt x="105" y="504"/>
                    <a:pt x="115" y="513"/>
                    <a:pt x="115" y="513"/>
                  </a:cubicBezTo>
                  <a:cubicBezTo>
                    <a:pt x="123" y="516"/>
                    <a:pt x="136" y="531"/>
                    <a:pt x="148" y="531"/>
                  </a:cubicBezTo>
                  <a:cubicBezTo>
                    <a:pt x="160" y="531"/>
                    <a:pt x="176" y="514"/>
                    <a:pt x="188" y="514"/>
                  </a:cubicBezTo>
                  <a:cubicBezTo>
                    <a:pt x="200" y="514"/>
                    <a:pt x="213" y="530"/>
                    <a:pt x="221" y="531"/>
                  </a:cubicBezTo>
                  <a:cubicBezTo>
                    <a:pt x="229" y="532"/>
                    <a:pt x="229" y="524"/>
                    <a:pt x="238" y="519"/>
                  </a:cubicBezTo>
                  <a:cubicBezTo>
                    <a:pt x="251" y="510"/>
                    <a:pt x="260" y="507"/>
                    <a:pt x="275" y="502"/>
                  </a:cubicBezTo>
                  <a:cubicBezTo>
                    <a:pt x="291" y="504"/>
                    <a:pt x="308" y="486"/>
                    <a:pt x="321" y="496"/>
                  </a:cubicBezTo>
                  <a:cubicBezTo>
                    <a:pt x="330" y="503"/>
                    <a:pt x="332" y="533"/>
                    <a:pt x="343" y="537"/>
                  </a:cubicBezTo>
                  <a:cubicBezTo>
                    <a:pt x="354" y="541"/>
                    <a:pt x="362" y="530"/>
                    <a:pt x="374" y="531"/>
                  </a:cubicBezTo>
                  <a:cubicBezTo>
                    <a:pt x="381" y="533"/>
                    <a:pt x="395" y="542"/>
                    <a:pt x="397" y="549"/>
                  </a:cubicBezTo>
                  <a:cubicBezTo>
                    <a:pt x="399" y="556"/>
                    <a:pt x="391" y="563"/>
                    <a:pt x="388" y="574"/>
                  </a:cubicBezTo>
                  <a:cubicBezTo>
                    <a:pt x="385" y="585"/>
                    <a:pt x="377" y="604"/>
                    <a:pt x="379" y="618"/>
                  </a:cubicBezTo>
                  <a:cubicBezTo>
                    <a:pt x="384" y="644"/>
                    <a:pt x="383" y="630"/>
                    <a:pt x="403" y="657"/>
                  </a:cubicBezTo>
                  <a:cubicBezTo>
                    <a:pt x="410" y="669"/>
                    <a:pt x="423" y="673"/>
                    <a:pt x="427" y="681"/>
                  </a:cubicBezTo>
                  <a:cubicBezTo>
                    <a:pt x="431" y="689"/>
                    <a:pt x="423" y="696"/>
                    <a:pt x="425" y="704"/>
                  </a:cubicBezTo>
                  <a:cubicBezTo>
                    <a:pt x="428" y="712"/>
                    <a:pt x="440" y="722"/>
                    <a:pt x="442" y="730"/>
                  </a:cubicBezTo>
                  <a:cubicBezTo>
                    <a:pt x="444" y="738"/>
                    <a:pt x="434" y="744"/>
                    <a:pt x="436" y="753"/>
                  </a:cubicBezTo>
                  <a:cubicBezTo>
                    <a:pt x="436" y="768"/>
                    <a:pt x="456" y="774"/>
                    <a:pt x="454" y="787"/>
                  </a:cubicBezTo>
                  <a:cubicBezTo>
                    <a:pt x="452" y="800"/>
                    <a:pt x="431" y="820"/>
                    <a:pt x="425" y="832"/>
                  </a:cubicBezTo>
                  <a:cubicBezTo>
                    <a:pt x="424" y="840"/>
                    <a:pt x="417" y="856"/>
                    <a:pt x="417" y="856"/>
                  </a:cubicBezTo>
                  <a:cubicBezTo>
                    <a:pt x="420" y="894"/>
                    <a:pt x="418" y="915"/>
                    <a:pt x="449" y="936"/>
                  </a:cubicBezTo>
                  <a:cubicBezTo>
                    <a:pt x="455" y="955"/>
                    <a:pt x="459" y="951"/>
                    <a:pt x="463" y="970"/>
                  </a:cubicBezTo>
                  <a:cubicBezTo>
                    <a:pt x="464" y="979"/>
                    <a:pt x="453" y="975"/>
                    <a:pt x="455" y="988"/>
                  </a:cubicBezTo>
                  <a:cubicBezTo>
                    <a:pt x="457" y="1001"/>
                    <a:pt x="466" y="1034"/>
                    <a:pt x="473" y="1051"/>
                  </a:cubicBezTo>
                  <a:cubicBezTo>
                    <a:pt x="482" y="1067"/>
                    <a:pt x="490" y="1072"/>
                    <a:pt x="497" y="1092"/>
                  </a:cubicBezTo>
                  <a:cubicBezTo>
                    <a:pt x="498" y="1096"/>
                    <a:pt x="501" y="1104"/>
                    <a:pt x="501" y="1104"/>
                  </a:cubicBezTo>
                  <a:cubicBezTo>
                    <a:pt x="502" y="1109"/>
                    <a:pt x="512" y="1117"/>
                    <a:pt x="514" y="1123"/>
                  </a:cubicBezTo>
                  <a:cubicBezTo>
                    <a:pt x="516" y="1129"/>
                    <a:pt x="509" y="1135"/>
                    <a:pt x="511" y="1143"/>
                  </a:cubicBezTo>
                  <a:cubicBezTo>
                    <a:pt x="513" y="1151"/>
                    <a:pt x="522" y="1169"/>
                    <a:pt x="529" y="1172"/>
                  </a:cubicBezTo>
                  <a:cubicBezTo>
                    <a:pt x="538" y="1183"/>
                    <a:pt x="538" y="1164"/>
                    <a:pt x="551" y="1162"/>
                  </a:cubicBezTo>
                  <a:cubicBezTo>
                    <a:pt x="564" y="1160"/>
                    <a:pt x="591" y="1164"/>
                    <a:pt x="607" y="1161"/>
                  </a:cubicBezTo>
                  <a:cubicBezTo>
                    <a:pt x="615" y="1157"/>
                    <a:pt x="636" y="1149"/>
                    <a:pt x="646" y="1146"/>
                  </a:cubicBezTo>
                  <a:cubicBezTo>
                    <a:pt x="665" y="1133"/>
                    <a:pt x="668" y="1120"/>
                    <a:pt x="688" y="1101"/>
                  </a:cubicBezTo>
                  <a:cubicBezTo>
                    <a:pt x="698" y="1089"/>
                    <a:pt x="717" y="1057"/>
                    <a:pt x="722" y="1044"/>
                  </a:cubicBezTo>
                  <a:cubicBezTo>
                    <a:pt x="727" y="1031"/>
                    <a:pt x="713" y="1030"/>
                    <a:pt x="718" y="1023"/>
                  </a:cubicBezTo>
                  <a:cubicBezTo>
                    <a:pt x="725" y="1006"/>
                    <a:pt x="747" y="1012"/>
                    <a:pt x="754" y="1003"/>
                  </a:cubicBezTo>
                  <a:cubicBezTo>
                    <a:pt x="761" y="994"/>
                    <a:pt x="760" y="977"/>
                    <a:pt x="758" y="966"/>
                  </a:cubicBezTo>
                  <a:cubicBezTo>
                    <a:pt x="756" y="955"/>
                    <a:pt x="740" y="946"/>
                    <a:pt x="740" y="939"/>
                  </a:cubicBezTo>
                  <a:cubicBezTo>
                    <a:pt x="740" y="932"/>
                    <a:pt x="751" y="928"/>
                    <a:pt x="758" y="921"/>
                  </a:cubicBezTo>
                  <a:cubicBezTo>
                    <a:pt x="762" y="907"/>
                    <a:pt x="774" y="905"/>
                    <a:pt x="784" y="894"/>
                  </a:cubicBezTo>
                  <a:cubicBezTo>
                    <a:pt x="792" y="886"/>
                    <a:pt x="805" y="882"/>
                    <a:pt x="805" y="882"/>
                  </a:cubicBezTo>
                  <a:cubicBezTo>
                    <a:pt x="810" y="877"/>
                    <a:pt x="815" y="870"/>
                    <a:pt x="820" y="864"/>
                  </a:cubicBezTo>
                  <a:cubicBezTo>
                    <a:pt x="825" y="858"/>
                    <a:pt x="831" y="858"/>
                    <a:pt x="832" y="844"/>
                  </a:cubicBezTo>
                  <a:cubicBezTo>
                    <a:pt x="833" y="830"/>
                    <a:pt x="829" y="796"/>
                    <a:pt x="826" y="780"/>
                  </a:cubicBezTo>
                  <a:cubicBezTo>
                    <a:pt x="823" y="764"/>
                    <a:pt x="812" y="760"/>
                    <a:pt x="811" y="750"/>
                  </a:cubicBezTo>
                  <a:cubicBezTo>
                    <a:pt x="810" y="740"/>
                    <a:pt x="819" y="728"/>
                    <a:pt x="818" y="721"/>
                  </a:cubicBezTo>
                  <a:cubicBezTo>
                    <a:pt x="817" y="714"/>
                    <a:pt x="802" y="714"/>
                    <a:pt x="802" y="706"/>
                  </a:cubicBezTo>
                  <a:cubicBezTo>
                    <a:pt x="803" y="675"/>
                    <a:pt x="810" y="683"/>
                    <a:pt x="815" y="672"/>
                  </a:cubicBezTo>
                  <a:cubicBezTo>
                    <a:pt x="820" y="661"/>
                    <a:pt x="827" y="654"/>
                    <a:pt x="835" y="642"/>
                  </a:cubicBezTo>
                  <a:cubicBezTo>
                    <a:pt x="846" y="626"/>
                    <a:pt x="860" y="616"/>
                    <a:pt x="866" y="597"/>
                  </a:cubicBezTo>
                  <a:cubicBezTo>
                    <a:pt x="875" y="584"/>
                    <a:pt x="888" y="578"/>
                    <a:pt x="899" y="568"/>
                  </a:cubicBezTo>
                  <a:cubicBezTo>
                    <a:pt x="910" y="558"/>
                    <a:pt x="926" y="546"/>
                    <a:pt x="934" y="537"/>
                  </a:cubicBezTo>
                  <a:cubicBezTo>
                    <a:pt x="944" y="524"/>
                    <a:pt x="943" y="522"/>
                    <a:pt x="947" y="513"/>
                  </a:cubicBezTo>
                  <a:cubicBezTo>
                    <a:pt x="951" y="504"/>
                    <a:pt x="955" y="492"/>
                    <a:pt x="959" y="483"/>
                  </a:cubicBezTo>
                  <a:cubicBezTo>
                    <a:pt x="963" y="480"/>
                    <a:pt x="973" y="459"/>
                    <a:pt x="973" y="459"/>
                  </a:cubicBezTo>
                  <a:cubicBezTo>
                    <a:pt x="976" y="453"/>
                    <a:pt x="985" y="435"/>
                    <a:pt x="986" y="426"/>
                  </a:cubicBezTo>
                  <a:cubicBezTo>
                    <a:pt x="987" y="417"/>
                    <a:pt x="983" y="406"/>
                    <a:pt x="979" y="406"/>
                  </a:cubicBezTo>
                  <a:cubicBezTo>
                    <a:pt x="975" y="406"/>
                    <a:pt x="969" y="422"/>
                    <a:pt x="964" y="424"/>
                  </a:cubicBezTo>
                  <a:cubicBezTo>
                    <a:pt x="959" y="426"/>
                    <a:pt x="955" y="417"/>
                    <a:pt x="947" y="418"/>
                  </a:cubicBezTo>
                  <a:cubicBezTo>
                    <a:pt x="939" y="419"/>
                    <a:pt x="927" y="426"/>
                    <a:pt x="917" y="429"/>
                  </a:cubicBezTo>
                  <a:cubicBezTo>
                    <a:pt x="907" y="432"/>
                    <a:pt x="893" y="437"/>
                    <a:pt x="887" y="435"/>
                  </a:cubicBezTo>
                  <a:cubicBezTo>
                    <a:pt x="881" y="433"/>
                    <a:pt x="881" y="420"/>
                    <a:pt x="880" y="417"/>
                  </a:cubicBezTo>
                  <a:cubicBezTo>
                    <a:pt x="879" y="414"/>
                    <a:pt x="886" y="423"/>
                    <a:pt x="883" y="418"/>
                  </a:cubicBezTo>
                  <a:cubicBezTo>
                    <a:pt x="863" y="407"/>
                    <a:pt x="867" y="396"/>
                    <a:pt x="860" y="388"/>
                  </a:cubicBezTo>
                  <a:cubicBezTo>
                    <a:pt x="853" y="380"/>
                    <a:pt x="850" y="379"/>
                    <a:pt x="842" y="372"/>
                  </a:cubicBezTo>
                  <a:cubicBezTo>
                    <a:pt x="836" y="359"/>
                    <a:pt x="817" y="352"/>
                    <a:pt x="812" y="343"/>
                  </a:cubicBezTo>
                  <a:cubicBezTo>
                    <a:pt x="807" y="334"/>
                    <a:pt x="817" y="321"/>
                    <a:pt x="814" y="315"/>
                  </a:cubicBezTo>
                  <a:cubicBezTo>
                    <a:pt x="811" y="309"/>
                    <a:pt x="799" y="309"/>
                    <a:pt x="793" y="304"/>
                  </a:cubicBezTo>
                  <a:cubicBezTo>
                    <a:pt x="785" y="296"/>
                    <a:pt x="779" y="286"/>
                    <a:pt x="779" y="286"/>
                  </a:cubicBezTo>
                  <a:cubicBezTo>
                    <a:pt x="775" y="277"/>
                    <a:pt x="784" y="267"/>
                    <a:pt x="779" y="253"/>
                  </a:cubicBezTo>
                  <a:cubicBezTo>
                    <a:pt x="774" y="239"/>
                    <a:pt x="762" y="224"/>
                    <a:pt x="751" y="202"/>
                  </a:cubicBezTo>
                  <a:cubicBezTo>
                    <a:pt x="752" y="174"/>
                    <a:pt x="710" y="148"/>
                    <a:pt x="713" y="120"/>
                  </a:cubicBezTo>
                  <a:cubicBezTo>
                    <a:pt x="714" y="115"/>
                    <a:pt x="722" y="113"/>
                    <a:pt x="721" y="108"/>
                  </a:cubicBezTo>
                  <a:cubicBezTo>
                    <a:pt x="719" y="100"/>
                    <a:pt x="696" y="88"/>
                    <a:pt x="694" y="88"/>
                  </a:cubicBezTo>
                  <a:cubicBezTo>
                    <a:pt x="684" y="85"/>
                    <a:pt x="680" y="96"/>
                    <a:pt x="668" y="97"/>
                  </a:cubicBezTo>
                  <a:cubicBezTo>
                    <a:pt x="658" y="97"/>
                    <a:pt x="641" y="89"/>
                    <a:pt x="632" y="87"/>
                  </a:cubicBezTo>
                  <a:cubicBezTo>
                    <a:pt x="623" y="85"/>
                    <a:pt x="622" y="87"/>
                    <a:pt x="614" y="85"/>
                  </a:cubicBezTo>
                  <a:cubicBezTo>
                    <a:pt x="596" y="82"/>
                    <a:pt x="592" y="75"/>
                    <a:pt x="583" y="72"/>
                  </a:cubicBezTo>
                  <a:cubicBezTo>
                    <a:pt x="574" y="69"/>
                    <a:pt x="568" y="64"/>
                    <a:pt x="561" y="64"/>
                  </a:cubicBezTo>
                  <a:cubicBezTo>
                    <a:pt x="547" y="61"/>
                    <a:pt x="546" y="71"/>
                    <a:pt x="542" y="75"/>
                  </a:cubicBezTo>
                  <a:cubicBezTo>
                    <a:pt x="540" y="77"/>
                    <a:pt x="541" y="82"/>
                    <a:pt x="539" y="88"/>
                  </a:cubicBezTo>
                  <a:cubicBezTo>
                    <a:pt x="537" y="94"/>
                    <a:pt x="535" y="108"/>
                    <a:pt x="530" y="109"/>
                  </a:cubicBezTo>
                  <a:cubicBezTo>
                    <a:pt x="525" y="110"/>
                    <a:pt x="514" y="99"/>
                    <a:pt x="508" y="96"/>
                  </a:cubicBezTo>
                  <a:cubicBezTo>
                    <a:pt x="502" y="93"/>
                    <a:pt x="500" y="98"/>
                    <a:pt x="491" y="93"/>
                  </a:cubicBezTo>
                  <a:cubicBezTo>
                    <a:pt x="477" y="94"/>
                    <a:pt x="468" y="69"/>
                    <a:pt x="454" y="64"/>
                  </a:cubicBezTo>
                  <a:cubicBezTo>
                    <a:pt x="440" y="59"/>
                    <a:pt x="416" y="66"/>
                    <a:pt x="409" y="61"/>
                  </a:cubicBezTo>
                  <a:cubicBezTo>
                    <a:pt x="390" y="51"/>
                    <a:pt x="411" y="41"/>
                    <a:pt x="410" y="31"/>
                  </a:cubicBezTo>
                  <a:cubicBezTo>
                    <a:pt x="409" y="21"/>
                    <a:pt x="403" y="9"/>
                    <a:pt x="401" y="3"/>
                  </a:cubicBezTo>
                  <a:close/>
                </a:path>
              </a:pathLst>
            </a:custGeom>
            <a:solidFill>
              <a:srgbClr val="C0C0C0"/>
            </a:solidFill>
            <a:ln w="3175">
              <a:solidFill>
                <a:schemeClr val="bg1"/>
              </a:solidFill>
              <a:round/>
              <a:headEnd/>
              <a:tailEnd/>
            </a:ln>
          </p:spPr>
          <p:txBody>
            <a:bodyPr/>
            <a:lstStyle/>
            <a:p>
              <a:endParaRPr lang="zh-CN" altLang="en-US"/>
            </a:p>
          </p:txBody>
        </p:sp>
        <p:sp>
          <p:nvSpPr>
            <p:cNvPr id="10264" name="Freeform 67"/>
            <p:cNvSpPr>
              <a:spLocks/>
            </p:cNvSpPr>
            <p:nvPr/>
          </p:nvSpPr>
          <p:spPr bwMode="auto">
            <a:xfrm>
              <a:off x="2309" y="3091"/>
              <a:ext cx="594" cy="466"/>
            </a:xfrm>
            <a:custGeom>
              <a:avLst/>
              <a:gdLst>
                <a:gd name="T0" fmla="*/ 327 w 594"/>
                <a:gd name="T1" fmla="*/ 30 h 466"/>
                <a:gd name="T2" fmla="*/ 294 w 594"/>
                <a:gd name="T3" fmla="*/ 33 h 466"/>
                <a:gd name="T4" fmla="*/ 272 w 594"/>
                <a:gd name="T5" fmla="*/ 27 h 466"/>
                <a:gd name="T6" fmla="*/ 258 w 594"/>
                <a:gd name="T7" fmla="*/ 5 h 466"/>
                <a:gd name="T8" fmla="*/ 249 w 594"/>
                <a:gd name="T9" fmla="*/ 44 h 466"/>
                <a:gd name="T10" fmla="*/ 213 w 594"/>
                <a:gd name="T11" fmla="*/ 51 h 466"/>
                <a:gd name="T12" fmla="*/ 173 w 594"/>
                <a:gd name="T13" fmla="*/ 93 h 466"/>
                <a:gd name="T14" fmla="*/ 150 w 594"/>
                <a:gd name="T15" fmla="*/ 102 h 466"/>
                <a:gd name="T16" fmla="*/ 143 w 594"/>
                <a:gd name="T17" fmla="*/ 129 h 466"/>
                <a:gd name="T18" fmla="*/ 89 w 594"/>
                <a:gd name="T19" fmla="*/ 161 h 466"/>
                <a:gd name="T20" fmla="*/ 48 w 594"/>
                <a:gd name="T21" fmla="*/ 179 h 466"/>
                <a:gd name="T22" fmla="*/ 33 w 594"/>
                <a:gd name="T23" fmla="*/ 258 h 466"/>
                <a:gd name="T24" fmla="*/ 38 w 594"/>
                <a:gd name="T25" fmla="*/ 302 h 466"/>
                <a:gd name="T26" fmla="*/ 56 w 594"/>
                <a:gd name="T27" fmla="*/ 359 h 466"/>
                <a:gd name="T28" fmla="*/ 72 w 594"/>
                <a:gd name="T29" fmla="*/ 406 h 466"/>
                <a:gd name="T30" fmla="*/ 155 w 594"/>
                <a:gd name="T31" fmla="*/ 392 h 466"/>
                <a:gd name="T32" fmla="*/ 179 w 594"/>
                <a:gd name="T33" fmla="*/ 369 h 466"/>
                <a:gd name="T34" fmla="*/ 222 w 594"/>
                <a:gd name="T35" fmla="*/ 362 h 466"/>
                <a:gd name="T36" fmla="*/ 270 w 594"/>
                <a:gd name="T37" fmla="*/ 344 h 466"/>
                <a:gd name="T38" fmla="*/ 326 w 594"/>
                <a:gd name="T39" fmla="*/ 398 h 466"/>
                <a:gd name="T40" fmla="*/ 350 w 594"/>
                <a:gd name="T41" fmla="*/ 387 h 466"/>
                <a:gd name="T42" fmla="*/ 372 w 594"/>
                <a:gd name="T43" fmla="*/ 369 h 466"/>
                <a:gd name="T44" fmla="*/ 348 w 594"/>
                <a:gd name="T45" fmla="*/ 413 h 466"/>
                <a:gd name="T46" fmla="*/ 368 w 594"/>
                <a:gd name="T47" fmla="*/ 417 h 466"/>
                <a:gd name="T48" fmla="*/ 378 w 594"/>
                <a:gd name="T49" fmla="*/ 414 h 466"/>
                <a:gd name="T50" fmla="*/ 407 w 594"/>
                <a:gd name="T51" fmla="*/ 455 h 466"/>
                <a:gd name="T52" fmla="*/ 464 w 594"/>
                <a:gd name="T53" fmla="*/ 449 h 466"/>
                <a:gd name="T54" fmla="*/ 507 w 594"/>
                <a:gd name="T55" fmla="*/ 447 h 466"/>
                <a:gd name="T56" fmla="*/ 545 w 594"/>
                <a:gd name="T57" fmla="*/ 440 h 466"/>
                <a:gd name="T58" fmla="*/ 552 w 594"/>
                <a:gd name="T59" fmla="*/ 394 h 466"/>
                <a:gd name="T60" fmla="*/ 575 w 594"/>
                <a:gd name="T61" fmla="*/ 356 h 466"/>
                <a:gd name="T62" fmla="*/ 588 w 594"/>
                <a:gd name="T63" fmla="*/ 306 h 466"/>
                <a:gd name="T64" fmla="*/ 585 w 594"/>
                <a:gd name="T65" fmla="*/ 249 h 466"/>
                <a:gd name="T66" fmla="*/ 546 w 594"/>
                <a:gd name="T67" fmla="*/ 197 h 466"/>
                <a:gd name="T68" fmla="*/ 524 w 594"/>
                <a:gd name="T69" fmla="*/ 174 h 466"/>
                <a:gd name="T70" fmla="*/ 479 w 594"/>
                <a:gd name="T71" fmla="*/ 107 h 466"/>
                <a:gd name="T72" fmla="*/ 450 w 594"/>
                <a:gd name="T73" fmla="*/ 62 h 466"/>
                <a:gd name="T74" fmla="*/ 404 w 594"/>
                <a:gd name="T75" fmla="*/ 118 h 466"/>
                <a:gd name="T76" fmla="*/ 368 w 594"/>
                <a:gd name="T77" fmla="*/ 99 h 466"/>
                <a:gd name="T78" fmla="*/ 336 w 594"/>
                <a:gd name="T79" fmla="*/ 68 h 4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4"/>
                <a:gd name="T121" fmla="*/ 0 h 466"/>
                <a:gd name="T122" fmla="*/ 594 w 594"/>
                <a:gd name="T123" fmla="*/ 466 h 4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4" h="466">
                  <a:moveTo>
                    <a:pt x="353" y="30"/>
                  </a:moveTo>
                  <a:cubicBezTo>
                    <a:pt x="352" y="25"/>
                    <a:pt x="337" y="27"/>
                    <a:pt x="327" y="30"/>
                  </a:cubicBezTo>
                  <a:cubicBezTo>
                    <a:pt x="318" y="26"/>
                    <a:pt x="301" y="9"/>
                    <a:pt x="296" y="9"/>
                  </a:cubicBezTo>
                  <a:cubicBezTo>
                    <a:pt x="291" y="9"/>
                    <a:pt x="296" y="30"/>
                    <a:pt x="294" y="33"/>
                  </a:cubicBezTo>
                  <a:cubicBezTo>
                    <a:pt x="291" y="40"/>
                    <a:pt x="289" y="21"/>
                    <a:pt x="281" y="29"/>
                  </a:cubicBezTo>
                  <a:cubicBezTo>
                    <a:pt x="277" y="28"/>
                    <a:pt x="273" y="30"/>
                    <a:pt x="272" y="27"/>
                  </a:cubicBezTo>
                  <a:cubicBezTo>
                    <a:pt x="271" y="24"/>
                    <a:pt x="278" y="13"/>
                    <a:pt x="276" y="9"/>
                  </a:cubicBezTo>
                  <a:cubicBezTo>
                    <a:pt x="274" y="5"/>
                    <a:pt x="260" y="0"/>
                    <a:pt x="258" y="5"/>
                  </a:cubicBezTo>
                  <a:cubicBezTo>
                    <a:pt x="256" y="10"/>
                    <a:pt x="267" y="32"/>
                    <a:pt x="266" y="38"/>
                  </a:cubicBezTo>
                  <a:cubicBezTo>
                    <a:pt x="265" y="44"/>
                    <a:pt x="252" y="38"/>
                    <a:pt x="249" y="44"/>
                  </a:cubicBezTo>
                  <a:cubicBezTo>
                    <a:pt x="246" y="50"/>
                    <a:pt x="251" y="74"/>
                    <a:pt x="245" y="75"/>
                  </a:cubicBezTo>
                  <a:cubicBezTo>
                    <a:pt x="240" y="80"/>
                    <a:pt x="219" y="50"/>
                    <a:pt x="213" y="51"/>
                  </a:cubicBezTo>
                  <a:cubicBezTo>
                    <a:pt x="204" y="50"/>
                    <a:pt x="196" y="61"/>
                    <a:pt x="189" y="68"/>
                  </a:cubicBezTo>
                  <a:cubicBezTo>
                    <a:pt x="182" y="78"/>
                    <a:pt x="182" y="85"/>
                    <a:pt x="173" y="93"/>
                  </a:cubicBezTo>
                  <a:cubicBezTo>
                    <a:pt x="169" y="100"/>
                    <a:pt x="171" y="118"/>
                    <a:pt x="167" y="120"/>
                  </a:cubicBezTo>
                  <a:cubicBezTo>
                    <a:pt x="163" y="122"/>
                    <a:pt x="154" y="103"/>
                    <a:pt x="150" y="102"/>
                  </a:cubicBezTo>
                  <a:cubicBezTo>
                    <a:pt x="146" y="101"/>
                    <a:pt x="141" y="107"/>
                    <a:pt x="140" y="111"/>
                  </a:cubicBezTo>
                  <a:cubicBezTo>
                    <a:pt x="139" y="115"/>
                    <a:pt x="145" y="123"/>
                    <a:pt x="143" y="129"/>
                  </a:cubicBezTo>
                  <a:cubicBezTo>
                    <a:pt x="133" y="132"/>
                    <a:pt x="134" y="144"/>
                    <a:pt x="126" y="150"/>
                  </a:cubicBezTo>
                  <a:cubicBezTo>
                    <a:pt x="117" y="155"/>
                    <a:pt x="100" y="159"/>
                    <a:pt x="89" y="161"/>
                  </a:cubicBezTo>
                  <a:cubicBezTo>
                    <a:pt x="79" y="164"/>
                    <a:pt x="67" y="161"/>
                    <a:pt x="60" y="164"/>
                  </a:cubicBezTo>
                  <a:cubicBezTo>
                    <a:pt x="53" y="167"/>
                    <a:pt x="53" y="174"/>
                    <a:pt x="48" y="179"/>
                  </a:cubicBezTo>
                  <a:cubicBezTo>
                    <a:pt x="43" y="184"/>
                    <a:pt x="31" y="179"/>
                    <a:pt x="29" y="192"/>
                  </a:cubicBezTo>
                  <a:cubicBezTo>
                    <a:pt x="0" y="212"/>
                    <a:pt x="15" y="231"/>
                    <a:pt x="33" y="258"/>
                  </a:cubicBezTo>
                  <a:cubicBezTo>
                    <a:pt x="38" y="266"/>
                    <a:pt x="18" y="266"/>
                    <a:pt x="18" y="266"/>
                  </a:cubicBezTo>
                  <a:cubicBezTo>
                    <a:pt x="18" y="274"/>
                    <a:pt x="34" y="292"/>
                    <a:pt x="38" y="302"/>
                  </a:cubicBezTo>
                  <a:cubicBezTo>
                    <a:pt x="42" y="312"/>
                    <a:pt x="38" y="317"/>
                    <a:pt x="41" y="326"/>
                  </a:cubicBezTo>
                  <a:cubicBezTo>
                    <a:pt x="44" y="335"/>
                    <a:pt x="56" y="349"/>
                    <a:pt x="56" y="359"/>
                  </a:cubicBezTo>
                  <a:cubicBezTo>
                    <a:pt x="56" y="369"/>
                    <a:pt x="38" y="378"/>
                    <a:pt x="41" y="386"/>
                  </a:cubicBezTo>
                  <a:cubicBezTo>
                    <a:pt x="44" y="394"/>
                    <a:pt x="59" y="406"/>
                    <a:pt x="72" y="406"/>
                  </a:cubicBezTo>
                  <a:cubicBezTo>
                    <a:pt x="86" y="405"/>
                    <a:pt x="102" y="389"/>
                    <a:pt x="117" y="384"/>
                  </a:cubicBezTo>
                  <a:cubicBezTo>
                    <a:pt x="131" y="382"/>
                    <a:pt x="146" y="392"/>
                    <a:pt x="155" y="392"/>
                  </a:cubicBezTo>
                  <a:cubicBezTo>
                    <a:pt x="164" y="392"/>
                    <a:pt x="167" y="388"/>
                    <a:pt x="171" y="384"/>
                  </a:cubicBezTo>
                  <a:cubicBezTo>
                    <a:pt x="175" y="380"/>
                    <a:pt x="174" y="374"/>
                    <a:pt x="179" y="369"/>
                  </a:cubicBezTo>
                  <a:cubicBezTo>
                    <a:pt x="184" y="366"/>
                    <a:pt x="185" y="356"/>
                    <a:pt x="201" y="356"/>
                  </a:cubicBezTo>
                  <a:cubicBezTo>
                    <a:pt x="208" y="355"/>
                    <a:pt x="216" y="363"/>
                    <a:pt x="222" y="362"/>
                  </a:cubicBezTo>
                  <a:cubicBezTo>
                    <a:pt x="228" y="361"/>
                    <a:pt x="228" y="351"/>
                    <a:pt x="236" y="348"/>
                  </a:cubicBezTo>
                  <a:cubicBezTo>
                    <a:pt x="244" y="345"/>
                    <a:pt x="256" y="340"/>
                    <a:pt x="270" y="344"/>
                  </a:cubicBezTo>
                  <a:cubicBezTo>
                    <a:pt x="311" y="356"/>
                    <a:pt x="295" y="356"/>
                    <a:pt x="318" y="374"/>
                  </a:cubicBezTo>
                  <a:cubicBezTo>
                    <a:pt x="328" y="381"/>
                    <a:pt x="323" y="394"/>
                    <a:pt x="326" y="398"/>
                  </a:cubicBezTo>
                  <a:cubicBezTo>
                    <a:pt x="330" y="402"/>
                    <a:pt x="338" y="400"/>
                    <a:pt x="342" y="398"/>
                  </a:cubicBezTo>
                  <a:cubicBezTo>
                    <a:pt x="345" y="396"/>
                    <a:pt x="346" y="393"/>
                    <a:pt x="350" y="387"/>
                  </a:cubicBezTo>
                  <a:cubicBezTo>
                    <a:pt x="354" y="381"/>
                    <a:pt x="362" y="365"/>
                    <a:pt x="366" y="362"/>
                  </a:cubicBezTo>
                  <a:cubicBezTo>
                    <a:pt x="370" y="359"/>
                    <a:pt x="373" y="364"/>
                    <a:pt x="372" y="369"/>
                  </a:cubicBezTo>
                  <a:cubicBezTo>
                    <a:pt x="371" y="374"/>
                    <a:pt x="366" y="386"/>
                    <a:pt x="362" y="393"/>
                  </a:cubicBezTo>
                  <a:cubicBezTo>
                    <a:pt x="358" y="400"/>
                    <a:pt x="349" y="408"/>
                    <a:pt x="348" y="413"/>
                  </a:cubicBezTo>
                  <a:cubicBezTo>
                    <a:pt x="347" y="418"/>
                    <a:pt x="354" y="424"/>
                    <a:pt x="357" y="425"/>
                  </a:cubicBezTo>
                  <a:cubicBezTo>
                    <a:pt x="360" y="426"/>
                    <a:pt x="366" y="422"/>
                    <a:pt x="368" y="417"/>
                  </a:cubicBezTo>
                  <a:cubicBezTo>
                    <a:pt x="370" y="412"/>
                    <a:pt x="369" y="394"/>
                    <a:pt x="371" y="393"/>
                  </a:cubicBezTo>
                  <a:cubicBezTo>
                    <a:pt x="373" y="392"/>
                    <a:pt x="374" y="407"/>
                    <a:pt x="378" y="414"/>
                  </a:cubicBezTo>
                  <a:cubicBezTo>
                    <a:pt x="382" y="426"/>
                    <a:pt x="390" y="414"/>
                    <a:pt x="393" y="435"/>
                  </a:cubicBezTo>
                  <a:cubicBezTo>
                    <a:pt x="397" y="443"/>
                    <a:pt x="400" y="450"/>
                    <a:pt x="407" y="455"/>
                  </a:cubicBezTo>
                  <a:cubicBezTo>
                    <a:pt x="418" y="461"/>
                    <a:pt x="438" y="466"/>
                    <a:pt x="447" y="465"/>
                  </a:cubicBezTo>
                  <a:cubicBezTo>
                    <a:pt x="456" y="464"/>
                    <a:pt x="457" y="449"/>
                    <a:pt x="464" y="449"/>
                  </a:cubicBezTo>
                  <a:cubicBezTo>
                    <a:pt x="471" y="449"/>
                    <a:pt x="482" y="465"/>
                    <a:pt x="489" y="465"/>
                  </a:cubicBezTo>
                  <a:cubicBezTo>
                    <a:pt x="496" y="465"/>
                    <a:pt x="500" y="450"/>
                    <a:pt x="507" y="447"/>
                  </a:cubicBezTo>
                  <a:cubicBezTo>
                    <a:pt x="514" y="444"/>
                    <a:pt x="527" y="450"/>
                    <a:pt x="533" y="449"/>
                  </a:cubicBezTo>
                  <a:cubicBezTo>
                    <a:pt x="538" y="447"/>
                    <a:pt x="544" y="445"/>
                    <a:pt x="545" y="440"/>
                  </a:cubicBezTo>
                  <a:cubicBezTo>
                    <a:pt x="546" y="435"/>
                    <a:pt x="541" y="427"/>
                    <a:pt x="542" y="419"/>
                  </a:cubicBezTo>
                  <a:cubicBezTo>
                    <a:pt x="543" y="411"/>
                    <a:pt x="549" y="402"/>
                    <a:pt x="552" y="394"/>
                  </a:cubicBezTo>
                  <a:cubicBezTo>
                    <a:pt x="555" y="386"/>
                    <a:pt x="556" y="374"/>
                    <a:pt x="560" y="368"/>
                  </a:cubicBezTo>
                  <a:cubicBezTo>
                    <a:pt x="564" y="362"/>
                    <a:pt x="571" y="361"/>
                    <a:pt x="575" y="356"/>
                  </a:cubicBezTo>
                  <a:cubicBezTo>
                    <a:pt x="578" y="350"/>
                    <a:pt x="585" y="343"/>
                    <a:pt x="587" y="335"/>
                  </a:cubicBezTo>
                  <a:cubicBezTo>
                    <a:pt x="589" y="327"/>
                    <a:pt x="587" y="312"/>
                    <a:pt x="588" y="306"/>
                  </a:cubicBezTo>
                  <a:cubicBezTo>
                    <a:pt x="588" y="299"/>
                    <a:pt x="594" y="304"/>
                    <a:pt x="593" y="296"/>
                  </a:cubicBezTo>
                  <a:cubicBezTo>
                    <a:pt x="593" y="287"/>
                    <a:pt x="590" y="260"/>
                    <a:pt x="585" y="249"/>
                  </a:cubicBezTo>
                  <a:cubicBezTo>
                    <a:pt x="578" y="242"/>
                    <a:pt x="563" y="228"/>
                    <a:pt x="563" y="228"/>
                  </a:cubicBezTo>
                  <a:cubicBezTo>
                    <a:pt x="556" y="222"/>
                    <a:pt x="556" y="204"/>
                    <a:pt x="546" y="197"/>
                  </a:cubicBezTo>
                  <a:cubicBezTo>
                    <a:pt x="542" y="192"/>
                    <a:pt x="541" y="204"/>
                    <a:pt x="537" y="200"/>
                  </a:cubicBezTo>
                  <a:cubicBezTo>
                    <a:pt x="533" y="196"/>
                    <a:pt x="532" y="184"/>
                    <a:pt x="524" y="174"/>
                  </a:cubicBezTo>
                  <a:cubicBezTo>
                    <a:pt x="505" y="146"/>
                    <a:pt x="521" y="156"/>
                    <a:pt x="491" y="143"/>
                  </a:cubicBezTo>
                  <a:cubicBezTo>
                    <a:pt x="482" y="129"/>
                    <a:pt x="491" y="119"/>
                    <a:pt x="479" y="107"/>
                  </a:cubicBezTo>
                  <a:cubicBezTo>
                    <a:pt x="475" y="97"/>
                    <a:pt x="479" y="76"/>
                    <a:pt x="474" y="69"/>
                  </a:cubicBezTo>
                  <a:cubicBezTo>
                    <a:pt x="469" y="62"/>
                    <a:pt x="456" y="72"/>
                    <a:pt x="450" y="62"/>
                  </a:cubicBezTo>
                  <a:cubicBezTo>
                    <a:pt x="444" y="52"/>
                    <a:pt x="446" y="0"/>
                    <a:pt x="438" y="9"/>
                  </a:cubicBezTo>
                  <a:cubicBezTo>
                    <a:pt x="404" y="20"/>
                    <a:pt x="433" y="89"/>
                    <a:pt x="404" y="118"/>
                  </a:cubicBezTo>
                  <a:cubicBezTo>
                    <a:pt x="394" y="134"/>
                    <a:pt x="392" y="104"/>
                    <a:pt x="383" y="98"/>
                  </a:cubicBezTo>
                  <a:cubicBezTo>
                    <a:pt x="377" y="95"/>
                    <a:pt x="374" y="102"/>
                    <a:pt x="368" y="99"/>
                  </a:cubicBezTo>
                  <a:cubicBezTo>
                    <a:pt x="362" y="96"/>
                    <a:pt x="353" y="87"/>
                    <a:pt x="348" y="82"/>
                  </a:cubicBezTo>
                  <a:cubicBezTo>
                    <a:pt x="346" y="79"/>
                    <a:pt x="334" y="74"/>
                    <a:pt x="336" y="68"/>
                  </a:cubicBezTo>
                  <a:cubicBezTo>
                    <a:pt x="340" y="55"/>
                    <a:pt x="366" y="17"/>
                    <a:pt x="353" y="30"/>
                  </a:cubicBezTo>
                  <a:close/>
                </a:path>
              </a:pathLst>
            </a:custGeom>
            <a:solidFill>
              <a:srgbClr val="C0C0C0"/>
            </a:solidFill>
            <a:ln w="3175">
              <a:solidFill>
                <a:schemeClr val="bg1"/>
              </a:solidFill>
              <a:round/>
              <a:headEnd/>
              <a:tailEnd/>
            </a:ln>
          </p:spPr>
          <p:txBody>
            <a:bodyPr/>
            <a:lstStyle/>
            <a:p>
              <a:endParaRPr lang="zh-CN" altLang="en-US"/>
            </a:p>
          </p:txBody>
        </p:sp>
        <p:sp>
          <p:nvSpPr>
            <p:cNvPr id="10265" name="Freeform 68"/>
            <p:cNvSpPr>
              <a:spLocks/>
            </p:cNvSpPr>
            <p:nvPr/>
          </p:nvSpPr>
          <p:spPr bwMode="auto">
            <a:xfrm>
              <a:off x="3436" y="1709"/>
              <a:ext cx="1922" cy="2120"/>
            </a:xfrm>
            <a:custGeom>
              <a:avLst/>
              <a:gdLst>
                <a:gd name="T0" fmla="*/ 11 w 1922"/>
                <a:gd name="T1" fmla="*/ 144 h 2120"/>
                <a:gd name="T2" fmla="*/ 43 w 1922"/>
                <a:gd name="T3" fmla="*/ 250 h 2120"/>
                <a:gd name="T4" fmla="*/ 145 w 1922"/>
                <a:gd name="T5" fmla="*/ 276 h 2120"/>
                <a:gd name="T6" fmla="*/ 149 w 1922"/>
                <a:gd name="T7" fmla="*/ 312 h 2120"/>
                <a:gd name="T8" fmla="*/ 213 w 1922"/>
                <a:gd name="T9" fmla="*/ 254 h 2120"/>
                <a:gd name="T10" fmla="*/ 399 w 1922"/>
                <a:gd name="T11" fmla="*/ 252 h 2120"/>
                <a:gd name="T12" fmla="*/ 539 w 1922"/>
                <a:gd name="T13" fmla="*/ 336 h 2120"/>
                <a:gd name="T14" fmla="*/ 635 w 1922"/>
                <a:gd name="T15" fmla="*/ 550 h 2120"/>
                <a:gd name="T16" fmla="*/ 763 w 1922"/>
                <a:gd name="T17" fmla="*/ 750 h 2120"/>
                <a:gd name="T18" fmla="*/ 791 w 1922"/>
                <a:gd name="T19" fmla="*/ 742 h 2120"/>
                <a:gd name="T20" fmla="*/ 889 w 1922"/>
                <a:gd name="T21" fmla="*/ 844 h 2120"/>
                <a:gd name="T22" fmla="*/ 1061 w 1922"/>
                <a:gd name="T23" fmla="*/ 958 h 2120"/>
                <a:gd name="T24" fmla="*/ 1273 w 1922"/>
                <a:gd name="T25" fmla="*/ 1082 h 2120"/>
                <a:gd name="T26" fmla="*/ 1301 w 1922"/>
                <a:gd name="T27" fmla="*/ 1406 h 2120"/>
                <a:gd name="T28" fmla="*/ 1375 w 1922"/>
                <a:gd name="T29" fmla="*/ 1676 h 2120"/>
                <a:gd name="T30" fmla="*/ 1341 w 1922"/>
                <a:gd name="T31" fmla="*/ 1884 h 2120"/>
                <a:gd name="T32" fmla="*/ 1319 w 1922"/>
                <a:gd name="T33" fmla="*/ 1994 h 2120"/>
                <a:gd name="T34" fmla="*/ 1439 w 1922"/>
                <a:gd name="T35" fmla="*/ 2024 h 2120"/>
                <a:gd name="T36" fmla="*/ 1477 w 1922"/>
                <a:gd name="T37" fmla="*/ 1902 h 2120"/>
                <a:gd name="T38" fmla="*/ 1575 w 1922"/>
                <a:gd name="T39" fmla="*/ 1778 h 2120"/>
                <a:gd name="T40" fmla="*/ 1773 w 1922"/>
                <a:gd name="T41" fmla="*/ 1592 h 2120"/>
                <a:gd name="T42" fmla="*/ 1895 w 1922"/>
                <a:gd name="T43" fmla="*/ 1304 h 2120"/>
                <a:gd name="T44" fmla="*/ 1729 w 1922"/>
                <a:gd name="T45" fmla="*/ 1220 h 2120"/>
                <a:gd name="T46" fmla="*/ 1584 w 1922"/>
                <a:gd name="T47" fmla="*/ 1119 h 2120"/>
                <a:gd name="T48" fmla="*/ 1497 w 1922"/>
                <a:gd name="T49" fmla="*/ 1034 h 2120"/>
                <a:gd name="T50" fmla="*/ 1339 w 1922"/>
                <a:gd name="T51" fmla="*/ 1032 h 2120"/>
                <a:gd name="T52" fmla="*/ 1215 w 1922"/>
                <a:gd name="T53" fmla="*/ 978 h 2120"/>
                <a:gd name="T54" fmla="*/ 1097 w 1922"/>
                <a:gd name="T55" fmla="*/ 912 h 2120"/>
                <a:gd name="T56" fmla="*/ 1083 w 1922"/>
                <a:gd name="T57" fmla="*/ 728 h 2120"/>
                <a:gd name="T58" fmla="*/ 1227 w 1922"/>
                <a:gd name="T59" fmla="*/ 782 h 2120"/>
                <a:gd name="T60" fmla="*/ 1305 w 1922"/>
                <a:gd name="T61" fmla="*/ 604 h 2120"/>
                <a:gd name="T62" fmla="*/ 1435 w 1922"/>
                <a:gd name="T63" fmla="*/ 496 h 2120"/>
                <a:gd name="T64" fmla="*/ 1545 w 1922"/>
                <a:gd name="T65" fmla="*/ 454 h 2120"/>
                <a:gd name="T66" fmla="*/ 1429 w 1922"/>
                <a:gd name="T67" fmla="*/ 418 h 2120"/>
                <a:gd name="T68" fmla="*/ 1631 w 1922"/>
                <a:gd name="T69" fmla="*/ 450 h 2120"/>
                <a:gd name="T70" fmla="*/ 1607 w 1922"/>
                <a:gd name="T71" fmla="*/ 346 h 2120"/>
                <a:gd name="T72" fmla="*/ 1419 w 1922"/>
                <a:gd name="T73" fmla="*/ 254 h 2120"/>
                <a:gd name="T74" fmla="*/ 1296 w 1922"/>
                <a:gd name="T75" fmla="*/ 256 h 2120"/>
                <a:gd name="T76" fmla="*/ 1237 w 1922"/>
                <a:gd name="T77" fmla="*/ 360 h 2120"/>
                <a:gd name="T78" fmla="*/ 1061 w 1922"/>
                <a:gd name="T79" fmla="*/ 260 h 2120"/>
                <a:gd name="T80" fmla="*/ 1205 w 1922"/>
                <a:gd name="T81" fmla="*/ 184 h 2120"/>
                <a:gd name="T82" fmla="*/ 1161 w 1922"/>
                <a:gd name="T83" fmla="*/ 162 h 2120"/>
                <a:gd name="T84" fmla="*/ 1237 w 1922"/>
                <a:gd name="T85" fmla="*/ 84 h 2120"/>
                <a:gd name="T86" fmla="*/ 1353 w 1922"/>
                <a:gd name="T87" fmla="*/ 100 h 2120"/>
                <a:gd name="T88" fmla="*/ 1403 w 1922"/>
                <a:gd name="T89" fmla="*/ 204 h 2120"/>
                <a:gd name="T90" fmla="*/ 1495 w 1922"/>
                <a:gd name="T91" fmla="*/ 158 h 2120"/>
                <a:gd name="T92" fmla="*/ 1395 w 1922"/>
                <a:gd name="T93" fmla="*/ 98 h 2120"/>
                <a:gd name="T94" fmla="*/ 1227 w 1922"/>
                <a:gd name="T95" fmla="*/ 24 h 2120"/>
                <a:gd name="T96" fmla="*/ 1145 w 1922"/>
                <a:gd name="T97" fmla="*/ 74 h 2120"/>
                <a:gd name="T98" fmla="*/ 1105 w 1922"/>
                <a:gd name="T99" fmla="*/ 24 h 2120"/>
                <a:gd name="T100" fmla="*/ 1043 w 1922"/>
                <a:gd name="T101" fmla="*/ 130 h 2120"/>
                <a:gd name="T102" fmla="*/ 925 w 1922"/>
                <a:gd name="T103" fmla="*/ 112 h 2120"/>
                <a:gd name="T104" fmla="*/ 873 w 1922"/>
                <a:gd name="T105" fmla="*/ 12 h 2120"/>
                <a:gd name="T106" fmla="*/ 739 w 1922"/>
                <a:gd name="T107" fmla="*/ 12 h 2120"/>
                <a:gd name="T108" fmla="*/ 693 w 1922"/>
                <a:gd name="T109" fmla="*/ 54 h 2120"/>
                <a:gd name="T110" fmla="*/ 565 w 1922"/>
                <a:gd name="T111" fmla="*/ 78 h 2120"/>
                <a:gd name="T112" fmla="*/ 193 w 1922"/>
                <a:gd name="T113" fmla="*/ 54 h 21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22"/>
                <a:gd name="T172" fmla="*/ 0 h 2120"/>
                <a:gd name="T173" fmla="*/ 1922 w 1922"/>
                <a:gd name="T174" fmla="*/ 2120 h 21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22" h="2120">
                  <a:moveTo>
                    <a:pt x="33" y="92"/>
                  </a:moveTo>
                  <a:cubicBezTo>
                    <a:pt x="28" y="96"/>
                    <a:pt x="33" y="104"/>
                    <a:pt x="35" y="112"/>
                  </a:cubicBezTo>
                  <a:cubicBezTo>
                    <a:pt x="40" y="117"/>
                    <a:pt x="55" y="117"/>
                    <a:pt x="65" y="120"/>
                  </a:cubicBezTo>
                  <a:cubicBezTo>
                    <a:pt x="69" y="122"/>
                    <a:pt x="107" y="123"/>
                    <a:pt x="95" y="130"/>
                  </a:cubicBezTo>
                  <a:cubicBezTo>
                    <a:pt x="98" y="133"/>
                    <a:pt x="92" y="139"/>
                    <a:pt x="85" y="140"/>
                  </a:cubicBezTo>
                  <a:cubicBezTo>
                    <a:pt x="78" y="141"/>
                    <a:pt x="65" y="133"/>
                    <a:pt x="53" y="134"/>
                  </a:cubicBezTo>
                  <a:cubicBezTo>
                    <a:pt x="41" y="135"/>
                    <a:pt x="14" y="137"/>
                    <a:pt x="11" y="144"/>
                  </a:cubicBezTo>
                  <a:cubicBezTo>
                    <a:pt x="0" y="150"/>
                    <a:pt x="40" y="170"/>
                    <a:pt x="35" y="178"/>
                  </a:cubicBezTo>
                  <a:cubicBezTo>
                    <a:pt x="52" y="181"/>
                    <a:pt x="101" y="163"/>
                    <a:pt x="111" y="164"/>
                  </a:cubicBezTo>
                  <a:cubicBezTo>
                    <a:pt x="121" y="165"/>
                    <a:pt x="107" y="177"/>
                    <a:pt x="95" y="182"/>
                  </a:cubicBezTo>
                  <a:cubicBezTo>
                    <a:pt x="83" y="187"/>
                    <a:pt x="48" y="190"/>
                    <a:pt x="37" y="196"/>
                  </a:cubicBezTo>
                  <a:cubicBezTo>
                    <a:pt x="55" y="190"/>
                    <a:pt x="14" y="207"/>
                    <a:pt x="29" y="218"/>
                  </a:cubicBezTo>
                  <a:cubicBezTo>
                    <a:pt x="38" y="232"/>
                    <a:pt x="9" y="229"/>
                    <a:pt x="21" y="242"/>
                  </a:cubicBezTo>
                  <a:cubicBezTo>
                    <a:pt x="23" y="246"/>
                    <a:pt x="17" y="254"/>
                    <a:pt x="43" y="250"/>
                  </a:cubicBezTo>
                  <a:cubicBezTo>
                    <a:pt x="47" y="248"/>
                    <a:pt x="42" y="233"/>
                    <a:pt x="47" y="232"/>
                  </a:cubicBezTo>
                  <a:cubicBezTo>
                    <a:pt x="52" y="231"/>
                    <a:pt x="63" y="243"/>
                    <a:pt x="71" y="244"/>
                  </a:cubicBezTo>
                  <a:cubicBezTo>
                    <a:pt x="79" y="245"/>
                    <a:pt x="88" y="237"/>
                    <a:pt x="93" y="240"/>
                  </a:cubicBezTo>
                  <a:cubicBezTo>
                    <a:pt x="98" y="243"/>
                    <a:pt x="92" y="262"/>
                    <a:pt x="99" y="264"/>
                  </a:cubicBezTo>
                  <a:cubicBezTo>
                    <a:pt x="106" y="266"/>
                    <a:pt x="125" y="255"/>
                    <a:pt x="133" y="254"/>
                  </a:cubicBezTo>
                  <a:cubicBezTo>
                    <a:pt x="141" y="253"/>
                    <a:pt x="145" y="256"/>
                    <a:pt x="147" y="260"/>
                  </a:cubicBezTo>
                  <a:cubicBezTo>
                    <a:pt x="149" y="264"/>
                    <a:pt x="150" y="270"/>
                    <a:pt x="145" y="276"/>
                  </a:cubicBezTo>
                  <a:cubicBezTo>
                    <a:pt x="140" y="282"/>
                    <a:pt x="127" y="293"/>
                    <a:pt x="117" y="298"/>
                  </a:cubicBezTo>
                  <a:cubicBezTo>
                    <a:pt x="107" y="303"/>
                    <a:pt x="93" y="300"/>
                    <a:pt x="83" y="304"/>
                  </a:cubicBezTo>
                  <a:cubicBezTo>
                    <a:pt x="73" y="308"/>
                    <a:pt x="59" y="315"/>
                    <a:pt x="57" y="320"/>
                  </a:cubicBezTo>
                  <a:cubicBezTo>
                    <a:pt x="55" y="325"/>
                    <a:pt x="65" y="332"/>
                    <a:pt x="71" y="332"/>
                  </a:cubicBezTo>
                  <a:cubicBezTo>
                    <a:pt x="77" y="332"/>
                    <a:pt x="85" y="322"/>
                    <a:pt x="93" y="320"/>
                  </a:cubicBezTo>
                  <a:cubicBezTo>
                    <a:pt x="101" y="318"/>
                    <a:pt x="108" y="323"/>
                    <a:pt x="117" y="322"/>
                  </a:cubicBezTo>
                  <a:cubicBezTo>
                    <a:pt x="126" y="321"/>
                    <a:pt x="143" y="316"/>
                    <a:pt x="149" y="312"/>
                  </a:cubicBezTo>
                  <a:cubicBezTo>
                    <a:pt x="155" y="308"/>
                    <a:pt x="144" y="301"/>
                    <a:pt x="151" y="296"/>
                  </a:cubicBezTo>
                  <a:cubicBezTo>
                    <a:pt x="158" y="291"/>
                    <a:pt x="180" y="284"/>
                    <a:pt x="189" y="280"/>
                  </a:cubicBezTo>
                  <a:cubicBezTo>
                    <a:pt x="198" y="276"/>
                    <a:pt x="202" y="271"/>
                    <a:pt x="205" y="274"/>
                  </a:cubicBezTo>
                  <a:cubicBezTo>
                    <a:pt x="208" y="277"/>
                    <a:pt x="201" y="298"/>
                    <a:pt x="207" y="298"/>
                  </a:cubicBezTo>
                  <a:cubicBezTo>
                    <a:pt x="213" y="298"/>
                    <a:pt x="237" y="277"/>
                    <a:pt x="239" y="272"/>
                  </a:cubicBezTo>
                  <a:cubicBezTo>
                    <a:pt x="241" y="267"/>
                    <a:pt x="223" y="273"/>
                    <a:pt x="219" y="270"/>
                  </a:cubicBezTo>
                  <a:cubicBezTo>
                    <a:pt x="215" y="267"/>
                    <a:pt x="211" y="258"/>
                    <a:pt x="213" y="254"/>
                  </a:cubicBezTo>
                  <a:cubicBezTo>
                    <a:pt x="222" y="250"/>
                    <a:pt x="224" y="251"/>
                    <a:pt x="233" y="248"/>
                  </a:cubicBezTo>
                  <a:cubicBezTo>
                    <a:pt x="245" y="245"/>
                    <a:pt x="253" y="254"/>
                    <a:pt x="253" y="254"/>
                  </a:cubicBezTo>
                  <a:cubicBezTo>
                    <a:pt x="259" y="250"/>
                    <a:pt x="288" y="248"/>
                    <a:pt x="293" y="240"/>
                  </a:cubicBezTo>
                  <a:cubicBezTo>
                    <a:pt x="301" y="235"/>
                    <a:pt x="296" y="223"/>
                    <a:pt x="303" y="224"/>
                  </a:cubicBezTo>
                  <a:cubicBezTo>
                    <a:pt x="321" y="228"/>
                    <a:pt x="314" y="243"/>
                    <a:pt x="333" y="244"/>
                  </a:cubicBezTo>
                  <a:cubicBezTo>
                    <a:pt x="344" y="247"/>
                    <a:pt x="352" y="247"/>
                    <a:pt x="367" y="246"/>
                  </a:cubicBezTo>
                  <a:cubicBezTo>
                    <a:pt x="378" y="247"/>
                    <a:pt x="388" y="250"/>
                    <a:pt x="399" y="252"/>
                  </a:cubicBezTo>
                  <a:cubicBezTo>
                    <a:pt x="410" y="254"/>
                    <a:pt x="419" y="253"/>
                    <a:pt x="431" y="258"/>
                  </a:cubicBezTo>
                  <a:cubicBezTo>
                    <a:pt x="447" y="261"/>
                    <a:pt x="456" y="276"/>
                    <a:pt x="471" y="284"/>
                  </a:cubicBezTo>
                  <a:cubicBezTo>
                    <a:pt x="479" y="289"/>
                    <a:pt x="503" y="314"/>
                    <a:pt x="503" y="314"/>
                  </a:cubicBezTo>
                  <a:cubicBezTo>
                    <a:pt x="513" y="322"/>
                    <a:pt x="492" y="341"/>
                    <a:pt x="501" y="346"/>
                  </a:cubicBezTo>
                  <a:cubicBezTo>
                    <a:pt x="506" y="356"/>
                    <a:pt x="526" y="373"/>
                    <a:pt x="531" y="372"/>
                  </a:cubicBezTo>
                  <a:cubicBezTo>
                    <a:pt x="536" y="371"/>
                    <a:pt x="528" y="346"/>
                    <a:pt x="529" y="340"/>
                  </a:cubicBezTo>
                  <a:cubicBezTo>
                    <a:pt x="530" y="334"/>
                    <a:pt x="535" y="334"/>
                    <a:pt x="539" y="336"/>
                  </a:cubicBezTo>
                  <a:cubicBezTo>
                    <a:pt x="543" y="338"/>
                    <a:pt x="548" y="343"/>
                    <a:pt x="555" y="354"/>
                  </a:cubicBezTo>
                  <a:cubicBezTo>
                    <a:pt x="577" y="364"/>
                    <a:pt x="567" y="384"/>
                    <a:pt x="581" y="404"/>
                  </a:cubicBezTo>
                  <a:cubicBezTo>
                    <a:pt x="591" y="417"/>
                    <a:pt x="613" y="414"/>
                    <a:pt x="623" y="428"/>
                  </a:cubicBezTo>
                  <a:cubicBezTo>
                    <a:pt x="629" y="438"/>
                    <a:pt x="626" y="440"/>
                    <a:pt x="633" y="474"/>
                  </a:cubicBezTo>
                  <a:cubicBezTo>
                    <a:pt x="635" y="488"/>
                    <a:pt x="634" y="504"/>
                    <a:pt x="633" y="512"/>
                  </a:cubicBezTo>
                  <a:cubicBezTo>
                    <a:pt x="632" y="520"/>
                    <a:pt x="625" y="516"/>
                    <a:pt x="625" y="522"/>
                  </a:cubicBezTo>
                  <a:cubicBezTo>
                    <a:pt x="625" y="528"/>
                    <a:pt x="635" y="542"/>
                    <a:pt x="635" y="550"/>
                  </a:cubicBezTo>
                  <a:cubicBezTo>
                    <a:pt x="635" y="558"/>
                    <a:pt x="621" y="557"/>
                    <a:pt x="625" y="568"/>
                  </a:cubicBezTo>
                  <a:cubicBezTo>
                    <a:pt x="629" y="579"/>
                    <a:pt x="651" y="599"/>
                    <a:pt x="661" y="614"/>
                  </a:cubicBezTo>
                  <a:cubicBezTo>
                    <a:pt x="671" y="628"/>
                    <a:pt x="678" y="648"/>
                    <a:pt x="685" y="656"/>
                  </a:cubicBezTo>
                  <a:cubicBezTo>
                    <a:pt x="692" y="664"/>
                    <a:pt x="694" y="657"/>
                    <a:pt x="702" y="661"/>
                  </a:cubicBezTo>
                  <a:cubicBezTo>
                    <a:pt x="706" y="669"/>
                    <a:pt x="728" y="673"/>
                    <a:pt x="733" y="680"/>
                  </a:cubicBezTo>
                  <a:cubicBezTo>
                    <a:pt x="738" y="688"/>
                    <a:pt x="751" y="736"/>
                    <a:pt x="751" y="736"/>
                  </a:cubicBezTo>
                  <a:cubicBezTo>
                    <a:pt x="755" y="749"/>
                    <a:pt x="762" y="744"/>
                    <a:pt x="763" y="750"/>
                  </a:cubicBezTo>
                  <a:cubicBezTo>
                    <a:pt x="764" y="756"/>
                    <a:pt x="755" y="765"/>
                    <a:pt x="757" y="772"/>
                  </a:cubicBezTo>
                  <a:cubicBezTo>
                    <a:pt x="759" y="779"/>
                    <a:pt x="771" y="786"/>
                    <a:pt x="777" y="790"/>
                  </a:cubicBezTo>
                  <a:cubicBezTo>
                    <a:pt x="783" y="794"/>
                    <a:pt x="787" y="788"/>
                    <a:pt x="793" y="794"/>
                  </a:cubicBezTo>
                  <a:cubicBezTo>
                    <a:pt x="804" y="808"/>
                    <a:pt x="805" y="819"/>
                    <a:pt x="813" y="828"/>
                  </a:cubicBezTo>
                  <a:cubicBezTo>
                    <a:pt x="821" y="837"/>
                    <a:pt x="842" y="852"/>
                    <a:pt x="843" y="846"/>
                  </a:cubicBezTo>
                  <a:cubicBezTo>
                    <a:pt x="845" y="832"/>
                    <a:pt x="826" y="820"/>
                    <a:pt x="817" y="794"/>
                  </a:cubicBezTo>
                  <a:cubicBezTo>
                    <a:pt x="806" y="776"/>
                    <a:pt x="798" y="755"/>
                    <a:pt x="791" y="742"/>
                  </a:cubicBezTo>
                  <a:cubicBezTo>
                    <a:pt x="784" y="729"/>
                    <a:pt x="777" y="724"/>
                    <a:pt x="775" y="718"/>
                  </a:cubicBezTo>
                  <a:cubicBezTo>
                    <a:pt x="781" y="721"/>
                    <a:pt x="775" y="705"/>
                    <a:pt x="779" y="706"/>
                  </a:cubicBezTo>
                  <a:cubicBezTo>
                    <a:pt x="783" y="707"/>
                    <a:pt x="793" y="717"/>
                    <a:pt x="797" y="724"/>
                  </a:cubicBezTo>
                  <a:cubicBezTo>
                    <a:pt x="801" y="731"/>
                    <a:pt x="799" y="741"/>
                    <a:pt x="805" y="750"/>
                  </a:cubicBezTo>
                  <a:cubicBezTo>
                    <a:pt x="811" y="759"/>
                    <a:pt x="822" y="767"/>
                    <a:pt x="831" y="776"/>
                  </a:cubicBezTo>
                  <a:cubicBezTo>
                    <a:pt x="840" y="789"/>
                    <a:pt x="856" y="791"/>
                    <a:pt x="861" y="806"/>
                  </a:cubicBezTo>
                  <a:cubicBezTo>
                    <a:pt x="872" y="836"/>
                    <a:pt x="875" y="824"/>
                    <a:pt x="889" y="844"/>
                  </a:cubicBezTo>
                  <a:cubicBezTo>
                    <a:pt x="892" y="857"/>
                    <a:pt x="901" y="859"/>
                    <a:pt x="899" y="870"/>
                  </a:cubicBezTo>
                  <a:cubicBezTo>
                    <a:pt x="899" y="879"/>
                    <a:pt x="886" y="887"/>
                    <a:pt x="891" y="896"/>
                  </a:cubicBezTo>
                  <a:cubicBezTo>
                    <a:pt x="895" y="905"/>
                    <a:pt x="920" y="920"/>
                    <a:pt x="929" y="922"/>
                  </a:cubicBezTo>
                  <a:cubicBezTo>
                    <a:pt x="939" y="928"/>
                    <a:pt x="938" y="923"/>
                    <a:pt x="949" y="928"/>
                  </a:cubicBezTo>
                  <a:cubicBezTo>
                    <a:pt x="960" y="933"/>
                    <a:pt x="979" y="943"/>
                    <a:pt x="993" y="950"/>
                  </a:cubicBezTo>
                  <a:cubicBezTo>
                    <a:pt x="1007" y="957"/>
                    <a:pt x="1024" y="967"/>
                    <a:pt x="1035" y="968"/>
                  </a:cubicBezTo>
                  <a:cubicBezTo>
                    <a:pt x="1046" y="974"/>
                    <a:pt x="1045" y="953"/>
                    <a:pt x="1061" y="958"/>
                  </a:cubicBezTo>
                  <a:cubicBezTo>
                    <a:pt x="1071" y="962"/>
                    <a:pt x="1080" y="979"/>
                    <a:pt x="1097" y="990"/>
                  </a:cubicBezTo>
                  <a:cubicBezTo>
                    <a:pt x="1127" y="994"/>
                    <a:pt x="1133" y="1005"/>
                    <a:pt x="1162" y="1024"/>
                  </a:cubicBezTo>
                  <a:cubicBezTo>
                    <a:pt x="1166" y="1028"/>
                    <a:pt x="1175" y="1033"/>
                    <a:pt x="1175" y="1033"/>
                  </a:cubicBezTo>
                  <a:cubicBezTo>
                    <a:pt x="1178" y="1037"/>
                    <a:pt x="1182" y="1040"/>
                    <a:pt x="1183" y="1045"/>
                  </a:cubicBezTo>
                  <a:cubicBezTo>
                    <a:pt x="1186" y="1054"/>
                    <a:pt x="1197" y="1048"/>
                    <a:pt x="1201" y="1056"/>
                  </a:cubicBezTo>
                  <a:cubicBezTo>
                    <a:pt x="1202" y="1058"/>
                    <a:pt x="1226" y="1089"/>
                    <a:pt x="1229" y="1091"/>
                  </a:cubicBezTo>
                  <a:cubicBezTo>
                    <a:pt x="1258" y="1081"/>
                    <a:pt x="1252" y="1075"/>
                    <a:pt x="1273" y="1082"/>
                  </a:cubicBezTo>
                  <a:cubicBezTo>
                    <a:pt x="1304" y="1113"/>
                    <a:pt x="1310" y="1163"/>
                    <a:pt x="1271" y="1188"/>
                  </a:cubicBezTo>
                  <a:cubicBezTo>
                    <a:pt x="1265" y="1207"/>
                    <a:pt x="1249" y="1213"/>
                    <a:pt x="1243" y="1232"/>
                  </a:cubicBezTo>
                  <a:cubicBezTo>
                    <a:pt x="1238" y="1243"/>
                    <a:pt x="1251" y="1244"/>
                    <a:pt x="1253" y="1262"/>
                  </a:cubicBezTo>
                  <a:cubicBezTo>
                    <a:pt x="1252" y="1271"/>
                    <a:pt x="1236" y="1275"/>
                    <a:pt x="1237" y="1288"/>
                  </a:cubicBezTo>
                  <a:cubicBezTo>
                    <a:pt x="1238" y="1301"/>
                    <a:pt x="1252" y="1326"/>
                    <a:pt x="1258" y="1338"/>
                  </a:cubicBezTo>
                  <a:cubicBezTo>
                    <a:pt x="1263" y="1347"/>
                    <a:pt x="1275" y="1363"/>
                    <a:pt x="1275" y="1363"/>
                  </a:cubicBezTo>
                  <a:cubicBezTo>
                    <a:pt x="1279" y="1374"/>
                    <a:pt x="1298" y="1395"/>
                    <a:pt x="1301" y="1406"/>
                  </a:cubicBezTo>
                  <a:cubicBezTo>
                    <a:pt x="1307" y="1419"/>
                    <a:pt x="1308" y="1427"/>
                    <a:pt x="1311" y="1438"/>
                  </a:cubicBezTo>
                  <a:cubicBezTo>
                    <a:pt x="1315" y="1446"/>
                    <a:pt x="1313" y="1460"/>
                    <a:pt x="1321" y="1470"/>
                  </a:cubicBezTo>
                  <a:cubicBezTo>
                    <a:pt x="1332" y="1481"/>
                    <a:pt x="1363" y="1491"/>
                    <a:pt x="1375" y="1502"/>
                  </a:cubicBezTo>
                  <a:cubicBezTo>
                    <a:pt x="1382" y="1514"/>
                    <a:pt x="1386" y="1526"/>
                    <a:pt x="1391" y="1538"/>
                  </a:cubicBezTo>
                  <a:cubicBezTo>
                    <a:pt x="1394" y="1547"/>
                    <a:pt x="1393" y="1582"/>
                    <a:pt x="1393" y="1582"/>
                  </a:cubicBezTo>
                  <a:cubicBezTo>
                    <a:pt x="1393" y="1595"/>
                    <a:pt x="1395" y="1590"/>
                    <a:pt x="1389" y="1626"/>
                  </a:cubicBezTo>
                  <a:cubicBezTo>
                    <a:pt x="1386" y="1642"/>
                    <a:pt x="1376" y="1664"/>
                    <a:pt x="1375" y="1676"/>
                  </a:cubicBezTo>
                  <a:cubicBezTo>
                    <a:pt x="1374" y="1688"/>
                    <a:pt x="1382" y="1693"/>
                    <a:pt x="1381" y="1700"/>
                  </a:cubicBezTo>
                  <a:cubicBezTo>
                    <a:pt x="1380" y="1707"/>
                    <a:pt x="1371" y="1708"/>
                    <a:pt x="1371" y="1716"/>
                  </a:cubicBezTo>
                  <a:cubicBezTo>
                    <a:pt x="1371" y="1724"/>
                    <a:pt x="1380" y="1738"/>
                    <a:pt x="1379" y="1750"/>
                  </a:cubicBezTo>
                  <a:cubicBezTo>
                    <a:pt x="1378" y="1762"/>
                    <a:pt x="1371" y="1776"/>
                    <a:pt x="1365" y="1790"/>
                  </a:cubicBezTo>
                  <a:cubicBezTo>
                    <a:pt x="1360" y="1805"/>
                    <a:pt x="1347" y="1816"/>
                    <a:pt x="1343" y="1832"/>
                  </a:cubicBezTo>
                  <a:cubicBezTo>
                    <a:pt x="1338" y="1841"/>
                    <a:pt x="1354" y="1819"/>
                    <a:pt x="1353" y="1858"/>
                  </a:cubicBezTo>
                  <a:cubicBezTo>
                    <a:pt x="1353" y="1867"/>
                    <a:pt x="1345" y="1875"/>
                    <a:pt x="1341" y="1884"/>
                  </a:cubicBezTo>
                  <a:cubicBezTo>
                    <a:pt x="1337" y="1893"/>
                    <a:pt x="1331" y="1903"/>
                    <a:pt x="1331" y="1910"/>
                  </a:cubicBezTo>
                  <a:cubicBezTo>
                    <a:pt x="1331" y="1917"/>
                    <a:pt x="1340" y="1921"/>
                    <a:pt x="1339" y="1928"/>
                  </a:cubicBezTo>
                  <a:cubicBezTo>
                    <a:pt x="1338" y="1935"/>
                    <a:pt x="1330" y="1942"/>
                    <a:pt x="1327" y="1950"/>
                  </a:cubicBezTo>
                  <a:cubicBezTo>
                    <a:pt x="1324" y="1958"/>
                    <a:pt x="1317" y="1972"/>
                    <a:pt x="1321" y="1976"/>
                  </a:cubicBezTo>
                  <a:cubicBezTo>
                    <a:pt x="1325" y="1980"/>
                    <a:pt x="1345" y="1974"/>
                    <a:pt x="1349" y="1976"/>
                  </a:cubicBezTo>
                  <a:cubicBezTo>
                    <a:pt x="1353" y="1978"/>
                    <a:pt x="1348" y="1985"/>
                    <a:pt x="1343" y="1988"/>
                  </a:cubicBezTo>
                  <a:cubicBezTo>
                    <a:pt x="1338" y="1991"/>
                    <a:pt x="1320" y="1981"/>
                    <a:pt x="1319" y="1994"/>
                  </a:cubicBezTo>
                  <a:cubicBezTo>
                    <a:pt x="1318" y="2007"/>
                    <a:pt x="1326" y="2051"/>
                    <a:pt x="1334" y="2069"/>
                  </a:cubicBezTo>
                  <a:cubicBezTo>
                    <a:pt x="1334" y="2089"/>
                    <a:pt x="1353" y="2089"/>
                    <a:pt x="1369" y="2100"/>
                  </a:cubicBezTo>
                  <a:cubicBezTo>
                    <a:pt x="1391" y="2115"/>
                    <a:pt x="1434" y="2112"/>
                    <a:pt x="1459" y="2120"/>
                  </a:cubicBezTo>
                  <a:cubicBezTo>
                    <a:pt x="1469" y="2120"/>
                    <a:pt x="1467" y="2102"/>
                    <a:pt x="1461" y="2096"/>
                  </a:cubicBezTo>
                  <a:cubicBezTo>
                    <a:pt x="1455" y="2090"/>
                    <a:pt x="1432" y="2091"/>
                    <a:pt x="1425" y="2082"/>
                  </a:cubicBezTo>
                  <a:cubicBezTo>
                    <a:pt x="1418" y="2073"/>
                    <a:pt x="1415" y="2054"/>
                    <a:pt x="1417" y="2044"/>
                  </a:cubicBezTo>
                  <a:cubicBezTo>
                    <a:pt x="1419" y="2034"/>
                    <a:pt x="1431" y="2034"/>
                    <a:pt x="1439" y="2024"/>
                  </a:cubicBezTo>
                  <a:cubicBezTo>
                    <a:pt x="1442" y="2020"/>
                    <a:pt x="1463" y="1986"/>
                    <a:pt x="1463" y="1986"/>
                  </a:cubicBezTo>
                  <a:cubicBezTo>
                    <a:pt x="1455" y="1974"/>
                    <a:pt x="1445" y="1980"/>
                    <a:pt x="1445" y="1980"/>
                  </a:cubicBezTo>
                  <a:cubicBezTo>
                    <a:pt x="1443" y="1975"/>
                    <a:pt x="1439" y="1958"/>
                    <a:pt x="1445" y="1952"/>
                  </a:cubicBezTo>
                  <a:cubicBezTo>
                    <a:pt x="1448" y="1946"/>
                    <a:pt x="1460" y="1950"/>
                    <a:pt x="1465" y="1946"/>
                  </a:cubicBezTo>
                  <a:cubicBezTo>
                    <a:pt x="1471" y="1942"/>
                    <a:pt x="1466" y="1935"/>
                    <a:pt x="1477" y="1926"/>
                  </a:cubicBezTo>
                  <a:cubicBezTo>
                    <a:pt x="1480" y="1921"/>
                    <a:pt x="1485" y="1918"/>
                    <a:pt x="1485" y="1914"/>
                  </a:cubicBezTo>
                  <a:cubicBezTo>
                    <a:pt x="1485" y="1910"/>
                    <a:pt x="1479" y="1908"/>
                    <a:pt x="1477" y="1902"/>
                  </a:cubicBezTo>
                  <a:cubicBezTo>
                    <a:pt x="1475" y="1896"/>
                    <a:pt x="1470" y="1880"/>
                    <a:pt x="1475" y="1878"/>
                  </a:cubicBezTo>
                  <a:cubicBezTo>
                    <a:pt x="1480" y="1876"/>
                    <a:pt x="1497" y="1892"/>
                    <a:pt x="1505" y="1888"/>
                  </a:cubicBezTo>
                  <a:cubicBezTo>
                    <a:pt x="1513" y="1884"/>
                    <a:pt x="1511" y="1860"/>
                    <a:pt x="1521" y="1854"/>
                  </a:cubicBezTo>
                  <a:cubicBezTo>
                    <a:pt x="1526" y="1852"/>
                    <a:pt x="1559" y="1855"/>
                    <a:pt x="1563" y="1850"/>
                  </a:cubicBezTo>
                  <a:cubicBezTo>
                    <a:pt x="1571" y="1845"/>
                    <a:pt x="1588" y="1824"/>
                    <a:pt x="1591" y="1816"/>
                  </a:cubicBezTo>
                  <a:cubicBezTo>
                    <a:pt x="1594" y="1808"/>
                    <a:pt x="1583" y="1807"/>
                    <a:pt x="1580" y="1801"/>
                  </a:cubicBezTo>
                  <a:cubicBezTo>
                    <a:pt x="1580" y="1798"/>
                    <a:pt x="1565" y="1781"/>
                    <a:pt x="1575" y="1778"/>
                  </a:cubicBezTo>
                  <a:cubicBezTo>
                    <a:pt x="1580" y="1776"/>
                    <a:pt x="1602" y="1790"/>
                    <a:pt x="1613" y="1788"/>
                  </a:cubicBezTo>
                  <a:cubicBezTo>
                    <a:pt x="1624" y="1786"/>
                    <a:pt x="1633" y="1779"/>
                    <a:pt x="1643" y="1768"/>
                  </a:cubicBezTo>
                  <a:cubicBezTo>
                    <a:pt x="1651" y="1762"/>
                    <a:pt x="1663" y="1725"/>
                    <a:pt x="1671" y="1720"/>
                  </a:cubicBezTo>
                  <a:cubicBezTo>
                    <a:pt x="1675" y="1716"/>
                    <a:pt x="1697" y="1688"/>
                    <a:pt x="1697" y="1688"/>
                  </a:cubicBezTo>
                  <a:cubicBezTo>
                    <a:pt x="1708" y="1673"/>
                    <a:pt x="1700" y="1678"/>
                    <a:pt x="1713" y="1666"/>
                  </a:cubicBezTo>
                  <a:cubicBezTo>
                    <a:pt x="1715" y="1631"/>
                    <a:pt x="1702" y="1629"/>
                    <a:pt x="1737" y="1618"/>
                  </a:cubicBezTo>
                  <a:cubicBezTo>
                    <a:pt x="1748" y="1607"/>
                    <a:pt x="1761" y="1597"/>
                    <a:pt x="1773" y="1592"/>
                  </a:cubicBezTo>
                  <a:cubicBezTo>
                    <a:pt x="1785" y="1587"/>
                    <a:pt x="1800" y="1593"/>
                    <a:pt x="1810" y="1586"/>
                  </a:cubicBezTo>
                  <a:cubicBezTo>
                    <a:pt x="1818" y="1578"/>
                    <a:pt x="1823" y="1557"/>
                    <a:pt x="1831" y="1548"/>
                  </a:cubicBezTo>
                  <a:cubicBezTo>
                    <a:pt x="1835" y="1544"/>
                    <a:pt x="1839" y="1502"/>
                    <a:pt x="1839" y="1502"/>
                  </a:cubicBezTo>
                  <a:cubicBezTo>
                    <a:pt x="1843" y="1484"/>
                    <a:pt x="1842" y="1442"/>
                    <a:pt x="1847" y="1428"/>
                  </a:cubicBezTo>
                  <a:cubicBezTo>
                    <a:pt x="1851" y="1412"/>
                    <a:pt x="1859" y="1411"/>
                    <a:pt x="1865" y="1404"/>
                  </a:cubicBezTo>
                  <a:cubicBezTo>
                    <a:pt x="1871" y="1397"/>
                    <a:pt x="1878" y="1405"/>
                    <a:pt x="1883" y="1388"/>
                  </a:cubicBezTo>
                  <a:cubicBezTo>
                    <a:pt x="1893" y="1360"/>
                    <a:pt x="1922" y="1321"/>
                    <a:pt x="1895" y="1304"/>
                  </a:cubicBezTo>
                  <a:cubicBezTo>
                    <a:pt x="1891" y="1285"/>
                    <a:pt x="1876" y="1296"/>
                    <a:pt x="1865" y="1288"/>
                  </a:cubicBezTo>
                  <a:cubicBezTo>
                    <a:pt x="1854" y="1280"/>
                    <a:pt x="1838" y="1260"/>
                    <a:pt x="1829" y="1258"/>
                  </a:cubicBezTo>
                  <a:cubicBezTo>
                    <a:pt x="1820" y="1256"/>
                    <a:pt x="1815" y="1278"/>
                    <a:pt x="1809" y="1278"/>
                  </a:cubicBezTo>
                  <a:cubicBezTo>
                    <a:pt x="1802" y="1280"/>
                    <a:pt x="1799" y="1258"/>
                    <a:pt x="1791" y="1256"/>
                  </a:cubicBezTo>
                  <a:cubicBezTo>
                    <a:pt x="1783" y="1254"/>
                    <a:pt x="1764" y="1267"/>
                    <a:pt x="1760" y="1264"/>
                  </a:cubicBezTo>
                  <a:cubicBezTo>
                    <a:pt x="1752" y="1261"/>
                    <a:pt x="1780" y="1248"/>
                    <a:pt x="1767" y="1240"/>
                  </a:cubicBezTo>
                  <a:cubicBezTo>
                    <a:pt x="1762" y="1233"/>
                    <a:pt x="1738" y="1222"/>
                    <a:pt x="1729" y="1220"/>
                  </a:cubicBezTo>
                  <a:cubicBezTo>
                    <a:pt x="1720" y="1218"/>
                    <a:pt x="1720" y="1231"/>
                    <a:pt x="1713" y="1230"/>
                  </a:cubicBezTo>
                  <a:cubicBezTo>
                    <a:pt x="1706" y="1229"/>
                    <a:pt x="1689" y="1222"/>
                    <a:pt x="1685" y="1214"/>
                  </a:cubicBezTo>
                  <a:cubicBezTo>
                    <a:pt x="1678" y="1206"/>
                    <a:pt x="1692" y="1191"/>
                    <a:pt x="1687" y="1182"/>
                  </a:cubicBezTo>
                  <a:cubicBezTo>
                    <a:pt x="1683" y="1170"/>
                    <a:pt x="1671" y="1156"/>
                    <a:pt x="1663" y="1144"/>
                  </a:cubicBezTo>
                  <a:cubicBezTo>
                    <a:pt x="1651" y="1133"/>
                    <a:pt x="1648" y="1117"/>
                    <a:pt x="1637" y="1112"/>
                  </a:cubicBezTo>
                  <a:cubicBezTo>
                    <a:pt x="1629" y="1107"/>
                    <a:pt x="1626" y="1115"/>
                    <a:pt x="1617" y="1116"/>
                  </a:cubicBezTo>
                  <a:cubicBezTo>
                    <a:pt x="1613" y="1119"/>
                    <a:pt x="1589" y="1118"/>
                    <a:pt x="1584" y="1119"/>
                  </a:cubicBezTo>
                  <a:cubicBezTo>
                    <a:pt x="1573" y="1121"/>
                    <a:pt x="1587" y="1115"/>
                    <a:pt x="1581" y="1110"/>
                  </a:cubicBezTo>
                  <a:cubicBezTo>
                    <a:pt x="1575" y="1106"/>
                    <a:pt x="1581" y="1095"/>
                    <a:pt x="1569" y="1088"/>
                  </a:cubicBezTo>
                  <a:cubicBezTo>
                    <a:pt x="1561" y="1083"/>
                    <a:pt x="1540" y="1087"/>
                    <a:pt x="1533" y="1078"/>
                  </a:cubicBezTo>
                  <a:cubicBezTo>
                    <a:pt x="1526" y="1069"/>
                    <a:pt x="1532" y="1039"/>
                    <a:pt x="1529" y="1032"/>
                  </a:cubicBezTo>
                  <a:cubicBezTo>
                    <a:pt x="1526" y="1025"/>
                    <a:pt x="1516" y="1032"/>
                    <a:pt x="1513" y="1038"/>
                  </a:cubicBezTo>
                  <a:cubicBezTo>
                    <a:pt x="1510" y="1044"/>
                    <a:pt x="1512" y="1067"/>
                    <a:pt x="1509" y="1066"/>
                  </a:cubicBezTo>
                  <a:cubicBezTo>
                    <a:pt x="1505" y="1068"/>
                    <a:pt x="1503" y="1038"/>
                    <a:pt x="1497" y="1034"/>
                  </a:cubicBezTo>
                  <a:cubicBezTo>
                    <a:pt x="1491" y="1030"/>
                    <a:pt x="1477" y="1044"/>
                    <a:pt x="1471" y="1045"/>
                  </a:cubicBezTo>
                  <a:cubicBezTo>
                    <a:pt x="1467" y="1042"/>
                    <a:pt x="1459" y="1037"/>
                    <a:pt x="1459" y="1037"/>
                  </a:cubicBezTo>
                  <a:cubicBezTo>
                    <a:pt x="1453" y="1034"/>
                    <a:pt x="1443" y="1041"/>
                    <a:pt x="1435" y="1038"/>
                  </a:cubicBezTo>
                  <a:cubicBezTo>
                    <a:pt x="1427" y="1035"/>
                    <a:pt x="1420" y="1020"/>
                    <a:pt x="1411" y="1020"/>
                  </a:cubicBezTo>
                  <a:cubicBezTo>
                    <a:pt x="1402" y="1020"/>
                    <a:pt x="1387" y="1039"/>
                    <a:pt x="1383" y="1038"/>
                  </a:cubicBezTo>
                  <a:cubicBezTo>
                    <a:pt x="1379" y="1037"/>
                    <a:pt x="1396" y="1013"/>
                    <a:pt x="1389" y="1012"/>
                  </a:cubicBezTo>
                  <a:cubicBezTo>
                    <a:pt x="1365" y="1016"/>
                    <a:pt x="1361" y="1034"/>
                    <a:pt x="1339" y="1032"/>
                  </a:cubicBezTo>
                  <a:cubicBezTo>
                    <a:pt x="1323" y="1041"/>
                    <a:pt x="1327" y="1053"/>
                    <a:pt x="1321" y="1060"/>
                  </a:cubicBezTo>
                  <a:cubicBezTo>
                    <a:pt x="1315" y="1067"/>
                    <a:pt x="1313" y="1073"/>
                    <a:pt x="1305" y="1072"/>
                  </a:cubicBezTo>
                  <a:cubicBezTo>
                    <a:pt x="1297" y="1071"/>
                    <a:pt x="1283" y="1055"/>
                    <a:pt x="1273" y="1054"/>
                  </a:cubicBezTo>
                  <a:cubicBezTo>
                    <a:pt x="1263" y="1056"/>
                    <a:pt x="1265" y="1060"/>
                    <a:pt x="1243" y="1068"/>
                  </a:cubicBezTo>
                  <a:cubicBezTo>
                    <a:pt x="1234" y="1065"/>
                    <a:pt x="1221" y="1052"/>
                    <a:pt x="1215" y="1044"/>
                  </a:cubicBezTo>
                  <a:cubicBezTo>
                    <a:pt x="1209" y="1036"/>
                    <a:pt x="1209" y="1031"/>
                    <a:pt x="1209" y="1020"/>
                  </a:cubicBezTo>
                  <a:cubicBezTo>
                    <a:pt x="1209" y="1009"/>
                    <a:pt x="1216" y="988"/>
                    <a:pt x="1215" y="978"/>
                  </a:cubicBezTo>
                  <a:cubicBezTo>
                    <a:pt x="1214" y="968"/>
                    <a:pt x="1213" y="961"/>
                    <a:pt x="1201" y="958"/>
                  </a:cubicBezTo>
                  <a:cubicBezTo>
                    <a:pt x="1189" y="955"/>
                    <a:pt x="1150" y="962"/>
                    <a:pt x="1141" y="958"/>
                  </a:cubicBezTo>
                  <a:cubicBezTo>
                    <a:pt x="1136" y="959"/>
                    <a:pt x="1152" y="942"/>
                    <a:pt x="1147" y="932"/>
                  </a:cubicBezTo>
                  <a:cubicBezTo>
                    <a:pt x="1135" y="910"/>
                    <a:pt x="1158" y="899"/>
                    <a:pt x="1165" y="880"/>
                  </a:cubicBezTo>
                  <a:cubicBezTo>
                    <a:pt x="1164" y="876"/>
                    <a:pt x="1161" y="864"/>
                    <a:pt x="1157" y="862"/>
                  </a:cubicBezTo>
                  <a:cubicBezTo>
                    <a:pt x="1151" y="860"/>
                    <a:pt x="1126" y="870"/>
                    <a:pt x="1121" y="872"/>
                  </a:cubicBezTo>
                  <a:cubicBezTo>
                    <a:pt x="1107" y="877"/>
                    <a:pt x="1110" y="906"/>
                    <a:pt x="1097" y="912"/>
                  </a:cubicBezTo>
                  <a:cubicBezTo>
                    <a:pt x="1084" y="918"/>
                    <a:pt x="1057" y="918"/>
                    <a:pt x="1043" y="910"/>
                  </a:cubicBezTo>
                  <a:cubicBezTo>
                    <a:pt x="1028" y="901"/>
                    <a:pt x="1019" y="877"/>
                    <a:pt x="1011" y="864"/>
                  </a:cubicBezTo>
                  <a:cubicBezTo>
                    <a:pt x="1005" y="856"/>
                    <a:pt x="1018" y="840"/>
                    <a:pt x="1013" y="832"/>
                  </a:cubicBezTo>
                  <a:cubicBezTo>
                    <a:pt x="1010" y="827"/>
                    <a:pt x="1013" y="800"/>
                    <a:pt x="1013" y="800"/>
                  </a:cubicBezTo>
                  <a:cubicBezTo>
                    <a:pt x="1014" y="787"/>
                    <a:pt x="1008" y="773"/>
                    <a:pt x="1013" y="764"/>
                  </a:cubicBezTo>
                  <a:cubicBezTo>
                    <a:pt x="1018" y="755"/>
                    <a:pt x="1033" y="750"/>
                    <a:pt x="1045" y="744"/>
                  </a:cubicBezTo>
                  <a:cubicBezTo>
                    <a:pt x="1065" y="738"/>
                    <a:pt x="1066" y="738"/>
                    <a:pt x="1083" y="728"/>
                  </a:cubicBezTo>
                  <a:cubicBezTo>
                    <a:pt x="1096" y="726"/>
                    <a:pt x="1103" y="744"/>
                    <a:pt x="1111" y="744"/>
                  </a:cubicBezTo>
                  <a:cubicBezTo>
                    <a:pt x="1119" y="744"/>
                    <a:pt x="1123" y="730"/>
                    <a:pt x="1131" y="726"/>
                  </a:cubicBezTo>
                  <a:cubicBezTo>
                    <a:pt x="1143" y="726"/>
                    <a:pt x="1148" y="723"/>
                    <a:pt x="1159" y="718"/>
                  </a:cubicBezTo>
                  <a:cubicBezTo>
                    <a:pt x="1175" y="721"/>
                    <a:pt x="1176" y="724"/>
                    <a:pt x="1187" y="738"/>
                  </a:cubicBezTo>
                  <a:cubicBezTo>
                    <a:pt x="1194" y="745"/>
                    <a:pt x="1206" y="723"/>
                    <a:pt x="1211" y="732"/>
                  </a:cubicBezTo>
                  <a:cubicBezTo>
                    <a:pt x="1216" y="735"/>
                    <a:pt x="1224" y="744"/>
                    <a:pt x="1227" y="752"/>
                  </a:cubicBezTo>
                  <a:cubicBezTo>
                    <a:pt x="1230" y="760"/>
                    <a:pt x="1226" y="774"/>
                    <a:pt x="1227" y="782"/>
                  </a:cubicBezTo>
                  <a:cubicBezTo>
                    <a:pt x="1229" y="787"/>
                    <a:pt x="1232" y="807"/>
                    <a:pt x="1233" y="801"/>
                  </a:cubicBezTo>
                  <a:cubicBezTo>
                    <a:pt x="1237" y="799"/>
                    <a:pt x="1257" y="814"/>
                    <a:pt x="1261" y="806"/>
                  </a:cubicBezTo>
                  <a:cubicBezTo>
                    <a:pt x="1265" y="798"/>
                    <a:pt x="1261" y="769"/>
                    <a:pt x="1257" y="754"/>
                  </a:cubicBezTo>
                  <a:cubicBezTo>
                    <a:pt x="1253" y="739"/>
                    <a:pt x="1234" y="732"/>
                    <a:pt x="1237" y="718"/>
                  </a:cubicBezTo>
                  <a:cubicBezTo>
                    <a:pt x="1240" y="704"/>
                    <a:pt x="1260" y="684"/>
                    <a:pt x="1273" y="672"/>
                  </a:cubicBezTo>
                  <a:cubicBezTo>
                    <a:pt x="1282" y="658"/>
                    <a:pt x="1308" y="659"/>
                    <a:pt x="1313" y="644"/>
                  </a:cubicBezTo>
                  <a:cubicBezTo>
                    <a:pt x="1320" y="636"/>
                    <a:pt x="1305" y="613"/>
                    <a:pt x="1305" y="604"/>
                  </a:cubicBezTo>
                  <a:cubicBezTo>
                    <a:pt x="1305" y="595"/>
                    <a:pt x="1309" y="589"/>
                    <a:pt x="1313" y="588"/>
                  </a:cubicBezTo>
                  <a:cubicBezTo>
                    <a:pt x="1317" y="587"/>
                    <a:pt x="1326" y="602"/>
                    <a:pt x="1331" y="600"/>
                  </a:cubicBezTo>
                  <a:cubicBezTo>
                    <a:pt x="1336" y="598"/>
                    <a:pt x="1338" y="585"/>
                    <a:pt x="1343" y="578"/>
                  </a:cubicBezTo>
                  <a:cubicBezTo>
                    <a:pt x="1348" y="571"/>
                    <a:pt x="1354" y="563"/>
                    <a:pt x="1363" y="556"/>
                  </a:cubicBezTo>
                  <a:cubicBezTo>
                    <a:pt x="1377" y="542"/>
                    <a:pt x="1393" y="544"/>
                    <a:pt x="1399" y="538"/>
                  </a:cubicBezTo>
                  <a:cubicBezTo>
                    <a:pt x="1405" y="532"/>
                    <a:pt x="1393" y="525"/>
                    <a:pt x="1399" y="518"/>
                  </a:cubicBezTo>
                  <a:cubicBezTo>
                    <a:pt x="1405" y="503"/>
                    <a:pt x="1424" y="508"/>
                    <a:pt x="1435" y="496"/>
                  </a:cubicBezTo>
                  <a:cubicBezTo>
                    <a:pt x="1448" y="484"/>
                    <a:pt x="1455" y="480"/>
                    <a:pt x="1471" y="476"/>
                  </a:cubicBezTo>
                  <a:cubicBezTo>
                    <a:pt x="1483" y="478"/>
                    <a:pt x="1477" y="484"/>
                    <a:pt x="1475" y="490"/>
                  </a:cubicBezTo>
                  <a:cubicBezTo>
                    <a:pt x="1473" y="496"/>
                    <a:pt x="1458" y="512"/>
                    <a:pt x="1461" y="514"/>
                  </a:cubicBezTo>
                  <a:cubicBezTo>
                    <a:pt x="1464" y="516"/>
                    <a:pt x="1482" y="507"/>
                    <a:pt x="1491" y="502"/>
                  </a:cubicBezTo>
                  <a:cubicBezTo>
                    <a:pt x="1501" y="498"/>
                    <a:pt x="1507" y="492"/>
                    <a:pt x="1517" y="486"/>
                  </a:cubicBezTo>
                  <a:cubicBezTo>
                    <a:pt x="1527" y="480"/>
                    <a:pt x="1548" y="473"/>
                    <a:pt x="1553" y="468"/>
                  </a:cubicBezTo>
                  <a:cubicBezTo>
                    <a:pt x="1563" y="466"/>
                    <a:pt x="1549" y="454"/>
                    <a:pt x="1545" y="454"/>
                  </a:cubicBezTo>
                  <a:cubicBezTo>
                    <a:pt x="1541" y="454"/>
                    <a:pt x="1535" y="468"/>
                    <a:pt x="1527" y="470"/>
                  </a:cubicBezTo>
                  <a:cubicBezTo>
                    <a:pt x="1519" y="472"/>
                    <a:pt x="1505" y="472"/>
                    <a:pt x="1497" y="468"/>
                  </a:cubicBezTo>
                  <a:cubicBezTo>
                    <a:pt x="1489" y="464"/>
                    <a:pt x="1479" y="450"/>
                    <a:pt x="1479" y="444"/>
                  </a:cubicBezTo>
                  <a:cubicBezTo>
                    <a:pt x="1479" y="438"/>
                    <a:pt x="1497" y="437"/>
                    <a:pt x="1497" y="432"/>
                  </a:cubicBezTo>
                  <a:cubicBezTo>
                    <a:pt x="1471" y="429"/>
                    <a:pt x="1494" y="410"/>
                    <a:pt x="1477" y="414"/>
                  </a:cubicBezTo>
                  <a:cubicBezTo>
                    <a:pt x="1460" y="418"/>
                    <a:pt x="1405" y="453"/>
                    <a:pt x="1397" y="454"/>
                  </a:cubicBezTo>
                  <a:cubicBezTo>
                    <a:pt x="1389" y="455"/>
                    <a:pt x="1415" y="428"/>
                    <a:pt x="1429" y="418"/>
                  </a:cubicBezTo>
                  <a:cubicBezTo>
                    <a:pt x="1443" y="408"/>
                    <a:pt x="1460" y="396"/>
                    <a:pt x="1480" y="393"/>
                  </a:cubicBezTo>
                  <a:cubicBezTo>
                    <a:pt x="1487" y="386"/>
                    <a:pt x="1531" y="402"/>
                    <a:pt x="1551" y="400"/>
                  </a:cubicBezTo>
                  <a:cubicBezTo>
                    <a:pt x="1567" y="398"/>
                    <a:pt x="1568" y="381"/>
                    <a:pt x="1575" y="378"/>
                  </a:cubicBezTo>
                  <a:cubicBezTo>
                    <a:pt x="1582" y="375"/>
                    <a:pt x="1594" y="374"/>
                    <a:pt x="1591" y="384"/>
                  </a:cubicBezTo>
                  <a:cubicBezTo>
                    <a:pt x="1599" y="389"/>
                    <a:pt x="1548" y="424"/>
                    <a:pt x="1559" y="438"/>
                  </a:cubicBezTo>
                  <a:cubicBezTo>
                    <a:pt x="1561" y="448"/>
                    <a:pt x="1591" y="444"/>
                    <a:pt x="1603" y="446"/>
                  </a:cubicBezTo>
                  <a:cubicBezTo>
                    <a:pt x="1615" y="448"/>
                    <a:pt x="1623" y="448"/>
                    <a:pt x="1631" y="450"/>
                  </a:cubicBezTo>
                  <a:cubicBezTo>
                    <a:pt x="1639" y="452"/>
                    <a:pt x="1645" y="457"/>
                    <a:pt x="1649" y="456"/>
                  </a:cubicBezTo>
                  <a:cubicBezTo>
                    <a:pt x="1653" y="455"/>
                    <a:pt x="1657" y="448"/>
                    <a:pt x="1657" y="442"/>
                  </a:cubicBezTo>
                  <a:cubicBezTo>
                    <a:pt x="1657" y="436"/>
                    <a:pt x="1652" y="428"/>
                    <a:pt x="1647" y="422"/>
                  </a:cubicBezTo>
                  <a:cubicBezTo>
                    <a:pt x="1642" y="416"/>
                    <a:pt x="1634" y="411"/>
                    <a:pt x="1627" y="408"/>
                  </a:cubicBezTo>
                  <a:cubicBezTo>
                    <a:pt x="1620" y="405"/>
                    <a:pt x="1611" y="411"/>
                    <a:pt x="1607" y="406"/>
                  </a:cubicBezTo>
                  <a:cubicBezTo>
                    <a:pt x="1603" y="401"/>
                    <a:pt x="1601" y="386"/>
                    <a:pt x="1601" y="376"/>
                  </a:cubicBezTo>
                  <a:cubicBezTo>
                    <a:pt x="1601" y="366"/>
                    <a:pt x="1612" y="354"/>
                    <a:pt x="1607" y="346"/>
                  </a:cubicBezTo>
                  <a:cubicBezTo>
                    <a:pt x="1602" y="338"/>
                    <a:pt x="1580" y="332"/>
                    <a:pt x="1568" y="327"/>
                  </a:cubicBezTo>
                  <a:cubicBezTo>
                    <a:pt x="1563" y="320"/>
                    <a:pt x="1542" y="326"/>
                    <a:pt x="1535" y="318"/>
                  </a:cubicBezTo>
                  <a:cubicBezTo>
                    <a:pt x="1528" y="310"/>
                    <a:pt x="1531" y="290"/>
                    <a:pt x="1523" y="276"/>
                  </a:cubicBezTo>
                  <a:cubicBezTo>
                    <a:pt x="1512" y="260"/>
                    <a:pt x="1495" y="252"/>
                    <a:pt x="1484" y="236"/>
                  </a:cubicBezTo>
                  <a:cubicBezTo>
                    <a:pt x="1476" y="229"/>
                    <a:pt x="1476" y="237"/>
                    <a:pt x="1471" y="242"/>
                  </a:cubicBezTo>
                  <a:cubicBezTo>
                    <a:pt x="1466" y="247"/>
                    <a:pt x="1460" y="266"/>
                    <a:pt x="1451" y="268"/>
                  </a:cubicBezTo>
                  <a:cubicBezTo>
                    <a:pt x="1442" y="270"/>
                    <a:pt x="1426" y="261"/>
                    <a:pt x="1419" y="254"/>
                  </a:cubicBezTo>
                  <a:cubicBezTo>
                    <a:pt x="1408" y="258"/>
                    <a:pt x="1415" y="230"/>
                    <a:pt x="1409" y="224"/>
                  </a:cubicBezTo>
                  <a:cubicBezTo>
                    <a:pt x="1403" y="218"/>
                    <a:pt x="1391" y="222"/>
                    <a:pt x="1383" y="218"/>
                  </a:cubicBezTo>
                  <a:cubicBezTo>
                    <a:pt x="1375" y="214"/>
                    <a:pt x="1368" y="200"/>
                    <a:pt x="1361" y="198"/>
                  </a:cubicBezTo>
                  <a:cubicBezTo>
                    <a:pt x="1354" y="196"/>
                    <a:pt x="1351" y="206"/>
                    <a:pt x="1339" y="206"/>
                  </a:cubicBezTo>
                  <a:cubicBezTo>
                    <a:pt x="1314" y="197"/>
                    <a:pt x="1296" y="194"/>
                    <a:pt x="1289" y="200"/>
                  </a:cubicBezTo>
                  <a:cubicBezTo>
                    <a:pt x="1282" y="206"/>
                    <a:pt x="1294" y="231"/>
                    <a:pt x="1295" y="240"/>
                  </a:cubicBezTo>
                  <a:cubicBezTo>
                    <a:pt x="1296" y="245"/>
                    <a:pt x="1292" y="253"/>
                    <a:pt x="1296" y="256"/>
                  </a:cubicBezTo>
                  <a:cubicBezTo>
                    <a:pt x="1296" y="260"/>
                    <a:pt x="1285" y="260"/>
                    <a:pt x="1283" y="266"/>
                  </a:cubicBezTo>
                  <a:cubicBezTo>
                    <a:pt x="1286" y="274"/>
                    <a:pt x="1314" y="293"/>
                    <a:pt x="1315" y="302"/>
                  </a:cubicBezTo>
                  <a:cubicBezTo>
                    <a:pt x="1316" y="309"/>
                    <a:pt x="1298" y="317"/>
                    <a:pt x="1289" y="320"/>
                  </a:cubicBezTo>
                  <a:cubicBezTo>
                    <a:pt x="1282" y="324"/>
                    <a:pt x="1273" y="318"/>
                    <a:pt x="1273" y="324"/>
                  </a:cubicBezTo>
                  <a:cubicBezTo>
                    <a:pt x="1278" y="339"/>
                    <a:pt x="1288" y="355"/>
                    <a:pt x="1288" y="355"/>
                  </a:cubicBezTo>
                  <a:cubicBezTo>
                    <a:pt x="1288" y="362"/>
                    <a:pt x="1281" y="381"/>
                    <a:pt x="1273" y="382"/>
                  </a:cubicBezTo>
                  <a:cubicBezTo>
                    <a:pt x="1265" y="383"/>
                    <a:pt x="1245" y="370"/>
                    <a:pt x="1237" y="360"/>
                  </a:cubicBezTo>
                  <a:cubicBezTo>
                    <a:pt x="1223" y="348"/>
                    <a:pt x="1239" y="334"/>
                    <a:pt x="1225" y="324"/>
                  </a:cubicBezTo>
                  <a:cubicBezTo>
                    <a:pt x="1218" y="315"/>
                    <a:pt x="1212" y="325"/>
                    <a:pt x="1197" y="318"/>
                  </a:cubicBezTo>
                  <a:cubicBezTo>
                    <a:pt x="1187" y="315"/>
                    <a:pt x="1178" y="314"/>
                    <a:pt x="1167" y="308"/>
                  </a:cubicBezTo>
                  <a:cubicBezTo>
                    <a:pt x="1156" y="302"/>
                    <a:pt x="1145" y="288"/>
                    <a:pt x="1133" y="284"/>
                  </a:cubicBezTo>
                  <a:cubicBezTo>
                    <a:pt x="1115" y="275"/>
                    <a:pt x="1101" y="289"/>
                    <a:pt x="1093" y="286"/>
                  </a:cubicBezTo>
                  <a:cubicBezTo>
                    <a:pt x="1085" y="283"/>
                    <a:pt x="1090" y="268"/>
                    <a:pt x="1085" y="264"/>
                  </a:cubicBezTo>
                  <a:cubicBezTo>
                    <a:pt x="1080" y="260"/>
                    <a:pt x="1066" y="264"/>
                    <a:pt x="1061" y="260"/>
                  </a:cubicBezTo>
                  <a:cubicBezTo>
                    <a:pt x="1056" y="256"/>
                    <a:pt x="1053" y="249"/>
                    <a:pt x="1055" y="240"/>
                  </a:cubicBezTo>
                  <a:cubicBezTo>
                    <a:pt x="1046" y="227"/>
                    <a:pt x="1076" y="223"/>
                    <a:pt x="1071" y="208"/>
                  </a:cubicBezTo>
                  <a:cubicBezTo>
                    <a:pt x="1076" y="197"/>
                    <a:pt x="1104" y="198"/>
                    <a:pt x="1113" y="192"/>
                  </a:cubicBezTo>
                  <a:cubicBezTo>
                    <a:pt x="1122" y="186"/>
                    <a:pt x="1113" y="177"/>
                    <a:pt x="1123" y="174"/>
                  </a:cubicBezTo>
                  <a:cubicBezTo>
                    <a:pt x="1133" y="171"/>
                    <a:pt x="1162" y="169"/>
                    <a:pt x="1171" y="172"/>
                  </a:cubicBezTo>
                  <a:cubicBezTo>
                    <a:pt x="1180" y="175"/>
                    <a:pt x="1171" y="188"/>
                    <a:pt x="1177" y="190"/>
                  </a:cubicBezTo>
                  <a:cubicBezTo>
                    <a:pt x="1183" y="192"/>
                    <a:pt x="1199" y="181"/>
                    <a:pt x="1205" y="184"/>
                  </a:cubicBezTo>
                  <a:cubicBezTo>
                    <a:pt x="1211" y="187"/>
                    <a:pt x="1211" y="207"/>
                    <a:pt x="1215" y="208"/>
                  </a:cubicBezTo>
                  <a:cubicBezTo>
                    <a:pt x="1219" y="209"/>
                    <a:pt x="1221" y="192"/>
                    <a:pt x="1227" y="190"/>
                  </a:cubicBezTo>
                  <a:cubicBezTo>
                    <a:pt x="1233" y="188"/>
                    <a:pt x="1253" y="199"/>
                    <a:pt x="1253" y="194"/>
                  </a:cubicBezTo>
                  <a:cubicBezTo>
                    <a:pt x="1267" y="192"/>
                    <a:pt x="1238" y="165"/>
                    <a:pt x="1227" y="158"/>
                  </a:cubicBezTo>
                  <a:cubicBezTo>
                    <a:pt x="1219" y="152"/>
                    <a:pt x="1211" y="161"/>
                    <a:pt x="1205" y="160"/>
                  </a:cubicBezTo>
                  <a:cubicBezTo>
                    <a:pt x="1199" y="159"/>
                    <a:pt x="1196" y="150"/>
                    <a:pt x="1189" y="150"/>
                  </a:cubicBezTo>
                  <a:cubicBezTo>
                    <a:pt x="1182" y="150"/>
                    <a:pt x="1164" y="164"/>
                    <a:pt x="1161" y="162"/>
                  </a:cubicBezTo>
                  <a:cubicBezTo>
                    <a:pt x="1158" y="160"/>
                    <a:pt x="1173" y="147"/>
                    <a:pt x="1171" y="138"/>
                  </a:cubicBezTo>
                  <a:cubicBezTo>
                    <a:pt x="1169" y="129"/>
                    <a:pt x="1151" y="119"/>
                    <a:pt x="1149" y="110"/>
                  </a:cubicBezTo>
                  <a:cubicBezTo>
                    <a:pt x="1147" y="101"/>
                    <a:pt x="1153" y="87"/>
                    <a:pt x="1159" y="82"/>
                  </a:cubicBezTo>
                  <a:cubicBezTo>
                    <a:pt x="1164" y="82"/>
                    <a:pt x="1177" y="74"/>
                    <a:pt x="1183" y="82"/>
                  </a:cubicBezTo>
                  <a:cubicBezTo>
                    <a:pt x="1187" y="89"/>
                    <a:pt x="1172" y="118"/>
                    <a:pt x="1181" y="126"/>
                  </a:cubicBezTo>
                  <a:cubicBezTo>
                    <a:pt x="1190" y="134"/>
                    <a:pt x="1226" y="135"/>
                    <a:pt x="1235" y="128"/>
                  </a:cubicBezTo>
                  <a:cubicBezTo>
                    <a:pt x="1251" y="132"/>
                    <a:pt x="1232" y="92"/>
                    <a:pt x="1237" y="84"/>
                  </a:cubicBezTo>
                  <a:cubicBezTo>
                    <a:pt x="1242" y="76"/>
                    <a:pt x="1259" y="79"/>
                    <a:pt x="1267" y="80"/>
                  </a:cubicBezTo>
                  <a:cubicBezTo>
                    <a:pt x="1275" y="81"/>
                    <a:pt x="1283" y="93"/>
                    <a:pt x="1287" y="92"/>
                  </a:cubicBezTo>
                  <a:cubicBezTo>
                    <a:pt x="1291" y="91"/>
                    <a:pt x="1283" y="75"/>
                    <a:pt x="1289" y="76"/>
                  </a:cubicBezTo>
                  <a:cubicBezTo>
                    <a:pt x="1295" y="77"/>
                    <a:pt x="1319" y="93"/>
                    <a:pt x="1321" y="100"/>
                  </a:cubicBezTo>
                  <a:cubicBezTo>
                    <a:pt x="1323" y="107"/>
                    <a:pt x="1301" y="115"/>
                    <a:pt x="1301" y="120"/>
                  </a:cubicBezTo>
                  <a:cubicBezTo>
                    <a:pt x="1301" y="125"/>
                    <a:pt x="1314" y="135"/>
                    <a:pt x="1323" y="132"/>
                  </a:cubicBezTo>
                  <a:cubicBezTo>
                    <a:pt x="1332" y="129"/>
                    <a:pt x="1344" y="102"/>
                    <a:pt x="1353" y="100"/>
                  </a:cubicBezTo>
                  <a:cubicBezTo>
                    <a:pt x="1362" y="98"/>
                    <a:pt x="1376" y="111"/>
                    <a:pt x="1375" y="118"/>
                  </a:cubicBezTo>
                  <a:cubicBezTo>
                    <a:pt x="1374" y="125"/>
                    <a:pt x="1356" y="137"/>
                    <a:pt x="1349" y="144"/>
                  </a:cubicBezTo>
                  <a:cubicBezTo>
                    <a:pt x="1342" y="151"/>
                    <a:pt x="1345" y="156"/>
                    <a:pt x="1335" y="158"/>
                  </a:cubicBezTo>
                  <a:cubicBezTo>
                    <a:pt x="1325" y="160"/>
                    <a:pt x="1293" y="150"/>
                    <a:pt x="1287" y="154"/>
                  </a:cubicBezTo>
                  <a:cubicBezTo>
                    <a:pt x="1281" y="158"/>
                    <a:pt x="1290" y="179"/>
                    <a:pt x="1301" y="182"/>
                  </a:cubicBezTo>
                  <a:cubicBezTo>
                    <a:pt x="1312" y="185"/>
                    <a:pt x="1336" y="168"/>
                    <a:pt x="1353" y="172"/>
                  </a:cubicBezTo>
                  <a:cubicBezTo>
                    <a:pt x="1370" y="176"/>
                    <a:pt x="1386" y="197"/>
                    <a:pt x="1403" y="204"/>
                  </a:cubicBezTo>
                  <a:cubicBezTo>
                    <a:pt x="1420" y="211"/>
                    <a:pt x="1449" y="216"/>
                    <a:pt x="1457" y="214"/>
                  </a:cubicBezTo>
                  <a:cubicBezTo>
                    <a:pt x="1465" y="212"/>
                    <a:pt x="1446" y="196"/>
                    <a:pt x="1451" y="192"/>
                  </a:cubicBezTo>
                  <a:cubicBezTo>
                    <a:pt x="1456" y="188"/>
                    <a:pt x="1490" y="197"/>
                    <a:pt x="1489" y="188"/>
                  </a:cubicBezTo>
                  <a:cubicBezTo>
                    <a:pt x="1488" y="179"/>
                    <a:pt x="1446" y="148"/>
                    <a:pt x="1443" y="140"/>
                  </a:cubicBezTo>
                  <a:cubicBezTo>
                    <a:pt x="1440" y="132"/>
                    <a:pt x="1463" y="136"/>
                    <a:pt x="1469" y="138"/>
                  </a:cubicBezTo>
                  <a:cubicBezTo>
                    <a:pt x="1475" y="140"/>
                    <a:pt x="1475" y="151"/>
                    <a:pt x="1479" y="154"/>
                  </a:cubicBezTo>
                  <a:cubicBezTo>
                    <a:pt x="1483" y="157"/>
                    <a:pt x="1489" y="159"/>
                    <a:pt x="1495" y="158"/>
                  </a:cubicBezTo>
                  <a:cubicBezTo>
                    <a:pt x="1501" y="157"/>
                    <a:pt x="1508" y="151"/>
                    <a:pt x="1513" y="146"/>
                  </a:cubicBezTo>
                  <a:cubicBezTo>
                    <a:pt x="1518" y="141"/>
                    <a:pt x="1530" y="130"/>
                    <a:pt x="1527" y="128"/>
                  </a:cubicBezTo>
                  <a:cubicBezTo>
                    <a:pt x="1524" y="126"/>
                    <a:pt x="1503" y="136"/>
                    <a:pt x="1495" y="134"/>
                  </a:cubicBezTo>
                  <a:cubicBezTo>
                    <a:pt x="1487" y="132"/>
                    <a:pt x="1485" y="117"/>
                    <a:pt x="1479" y="114"/>
                  </a:cubicBezTo>
                  <a:cubicBezTo>
                    <a:pt x="1473" y="111"/>
                    <a:pt x="1466" y="119"/>
                    <a:pt x="1457" y="116"/>
                  </a:cubicBezTo>
                  <a:cubicBezTo>
                    <a:pt x="1448" y="113"/>
                    <a:pt x="1433" y="97"/>
                    <a:pt x="1423" y="94"/>
                  </a:cubicBezTo>
                  <a:cubicBezTo>
                    <a:pt x="1413" y="91"/>
                    <a:pt x="1404" y="101"/>
                    <a:pt x="1395" y="98"/>
                  </a:cubicBezTo>
                  <a:cubicBezTo>
                    <a:pt x="1386" y="95"/>
                    <a:pt x="1376" y="81"/>
                    <a:pt x="1367" y="78"/>
                  </a:cubicBezTo>
                  <a:cubicBezTo>
                    <a:pt x="1358" y="75"/>
                    <a:pt x="1351" y="85"/>
                    <a:pt x="1341" y="82"/>
                  </a:cubicBezTo>
                  <a:cubicBezTo>
                    <a:pt x="1331" y="79"/>
                    <a:pt x="1319" y="61"/>
                    <a:pt x="1307" y="58"/>
                  </a:cubicBezTo>
                  <a:cubicBezTo>
                    <a:pt x="1295" y="55"/>
                    <a:pt x="1277" y="64"/>
                    <a:pt x="1267" y="64"/>
                  </a:cubicBezTo>
                  <a:cubicBezTo>
                    <a:pt x="1257" y="64"/>
                    <a:pt x="1249" y="64"/>
                    <a:pt x="1247" y="58"/>
                  </a:cubicBezTo>
                  <a:cubicBezTo>
                    <a:pt x="1245" y="52"/>
                    <a:pt x="1260" y="32"/>
                    <a:pt x="1257" y="26"/>
                  </a:cubicBezTo>
                  <a:cubicBezTo>
                    <a:pt x="1254" y="20"/>
                    <a:pt x="1236" y="18"/>
                    <a:pt x="1227" y="24"/>
                  </a:cubicBezTo>
                  <a:cubicBezTo>
                    <a:pt x="1218" y="30"/>
                    <a:pt x="1211" y="56"/>
                    <a:pt x="1203" y="60"/>
                  </a:cubicBezTo>
                  <a:cubicBezTo>
                    <a:pt x="1195" y="64"/>
                    <a:pt x="1183" y="57"/>
                    <a:pt x="1179" y="50"/>
                  </a:cubicBezTo>
                  <a:cubicBezTo>
                    <a:pt x="1175" y="43"/>
                    <a:pt x="1182" y="26"/>
                    <a:pt x="1179" y="20"/>
                  </a:cubicBezTo>
                  <a:cubicBezTo>
                    <a:pt x="1176" y="14"/>
                    <a:pt x="1167" y="10"/>
                    <a:pt x="1161" y="12"/>
                  </a:cubicBezTo>
                  <a:cubicBezTo>
                    <a:pt x="1155" y="14"/>
                    <a:pt x="1147" y="26"/>
                    <a:pt x="1141" y="32"/>
                  </a:cubicBezTo>
                  <a:cubicBezTo>
                    <a:pt x="1129" y="25"/>
                    <a:pt x="1122" y="41"/>
                    <a:pt x="1123" y="48"/>
                  </a:cubicBezTo>
                  <a:cubicBezTo>
                    <a:pt x="1124" y="55"/>
                    <a:pt x="1145" y="65"/>
                    <a:pt x="1145" y="74"/>
                  </a:cubicBezTo>
                  <a:cubicBezTo>
                    <a:pt x="1145" y="83"/>
                    <a:pt x="1128" y="100"/>
                    <a:pt x="1123" y="102"/>
                  </a:cubicBezTo>
                  <a:cubicBezTo>
                    <a:pt x="1117" y="106"/>
                    <a:pt x="1122" y="89"/>
                    <a:pt x="1117" y="86"/>
                  </a:cubicBezTo>
                  <a:cubicBezTo>
                    <a:pt x="1112" y="83"/>
                    <a:pt x="1097" y="89"/>
                    <a:pt x="1093" y="86"/>
                  </a:cubicBezTo>
                  <a:cubicBezTo>
                    <a:pt x="1089" y="83"/>
                    <a:pt x="1099" y="77"/>
                    <a:pt x="1095" y="70"/>
                  </a:cubicBezTo>
                  <a:cubicBezTo>
                    <a:pt x="1088" y="65"/>
                    <a:pt x="1073" y="50"/>
                    <a:pt x="1071" y="46"/>
                  </a:cubicBezTo>
                  <a:cubicBezTo>
                    <a:pt x="1069" y="42"/>
                    <a:pt x="1077" y="48"/>
                    <a:pt x="1083" y="44"/>
                  </a:cubicBezTo>
                  <a:cubicBezTo>
                    <a:pt x="1089" y="40"/>
                    <a:pt x="1107" y="28"/>
                    <a:pt x="1105" y="24"/>
                  </a:cubicBezTo>
                  <a:cubicBezTo>
                    <a:pt x="1103" y="20"/>
                    <a:pt x="1078" y="18"/>
                    <a:pt x="1069" y="18"/>
                  </a:cubicBezTo>
                  <a:cubicBezTo>
                    <a:pt x="1060" y="18"/>
                    <a:pt x="1055" y="22"/>
                    <a:pt x="1053" y="26"/>
                  </a:cubicBezTo>
                  <a:cubicBezTo>
                    <a:pt x="1051" y="30"/>
                    <a:pt x="1058" y="38"/>
                    <a:pt x="1055" y="42"/>
                  </a:cubicBezTo>
                  <a:cubicBezTo>
                    <a:pt x="1052" y="46"/>
                    <a:pt x="1037" y="43"/>
                    <a:pt x="1033" y="48"/>
                  </a:cubicBezTo>
                  <a:cubicBezTo>
                    <a:pt x="1029" y="53"/>
                    <a:pt x="1029" y="62"/>
                    <a:pt x="1033" y="70"/>
                  </a:cubicBezTo>
                  <a:cubicBezTo>
                    <a:pt x="1037" y="78"/>
                    <a:pt x="1053" y="86"/>
                    <a:pt x="1055" y="96"/>
                  </a:cubicBezTo>
                  <a:cubicBezTo>
                    <a:pt x="1057" y="106"/>
                    <a:pt x="1047" y="128"/>
                    <a:pt x="1043" y="130"/>
                  </a:cubicBezTo>
                  <a:cubicBezTo>
                    <a:pt x="1039" y="132"/>
                    <a:pt x="1034" y="113"/>
                    <a:pt x="1033" y="106"/>
                  </a:cubicBezTo>
                  <a:cubicBezTo>
                    <a:pt x="1032" y="99"/>
                    <a:pt x="1043" y="91"/>
                    <a:pt x="1039" y="86"/>
                  </a:cubicBezTo>
                  <a:cubicBezTo>
                    <a:pt x="1035" y="81"/>
                    <a:pt x="1015" y="75"/>
                    <a:pt x="1007" y="76"/>
                  </a:cubicBezTo>
                  <a:cubicBezTo>
                    <a:pt x="999" y="77"/>
                    <a:pt x="993" y="84"/>
                    <a:pt x="991" y="90"/>
                  </a:cubicBezTo>
                  <a:cubicBezTo>
                    <a:pt x="989" y="96"/>
                    <a:pt x="998" y="108"/>
                    <a:pt x="993" y="112"/>
                  </a:cubicBezTo>
                  <a:cubicBezTo>
                    <a:pt x="988" y="116"/>
                    <a:pt x="970" y="114"/>
                    <a:pt x="959" y="114"/>
                  </a:cubicBezTo>
                  <a:cubicBezTo>
                    <a:pt x="948" y="114"/>
                    <a:pt x="934" y="114"/>
                    <a:pt x="925" y="112"/>
                  </a:cubicBezTo>
                  <a:cubicBezTo>
                    <a:pt x="916" y="110"/>
                    <a:pt x="902" y="104"/>
                    <a:pt x="907" y="100"/>
                  </a:cubicBezTo>
                  <a:cubicBezTo>
                    <a:pt x="912" y="96"/>
                    <a:pt x="945" y="95"/>
                    <a:pt x="955" y="90"/>
                  </a:cubicBezTo>
                  <a:cubicBezTo>
                    <a:pt x="965" y="85"/>
                    <a:pt x="972" y="78"/>
                    <a:pt x="965" y="70"/>
                  </a:cubicBezTo>
                  <a:cubicBezTo>
                    <a:pt x="939" y="65"/>
                    <a:pt x="920" y="50"/>
                    <a:pt x="911" y="42"/>
                  </a:cubicBezTo>
                  <a:cubicBezTo>
                    <a:pt x="902" y="34"/>
                    <a:pt x="916" y="23"/>
                    <a:pt x="913" y="20"/>
                  </a:cubicBezTo>
                  <a:cubicBezTo>
                    <a:pt x="910" y="17"/>
                    <a:pt x="900" y="27"/>
                    <a:pt x="893" y="26"/>
                  </a:cubicBezTo>
                  <a:cubicBezTo>
                    <a:pt x="886" y="25"/>
                    <a:pt x="876" y="7"/>
                    <a:pt x="873" y="12"/>
                  </a:cubicBezTo>
                  <a:cubicBezTo>
                    <a:pt x="870" y="17"/>
                    <a:pt x="878" y="49"/>
                    <a:pt x="875" y="54"/>
                  </a:cubicBezTo>
                  <a:cubicBezTo>
                    <a:pt x="866" y="59"/>
                    <a:pt x="866" y="35"/>
                    <a:pt x="857" y="40"/>
                  </a:cubicBezTo>
                  <a:cubicBezTo>
                    <a:pt x="853" y="42"/>
                    <a:pt x="841" y="37"/>
                    <a:pt x="837" y="36"/>
                  </a:cubicBezTo>
                  <a:cubicBezTo>
                    <a:pt x="833" y="24"/>
                    <a:pt x="802" y="37"/>
                    <a:pt x="793" y="36"/>
                  </a:cubicBezTo>
                  <a:cubicBezTo>
                    <a:pt x="784" y="35"/>
                    <a:pt x="786" y="31"/>
                    <a:pt x="781" y="30"/>
                  </a:cubicBezTo>
                  <a:cubicBezTo>
                    <a:pt x="776" y="29"/>
                    <a:pt x="768" y="31"/>
                    <a:pt x="761" y="28"/>
                  </a:cubicBezTo>
                  <a:cubicBezTo>
                    <a:pt x="754" y="25"/>
                    <a:pt x="747" y="14"/>
                    <a:pt x="739" y="12"/>
                  </a:cubicBezTo>
                  <a:cubicBezTo>
                    <a:pt x="731" y="10"/>
                    <a:pt x="721" y="18"/>
                    <a:pt x="711" y="16"/>
                  </a:cubicBezTo>
                  <a:cubicBezTo>
                    <a:pt x="701" y="14"/>
                    <a:pt x="689" y="4"/>
                    <a:pt x="677" y="2"/>
                  </a:cubicBezTo>
                  <a:cubicBezTo>
                    <a:pt x="665" y="0"/>
                    <a:pt x="648" y="0"/>
                    <a:pt x="641" y="4"/>
                  </a:cubicBezTo>
                  <a:cubicBezTo>
                    <a:pt x="634" y="8"/>
                    <a:pt x="641" y="18"/>
                    <a:pt x="637" y="24"/>
                  </a:cubicBezTo>
                  <a:cubicBezTo>
                    <a:pt x="633" y="30"/>
                    <a:pt x="614" y="36"/>
                    <a:pt x="619" y="42"/>
                  </a:cubicBezTo>
                  <a:cubicBezTo>
                    <a:pt x="624" y="48"/>
                    <a:pt x="653" y="60"/>
                    <a:pt x="665" y="62"/>
                  </a:cubicBezTo>
                  <a:cubicBezTo>
                    <a:pt x="677" y="64"/>
                    <a:pt x="685" y="58"/>
                    <a:pt x="693" y="54"/>
                  </a:cubicBezTo>
                  <a:cubicBezTo>
                    <a:pt x="701" y="50"/>
                    <a:pt x="711" y="38"/>
                    <a:pt x="715" y="40"/>
                  </a:cubicBezTo>
                  <a:cubicBezTo>
                    <a:pt x="719" y="42"/>
                    <a:pt x="713" y="57"/>
                    <a:pt x="717" y="66"/>
                  </a:cubicBezTo>
                  <a:cubicBezTo>
                    <a:pt x="721" y="75"/>
                    <a:pt x="751" y="91"/>
                    <a:pt x="739" y="94"/>
                  </a:cubicBezTo>
                  <a:cubicBezTo>
                    <a:pt x="695" y="86"/>
                    <a:pt x="693" y="84"/>
                    <a:pt x="643" y="84"/>
                  </a:cubicBezTo>
                  <a:cubicBezTo>
                    <a:pt x="626" y="79"/>
                    <a:pt x="624" y="85"/>
                    <a:pt x="615" y="82"/>
                  </a:cubicBezTo>
                  <a:cubicBezTo>
                    <a:pt x="606" y="79"/>
                    <a:pt x="597" y="65"/>
                    <a:pt x="589" y="64"/>
                  </a:cubicBezTo>
                  <a:cubicBezTo>
                    <a:pt x="581" y="63"/>
                    <a:pt x="578" y="75"/>
                    <a:pt x="565" y="78"/>
                  </a:cubicBezTo>
                  <a:cubicBezTo>
                    <a:pt x="552" y="81"/>
                    <a:pt x="525" y="77"/>
                    <a:pt x="509" y="80"/>
                  </a:cubicBezTo>
                  <a:cubicBezTo>
                    <a:pt x="491" y="78"/>
                    <a:pt x="471" y="94"/>
                    <a:pt x="471" y="94"/>
                  </a:cubicBezTo>
                  <a:cubicBezTo>
                    <a:pt x="437" y="98"/>
                    <a:pt x="445" y="80"/>
                    <a:pt x="411" y="84"/>
                  </a:cubicBezTo>
                  <a:cubicBezTo>
                    <a:pt x="389" y="88"/>
                    <a:pt x="357" y="80"/>
                    <a:pt x="331" y="78"/>
                  </a:cubicBezTo>
                  <a:cubicBezTo>
                    <a:pt x="305" y="76"/>
                    <a:pt x="277" y="72"/>
                    <a:pt x="257" y="70"/>
                  </a:cubicBezTo>
                  <a:cubicBezTo>
                    <a:pt x="237" y="68"/>
                    <a:pt x="220" y="67"/>
                    <a:pt x="209" y="64"/>
                  </a:cubicBezTo>
                  <a:cubicBezTo>
                    <a:pt x="198" y="61"/>
                    <a:pt x="207" y="54"/>
                    <a:pt x="193" y="54"/>
                  </a:cubicBezTo>
                  <a:cubicBezTo>
                    <a:pt x="175" y="43"/>
                    <a:pt x="145" y="71"/>
                    <a:pt x="123" y="64"/>
                  </a:cubicBezTo>
                  <a:cubicBezTo>
                    <a:pt x="101" y="65"/>
                    <a:pt x="93" y="90"/>
                    <a:pt x="71" y="92"/>
                  </a:cubicBezTo>
                  <a:cubicBezTo>
                    <a:pt x="56" y="100"/>
                    <a:pt x="50" y="86"/>
                    <a:pt x="33" y="92"/>
                  </a:cubicBezTo>
                  <a:close/>
                </a:path>
              </a:pathLst>
            </a:custGeom>
            <a:solidFill>
              <a:srgbClr val="C0C0C0"/>
            </a:solidFill>
            <a:ln w="3175">
              <a:solidFill>
                <a:schemeClr val="bg1"/>
              </a:solidFill>
              <a:round/>
              <a:headEnd/>
              <a:tailEnd/>
            </a:ln>
          </p:spPr>
          <p:txBody>
            <a:bodyPr/>
            <a:lstStyle/>
            <a:p>
              <a:endParaRPr lang="zh-CN" altLang="en-US"/>
            </a:p>
          </p:txBody>
        </p:sp>
        <p:sp>
          <p:nvSpPr>
            <p:cNvPr id="10266" name="Freeform 69"/>
            <p:cNvSpPr>
              <a:spLocks/>
            </p:cNvSpPr>
            <p:nvPr/>
          </p:nvSpPr>
          <p:spPr bwMode="auto">
            <a:xfrm>
              <a:off x="567" y="1960"/>
              <a:ext cx="176" cy="153"/>
            </a:xfrm>
            <a:custGeom>
              <a:avLst/>
              <a:gdLst>
                <a:gd name="T0" fmla="*/ 116 w 176"/>
                <a:gd name="T1" fmla="*/ 47 h 153"/>
                <a:gd name="T2" fmla="*/ 132 w 176"/>
                <a:gd name="T3" fmla="*/ 63 h 153"/>
                <a:gd name="T4" fmla="*/ 150 w 176"/>
                <a:gd name="T5" fmla="*/ 83 h 153"/>
                <a:gd name="T6" fmla="*/ 176 w 176"/>
                <a:gd name="T7" fmla="*/ 103 h 153"/>
                <a:gd name="T8" fmla="*/ 128 w 176"/>
                <a:gd name="T9" fmla="*/ 137 h 153"/>
                <a:gd name="T10" fmla="*/ 116 w 176"/>
                <a:gd name="T11" fmla="*/ 145 h 153"/>
                <a:gd name="T12" fmla="*/ 104 w 176"/>
                <a:gd name="T13" fmla="*/ 141 h 153"/>
                <a:gd name="T14" fmla="*/ 88 w 176"/>
                <a:gd name="T15" fmla="*/ 153 h 153"/>
                <a:gd name="T16" fmla="*/ 78 w 176"/>
                <a:gd name="T17" fmla="*/ 135 h 153"/>
                <a:gd name="T18" fmla="*/ 72 w 176"/>
                <a:gd name="T19" fmla="*/ 119 h 153"/>
                <a:gd name="T20" fmla="*/ 90 w 176"/>
                <a:gd name="T21" fmla="*/ 105 h 153"/>
                <a:gd name="T22" fmla="*/ 106 w 176"/>
                <a:gd name="T23" fmla="*/ 93 h 153"/>
                <a:gd name="T24" fmla="*/ 102 w 176"/>
                <a:gd name="T25" fmla="*/ 79 h 153"/>
                <a:gd name="T26" fmla="*/ 84 w 176"/>
                <a:gd name="T27" fmla="*/ 73 h 153"/>
                <a:gd name="T28" fmla="*/ 78 w 176"/>
                <a:gd name="T29" fmla="*/ 71 h 153"/>
                <a:gd name="T30" fmla="*/ 76 w 176"/>
                <a:gd name="T31" fmla="*/ 55 h 153"/>
                <a:gd name="T32" fmla="*/ 66 w 176"/>
                <a:gd name="T33" fmla="*/ 63 h 153"/>
                <a:gd name="T34" fmla="*/ 64 w 176"/>
                <a:gd name="T35" fmla="*/ 101 h 153"/>
                <a:gd name="T36" fmla="*/ 38 w 176"/>
                <a:gd name="T37" fmla="*/ 121 h 153"/>
                <a:gd name="T38" fmla="*/ 12 w 176"/>
                <a:gd name="T39" fmla="*/ 129 h 153"/>
                <a:gd name="T40" fmla="*/ 0 w 176"/>
                <a:gd name="T41" fmla="*/ 121 h 153"/>
                <a:gd name="T42" fmla="*/ 10 w 176"/>
                <a:gd name="T43" fmla="*/ 105 h 153"/>
                <a:gd name="T44" fmla="*/ 28 w 176"/>
                <a:gd name="T45" fmla="*/ 73 h 153"/>
                <a:gd name="T46" fmla="*/ 58 w 176"/>
                <a:gd name="T47" fmla="*/ 61 h 153"/>
                <a:gd name="T48" fmla="*/ 60 w 176"/>
                <a:gd name="T49" fmla="*/ 41 h 153"/>
                <a:gd name="T50" fmla="*/ 44 w 176"/>
                <a:gd name="T51" fmla="*/ 31 h 153"/>
                <a:gd name="T52" fmla="*/ 42 w 176"/>
                <a:gd name="T53" fmla="*/ 13 h 153"/>
                <a:gd name="T54" fmla="*/ 54 w 176"/>
                <a:gd name="T55" fmla="*/ 9 h 153"/>
                <a:gd name="T56" fmla="*/ 70 w 176"/>
                <a:gd name="T57" fmla="*/ 21 h 153"/>
                <a:gd name="T58" fmla="*/ 84 w 176"/>
                <a:gd name="T59" fmla="*/ 5 h 153"/>
                <a:gd name="T60" fmla="*/ 96 w 176"/>
                <a:gd name="T61" fmla="*/ 1 h 153"/>
                <a:gd name="T62" fmla="*/ 110 w 176"/>
                <a:gd name="T63" fmla="*/ 3 h 153"/>
                <a:gd name="T64" fmla="*/ 96 w 176"/>
                <a:gd name="T65" fmla="*/ 17 h 153"/>
                <a:gd name="T66" fmla="*/ 112 w 176"/>
                <a:gd name="T67" fmla="*/ 23 h 153"/>
                <a:gd name="T68" fmla="*/ 118 w 176"/>
                <a:gd name="T69" fmla="*/ 35 h 153"/>
                <a:gd name="T70" fmla="*/ 116 w 176"/>
                <a:gd name="T71" fmla="*/ 47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153"/>
                <a:gd name="T110" fmla="*/ 176 w 176"/>
                <a:gd name="T111" fmla="*/ 153 h 1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153">
                  <a:moveTo>
                    <a:pt x="116" y="47"/>
                  </a:moveTo>
                  <a:cubicBezTo>
                    <a:pt x="122" y="53"/>
                    <a:pt x="125" y="58"/>
                    <a:pt x="132" y="63"/>
                  </a:cubicBezTo>
                  <a:cubicBezTo>
                    <a:pt x="134" y="70"/>
                    <a:pt x="144" y="77"/>
                    <a:pt x="150" y="83"/>
                  </a:cubicBezTo>
                  <a:cubicBezTo>
                    <a:pt x="157" y="104"/>
                    <a:pt x="147" y="100"/>
                    <a:pt x="176" y="103"/>
                  </a:cubicBezTo>
                  <a:cubicBezTo>
                    <a:pt x="168" y="133"/>
                    <a:pt x="160" y="134"/>
                    <a:pt x="128" y="137"/>
                  </a:cubicBezTo>
                  <a:cubicBezTo>
                    <a:pt x="124" y="140"/>
                    <a:pt x="120" y="142"/>
                    <a:pt x="116" y="145"/>
                  </a:cubicBezTo>
                  <a:cubicBezTo>
                    <a:pt x="112" y="147"/>
                    <a:pt x="104" y="141"/>
                    <a:pt x="104" y="141"/>
                  </a:cubicBezTo>
                  <a:cubicBezTo>
                    <a:pt x="97" y="146"/>
                    <a:pt x="93" y="146"/>
                    <a:pt x="88" y="153"/>
                  </a:cubicBezTo>
                  <a:cubicBezTo>
                    <a:pt x="72" y="151"/>
                    <a:pt x="60" y="147"/>
                    <a:pt x="78" y="135"/>
                  </a:cubicBezTo>
                  <a:cubicBezTo>
                    <a:pt x="84" y="126"/>
                    <a:pt x="80" y="124"/>
                    <a:pt x="72" y="119"/>
                  </a:cubicBezTo>
                  <a:cubicBezTo>
                    <a:pt x="78" y="109"/>
                    <a:pt x="86" y="116"/>
                    <a:pt x="90" y="105"/>
                  </a:cubicBezTo>
                  <a:cubicBezTo>
                    <a:pt x="86" y="94"/>
                    <a:pt x="96" y="95"/>
                    <a:pt x="106" y="93"/>
                  </a:cubicBezTo>
                  <a:cubicBezTo>
                    <a:pt x="105" y="88"/>
                    <a:pt x="106" y="82"/>
                    <a:pt x="102" y="79"/>
                  </a:cubicBezTo>
                  <a:cubicBezTo>
                    <a:pt x="102" y="79"/>
                    <a:pt x="87" y="74"/>
                    <a:pt x="84" y="73"/>
                  </a:cubicBezTo>
                  <a:cubicBezTo>
                    <a:pt x="82" y="72"/>
                    <a:pt x="78" y="71"/>
                    <a:pt x="78" y="71"/>
                  </a:cubicBezTo>
                  <a:cubicBezTo>
                    <a:pt x="77" y="66"/>
                    <a:pt x="79" y="59"/>
                    <a:pt x="76" y="55"/>
                  </a:cubicBezTo>
                  <a:cubicBezTo>
                    <a:pt x="74" y="52"/>
                    <a:pt x="67" y="59"/>
                    <a:pt x="66" y="63"/>
                  </a:cubicBezTo>
                  <a:cubicBezTo>
                    <a:pt x="64" y="72"/>
                    <a:pt x="69" y="91"/>
                    <a:pt x="64" y="101"/>
                  </a:cubicBezTo>
                  <a:cubicBezTo>
                    <a:pt x="59" y="111"/>
                    <a:pt x="47" y="116"/>
                    <a:pt x="38" y="121"/>
                  </a:cubicBezTo>
                  <a:cubicBezTo>
                    <a:pt x="34" y="125"/>
                    <a:pt x="17" y="132"/>
                    <a:pt x="12" y="129"/>
                  </a:cubicBezTo>
                  <a:cubicBezTo>
                    <a:pt x="8" y="126"/>
                    <a:pt x="0" y="121"/>
                    <a:pt x="0" y="121"/>
                  </a:cubicBezTo>
                  <a:cubicBezTo>
                    <a:pt x="3" y="113"/>
                    <a:pt x="1" y="108"/>
                    <a:pt x="10" y="105"/>
                  </a:cubicBezTo>
                  <a:cubicBezTo>
                    <a:pt x="6" y="85"/>
                    <a:pt x="7" y="78"/>
                    <a:pt x="28" y="73"/>
                  </a:cubicBezTo>
                  <a:cubicBezTo>
                    <a:pt x="37" y="60"/>
                    <a:pt x="41" y="63"/>
                    <a:pt x="58" y="61"/>
                  </a:cubicBezTo>
                  <a:cubicBezTo>
                    <a:pt x="68" y="54"/>
                    <a:pt x="71" y="49"/>
                    <a:pt x="60" y="41"/>
                  </a:cubicBezTo>
                  <a:cubicBezTo>
                    <a:pt x="57" y="32"/>
                    <a:pt x="53" y="33"/>
                    <a:pt x="44" y="31"/>
                  </a:cubicBezTo>
                  <a:cubicBezTo>
                    <a:pt x="40" y="26"/>
                    <a:pt x="35" y="21"/>
                    <a:pt x="42" y="13"/>
                  </a:cubicBezTo>
                  <a:cubicBezTo>
                    <a:pt x="45" y="10"/>
                    <a:pt x="54" y="9"/>
                    <a:pt x="54" y="9"/>
                  </a:cubicBezTo>
                  <a:cubicBezTo>
                    <a:pt x="62" y="17"/>
                    <a:pt x="57" y="24"/>
                    <a:pt x="70" y="21"/>
                  </a:cubicBezTo>
                  <a:cubicBezTo>
                    <a:pt x="76" y="15"/>
                    <a:pt x="77" y="8"/>
                    <a:pt x="84" y="5"/>
                  </a:cubicBezTo>
                  <a:cubicBezTo>
                    <a:pt x="88" y="3"/>
                    <a:pt x="96" y="1"/>
                    <a:pt x="96" y="1"/>
                  </a:cubicBezTo>
                  <a:cubicBezTo>
                    <a:pt x="101" y="2"/>
                    <a:pt x="106" y="0"/>
                    <a:pt x="110" y="3"/>
                  </a:cubicBezTo>
                  <a:cubicBezTo>
                    <a:pt x="117" y="8"/>
                    <a:pt x="98" y="16"/>
                    <a:pt x="96" y="17"/>
                  </a:cubicBezTo>
                  <a:cubicBezTo>
                    <a:pt x="87" y="31"/>
                    <a:pt x="104" y="26"/>
                    <a:pt x="112" y="23"/>
                  </a:cubicBezTo>
                  <a:cubicBezTo>
                    <a:pt x="122" y="25"/>
                    <a:pt x="129" y="28"/>
                    <a:pt x="118" y="35"/>
                  </a:cubicBezTo>
                  <a:cubicBezTo>
                    <a:pt x="114" y="48"/>
                    <a:pt x="110" y="47"/>
                    <a:pt x="116" y="47"/>
                  </a:cubicBezTo>
                  <a:close/>
                </a:path>
              </a:pathLst>
            </a:custGeom>
            <a:solidFill>
              <a:srgbClr val="C0C0C0"/>
            </a:solidFill>
            <a:ln w="3175">
              <a:solidFill>
                <a:schemeClr val="bg1"/>
              </a:solidFill>
              <a:round/>
              <a:headEnd/>
              <a:tailEnd/>
            </a:ln>
          </p:spPr>
          <p:txBody>
            <a:bodyPr/>
            <a:lstStyle/>
            <a:p>
              <a:endParaRPr lang="zh-CN" altLang="en-US"/>
            </a:p>
          </p:txBody>
        </p:sp>
        <p:sp>
          <p:nvSpPr>
            <p:cNvPr id="10267" name="Freeform 70"/>
            <p:cNvSpPr>
              <a:spLocks/>
            </p:cNvSpPr>
            <p:nvPr/>
          </p:nvSpPr>
          <p:spPr bwMode="auto">
            <a:xfrm>
              <a:off x="1325" y="3119"/>
              <a:ext cx="110" cy="220"/>
            </a:xfrm>
            <a:custGeom>
              <a:avLst/>
              <a:gdLst>
                <a:gd name="T0" fmla="*/ 92 w 110"/>
                <a:gd name="T1" fmla="*/ 0 h 220"/>
                <a:gd name="T2" fmla="*/ 106 w 110"/>
                <a:gd name="T3" fmla="*/ 36 h 220"/>
                <a:gd name="T4" fmla="*/ 110 w 110"/>
                <a:gd name="T5" fmla="*/ 60 h 220"/>
                <a:gd name="T6" fmla="*/ 104 w 110"/>
                <a:gd name="T7" fmla="*/ 78 h 220"/>
                <a:gd name="T8" fmla="*/ 80 w 110"/>
                <a:gd name="T9" fmla="*/ 130 h 220"/>
                <a:gd name="T10" fmla="*/ 74 w 110"/>
                <a:gd name="T11" fmla="*/ 174 h 220"/>
                <a:gd name="T12" fmla="*/ 42 w 110"/>
                <a:gd name="T13" fmla="*/ 218 h 220"/>
                <a:gd name="T14" fmla="*/ 4 w 110"/>
                <a:gd name="T15" fmla="*/ 202 h 220"/>
                <a:gd name="T16" fmla="*/ 18 w 110"/>
                <a:gd name="T17" fmla="*/ 128 h 220"/>
                <a:gd name="T18" fmla="*/ 20 w 110"/>
                <a:gd name="T19" fmla="*/ 96 h 220"/>
                <a:gd name="T20" fmla="*/ 22 w 110"/>
                <a:gd name="T21" fmla="*/ 66 h 220"/>
                <a:gd name="T22" fmla="*/ 54 w 110"/>
                <a:gd name="T23" fmla="*/ 56 h 220"/>
                <a:gd name="T24" fmla="*/ 76 w 110"/>
                <a:gd name="T25" fmla="*/ 4 h 220"/>
                <a:gd name="T26" fmla="*/ 92 w 110"/>
                <a:gd name="T27" fmla="*/ 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220"/>
                <a:gd name="T44" fmla="*/ 110 w 110"/>
                <a:gd name="T45" fmla="*/ 220 h 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220">
                  <a:moveTo>
                    <a:pt x="92" y="0"/>
                  </a:moveTo>
                  <a:cubicBezTo>
                    <a:pt x="110" y="6"/>
                    <a:pt x="103" y="23"/>
                    <a:pt x="106" y="36"/>
                  </a:cubicBezTo>
                  <a:cubicBezTo>
                    <a:pt x="107" y="41"/>
                    <a:pt x="110" y="60"/>
                    <a:pt x="110" y="60"/>
                  </a:cubicBezTo>
                  <a:cubicBezTo>
                    <a:pt x="108" y="66"/>
                    <a:pt x="104" y="78"/>
                    <a:pt x="104" y="78"/>
                  </a:cubicBezTo>
                  <a:cubicBezTo>
                    <a:pt x="101" y="90"/>
                    <a:pt x="85" y="114"/>
                    <a:pt x="80" y="130"/>
                  </a:cubicBezTo>
                  <a:cubicBezTo>
                    <a:pt x="75" y="146"/>
                    <a:pt x="80" y="159"/>
                    <a:pt x="74" y="174"/>
                  </a:cubicBezTo>
                  <a:cubicBezTo>
                    <a:pt x="67" y="191"/>
                    <a:pt x="62" y="211"/>
                    <a:pt x="42" y="218"/>
                  </a:cubicBezTo>
                  <a:cubicBezTo>
                    <a:pt x="25" y="215"/>
                    <a:pt x="10" y="220"/>
                    <a:pt x="4" y="202"/>
                  </a:cubicBezTo>
                  <a:cubicBezTo>
                    <a:pt x="6" y="155"/>
                    <a:pt x="0" y="155"/>
                    <a:pt x="18" y="128"/>
                  </a:cubicBezTo>
                  <a:cubicBezTo>
                    <a:pt x="19" y="110"/>
                    <a:pt x="19" y="106"/>
                    <a:pt x="20" y="96"/>
                  </a:cubicBezTo>
                  <a:cubicBezTo>
                    <a:pt x="21" y="86"/>
                    <a:pt x="16" y="73"/>
                    <a:pt x="22" y="66"/>
                  </a:cubicBezTo>
                  <a:cubicBezTo>
                    <a:pt x="33" y="55"/>
                    <a:pt x="37" y="58"/>
                    <a:pt x="54" y="56"/>
                  </a:cubicBezTo>
                  <a:cubicBezTo>
                    <a:pt x="64" y="42"/>
                    <a:pt x="63" y="17"/>
                    <a:pt x="76" y="4"/>
                  </a:cubicBezTo>
                  <a:cubicBezTo>
                    <a:pt x="80" y="0"/>
                    <a:pt x="87" y="1"/>
                    <a:pt x="92" y="0"/>
                  </a:cubicBezTo>
                  <a:close/>
                </a:path>
              </a:pathLst>
            </a:custGeom>
            <a:solidFill>
              <a:srgbClr val="C0C0C0"/>
            </a:solidFill>
            <a:ln w="3175">
              <a:solidFill>
                <a:schemeClr val="bg1"/>
              </a:solidFill>
              <a:round/>
              <a:headEnd/>
              <a:tailEnd/>
            </a:ln>
          </p:spPr>
          <p:txBody>
            <a:bodyPr/>
            <a:lstStyle/>
            <a:p>
              <a:endParaRPr lang="zh-CN" altLang="en-US"/>
            </a:p>
          </p:txBody>
        </p:sp>
        <p:sp>
          <p:nvSpPr>
            <p:cNvPr id="10268" name="Freeform 71"/>
            <p:cNvSpPr>
              <a:spLocks/>
            </p:cNvSpPr>
            <p:nvPr/>
          </p:nvSpPr>
          <p:spPr bwMode="auto">
            <a:xfrm>
              <a:off x="2060" y="2829"/>
              <a:ext cx="461" cy="275"/>
            </a:xfrm>
            <a:custGeom>
              <a:avLst/>
              <a:gdLst>
                <a:gd name="T0" fmla="*/ 25 w 461"/>
                <a:gd name="T1" fmla="*/ 2 h 275"/>
                <a:gd name="T2" fmla="*/ 3 w 461"/>
                <a:gd name="T3" fmla="*/ 4 h 275"/>
                <a:gd name="T4" fmla="*/ 5 w 461"/>
                <a:gd name="T5" fmla="*/ 16 h 275"/>
                <a:gd name="T6" fmla="*/ 35 w 461"/>
                <a:gd name="T7" fmla="*/ 32 h 275"/>
                <a:gd name="T8" fmla="*/ 45 w 461"/>
                <a:gd name="T9" fmla="*/ 52 h 275"/>
                <a:gd name="T10" fmla="*/ 59 w 461"/>
                <a:gd name="T11" fmla="*/ 76 h 275"/>
                <a:gd name="T12" fmla="*/ 75 w 461"/>
                <a:gd name="T13" fmla="*/ 108 h 275"/>
                <a:gd name="T14" fmla="*/ 93 w 461"/>
                <a:gd name="T15" fmla="*/ 136 h 275"/>
                <a:gd name="T16" fmla="*/ 111 w 461"/>
                <a:gd name="T17" fmla="*/ 144 h 275"/>
                <a:gd name="T18" fmla="*/ 153 w 461"/>
                <a:gd name="T19" fmla="*/ 194 h 275"/>
                <a:gd name="T20" fmla="*/ 159 w 461"/>
                <a:gd name="T21" fmla="*/ 210 h 275"/>
                <a:gd name="T22" fmla="*/ 171 w 461"/>
                <a:gd name="T23" fmla="*/ 216 h 275"/>
                <a:gd name="T24" fmla="*/ 235 w 461"/>
                <a:gd name="T25" fmla="*/ 226 h 275"/>
                <a:gd name="T26" fmla="*/ 293 w 461"/>
                <a:gd name="T27" fmla="*/ 234 h 275"/>
                <a:gd name="T28" fmla="*/ 339 w 461"/>
                <a:gd name="T29" fmla="*/ 246 h 275"/>
                <a:gd name="T30" fmla="*/ 353 w 461"/>
                <a:gd name="T31" fmla="*/ 250 h 275"/>
                <a:gd name="T32" fmla="*/ 361 w 461"/>
                <a:gd name="T33" fmla="*/ 268 h 275"/>
                <a:gd name="T34" fmla="*/ 371 w 461"/>
                <a:gd name="T35" fmla="*/ 254 h 275"/>
                <a:gd name="T36" fmla="*/ 403 w 461"/>
                <a:gd name="T37" fmla="*/ 242 h 275"/>
                <a:gd name="T38" fmla="*/ 407 w 461"/>
                <a:gd name="T39" fmla="*/ 258 h 275"/>
                <a:gd name="T40" fmla="*/ 417 w 461"/>
                <a:gd name="T41" fmla="*/ 256 h 275"/>
                <a:gd name="T42" fmla="*/ 461 w 461"/>
                <a:gd name="T43" fmla="*/ 240 h 275"/>
                <a:gd name="T44" fmla="*/ 449 w 461"/>
                <a:gd name="T45" fmla="*/ 218 h 275"/>
                <a:gd name="T46" fmla="*/ 429 w 461"/>
                <a:gd name="T47" fmla="*/ 234 h 275"/>
                <a:gd name="T48" fmla="*/ 423 w 461"/>
                <a:gd name="T49" fmla="*/ 226 h 275"/>
                <a:gd name="T50" fmla="*/ 405 w 461"/>
                <a:gd name="T51" fmla="*/ 218 h 275"/>
                <a:gd name="T52" fmla="*/ 381 w 461"/>
                <a:gd name="T53" fmla="*/ 234 h 275"/>
                <a:gd name="T54" fmla="*/ 357 w 461"/>
                <a:gd name="T55" fmla="*/ 226 h 275"/>
                <a:gd name="T56" fmla="*/ 357 w 461"/>
                <a:gd name="T57" fmla="*/ 240 h 275"/>
                <a:gd name="T58" fmla="*/ 335 w 461"/>
                <a:gd name="T59" fmla="*/ 222 h 275"/>
                <a:gd name="T60" fmla="*/ 263 w 461"/>
                <a:gd name="T61" fmla="*/ 212 h 275"/>
                <a:gd name="T62" fmla="*/ 245 w 461"/>
                <a:gd name="T63" fmla="*/ 198 h 275"/>
                <a:gd name="T64" fmla="*/ 225 w 461"/>
                <a:gd name="T65" fmla="*/ 194 h 275"/>
                <a:gd name="T66" fmla="*/ 203 w 461"/>
                <a:gd name="T67" fmla="*/ 200 h 275"/>
                <a:gd name="T68" fmla="*/ 169 w 461"/>
                <a:gd name="T69" fmla="*/ 182 h 275"/>
                <a:gd name="T70" fmla="*/ 157 w 461"/>
                <a:gd name="T71" fmla="*/ 168 h 275"/>
                <a:gd name="T72" fmla="*/ 183 w 461"/>
                <a:gd name="T73" fmla="*/ 150 h 275"/>
                <a:gd name="T74" fmla="*/ 197 w 461"/>
                <a:gd name="T75" fmla="*/ 148 h 275"/>
                <a:gd name="T76" fmla="*/ 195 w 461"/>
                <a:gd name="T77" fmla="*/ 134 h 275"/>
                <a:gd name="T78" fmla="*/ 183 w 461"/>
                <a:gd name="T79" fmla="*/ 130 h 275"/>
                <a:gd name="T80" fmla="*/ 169 w 461"/>
                <a:gd name="T81" fmla="*/ 132 h 275"/>
                <a:gd name="T82" fmla="*/ 145 w 461"/>
                <a:gd name="T83" fmla="*/ 124 h 275"/>
                <a:gd name="T84" fmla="*/ 133 w 461"/>
                <a:gd name="T85" fmla="*/ 110 h 275"/>
                <a:gd name="T86" fmla="*/ 105 w 461"/>
                <a:gd name="T87" fmla="*/ 70 h 275"/>
                <a:gd name="T88" fmla="*/ 83 w 461"/>
                <a:gd name="T89" fmla="*/ 56 h 275"/>
                <a:gd name="T90" fmla="*/ 67 w 461"/>
                <a:gd name="T91" fmla="*/ 36 h 275"/>
                <a:gd name="T92" fmla="*/ 61 w 461"/>
                <a:gd name="T93" fmla="*/ 32 h 275"/>
                <a:gd name="T94" fmla="*/ 25 w 461"/>
                <a:gd name="T95" fmla="*/ 2 h 2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1"/>
                <a:gd name="T145" fmla="*/ 0 h 275"/>
                <a:gd name="T146" fmla="*/ 461 w 461"/>
                <a:gd name="T147" fmla="*/ 275 h 2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1" h="275">
                  <a:moveTo>
                    <a:pt x="25" y="2"/>
                  </a:moveTo>
                  <a:cubicBezTo>
                    <a:pt x="18" y="3"/>
                    <a:pt x="9" y="0"/>
                    <a:pt x="3" y="4"/>
                  </a:cubicBezTo>
                  <a:cubicBezTo>
                    <a:pt x="0" y="6"/>
                    <a:pt x="3" y="12"/>
                    <a:pt x="5" y="16"/>
                  </a:cubicBezTo>
                  <a:cubicBezTo>
                    <a:pt x="13" y="30"/>
                    <a:pt x="21" y="30"/>
                    <a:pt x="35" y="32"/>
                  </a:cubicBezTo>
                  <a:cubicBezTo>
                    <a:pt x="40" y="50"/>
                    <a:pt x="34" y="45"/>
                    <a:pt x="45" y="52"/>
                  </a:cubicBezTo>
                  <a:cubicBezTo>
                    <a:pt x="51" y="60"/>
                    <a:pt x="56" y="67"/>
                    <a:pt x="59" y="76"/>
                  </a:cubicBezTo>
                  <a:cubicBezTo>
                    <a:pt x="61" y="89"/>
                    <a:pt x="66" y="99"/>
                    <a:pt x="75" y="108"/>
                  </a:cubicBezTo>
                  <a:cubicBezTo>
                    <a:pt x="80" y="124"/>
                    <a:pt x="81" y="126"/>
                    <a:pt x="93" y="136"/>
                  </a:cubicBezTo>
                  <a:cubicBezTo>
                    <a:pt x="98" y="140"/>
                    <a:pt x="111" y="144"/>
                    <a:pt x="111" y="144"/>
                  </a:cubicBezTo>
                  <a:cubicBezTo>
                    <a:pt x="130" y="163"/>
                    <a:pt x="125" y="185"/>
                    <a:pt x="153" y="194"/>
                  </a:cubicBezTo>
                  <a:cubicBezTo>
                    <a:pt x="156" y="199"/>
                    <a:pt x="156" y="205"/>
                    <a:pt x="159" y="210"/>
                  </a:cubicBezTo>
                  <a:cubicBezTo>
                    <a:pt x="161" y="214"/>
                    <a:pt x="167" y="214"/>
                    <a:pt x="171" y="216"/>
                  </a:cubicBezTo>
                  <a:cubicBezTo>
                    <a:pt x="184" y="235"/>
                    <a:pt x="216" y="225"/>
                    <a:pt x="235" y="226"/>
                  </a:cubicBezTo>
                  <a:cubicBezTo>
                    <a:pt x="257" y="230"/>
                    <a:pt x="268" y="233"/>
                    <a:pt x="293" y="234"/>
                  </a:cubicBezTo>
                  <a:cubicBezTo>
                    <a:pt x="309" y="250"/>
                    <a:pt x="310" y="244"/>
                    <a:pt x="339" y="246"/>
                  </a:cubicBezTo>
                  <a:cubicBezTo>
                    <a:pt x="344" y="248"/>
                    <a:pt x="350" y="246"/>
                    <a:pt x="353" y="250"/>
                  </a:cubicBezTo>
                  <a:cubicBezTo>
                    <a:pt x="369" y="275"/>
                    <a:pt x="344" y="257"/>
                    <a:pt x="361" y="268"/>
                  </a:cubicBezTo>
                  <a:cubicBezTo>
                    <a:pt x="378" y="264"/>
                    <a:pt x="362" y="270"/>
                    <a:pt x="371" y="254"/>
                  </a:cubicBezTo>
                  <a:cubicBezTo>
                    <a:pt x="372" y="253"/>
                    <a:pt x="397" y="246"/>
                    <a:pt x="403" y="242"/>
                  </a:cubicBezTo>
                  <a:cubicBezTo>
                    <a:pt x="405" y="247"/>
                    <a:pt x="402" y="255"/>
                    <a:pt x="407" y="258"/>
                  </a:cubicBezTo>
                  <a:cubicBezTo>
                    <a:pt x="410" y="260"/>
                    <a:pt x="414" y="257"/>
                    <a:pt x="417" y="256"/>
                  </a:cubicBezTo>
                  <a:cubicBezTo>
                    <a:pt x="434" y="253"/>
                    <a:pt x="445" y="244"/>
                    <a:pt x="461" y="240"/>
                  </a:cubicBezTo>
                  <a:cubicBezTo>
                    <a:pt x="458" y="230"/>
                    <a:pt x="459" y="221"/>
                    <a:pt x="449" y="218"/>
                  </a:cubicBezTo>
                  <a:cubicBezTo>
                    <a:pt x="445" y="230"/>
                    <a:pt x="441" y="231"/>
                    <a:pt x="429" y="234"/>
                  </a:cubicBezTo>
                  <a:cubicBezTo>
                    <a:pt x="417" y="242"/>
                    <a:pt x="410" y="235"/>
                    <a:pt x="423" y="226"/>
                  </a:cubicBezTo>
                  <a:cubicBezTo>
                    <a:pt x="418" y="222"/>
                    <a:pt x="405" y="218"/>
                    <a:pt x="405" y="218"/>
                  </a:cubicBezTo>
                  <a:cubicBezTo>
                    <a:pt x="394" y="221"/>
                    <a:pt x="392" y="230"/>
                    <a:pt x="381" y="234"/>
                  </a:cubicBezTo>
                  <a:cubicBezTo>
                    <a:pt x="367" y="224"/>
                    <a:pt x="382" y="223"/>
                    <a:pt x="357" y="226"/>
                  </a:cubicBezTo>
                  <a:cubicBezTo>
                    <a:pt x="360" y="234"/>
                    <a:pt x="367" y="237"/>
                    <a:pt x="357" y="240"/>
                  </a:cubicBezTo>
                  <a:cubicBezTo>
                    <a:pt x="348" y="234"/>
                    <a:pt x="344" y="228"/>
                    <a:pt x="335" y="222"/>
                  </a:cubicBezTo>
                  <a:cubicBezTo>
                    <a:pt x="308" y="225"/>
                    <a:pt x="290" y="214"/>
                    <a:pt x="263" y="212"/>
                  </a:cubicBezTo>
                  <a:cubicBezTo>
                    <a:pt x="267" y="198"/>
                    <a:pt x="258" y="200"/>
                    <a:pt x="245" y="198"/>
                  </a:cubicBezTo>
                  <a:cubicBezTo>
                    <a:pt x="237" y="193"/>
                    <a:pt x="235" y="192"/>
                    <a:pt x="225" y="194"/>
                  </a:cubicBezTo>
                  <a:cubicBezTo>
                    <a:pt x="217" y="202"/>
                    <a:pt x="215" y="202"/>
                    <a:pt x="203" y="200"/>
                  </a:cubicBezTo>
                  <a:cubicBezTo>
                    <a:pt x="191" y="183"/>
                    <a:pt x="193" y="184"/>
                    <a:pt x="169" y="182"/>
                  </a:cubicBezTo>
                  <a:cubicBezTo>
                    <a:pt x="161" y="179"/>
                    <a:pt x="160" y="176"/>
                    <a:pt x="157" y="168"/>
                  </a:cubicBezTo>
                  <a:cubicBezTo>
                    <a:pt x="159" y="148"/>
                    <a:pt x="162" y="143"/>
                    <a:pt x="183" y="150"/>
                  </a:cubicBezTo>
                  <a:cubicBezTo>
                    <a:pt x="188" y="149"/>
                    <a:pt x="194" y="152"/>
                    <a:pt x="197" y="148"/>
                  </a:cubicBezTo>
                  <a:cubicBezTo>
                    <a:pt x="200" y="144"/>
                    <a:pt x="198" y="138"/>
                    <a:pt x="195" y="134"/>
                  </a:cubicBezTo>
                  <a:cubicBezTo>
                    <a:pt x="192" y="131"/>
                    <a:pt x="183" y="130"/>
                    <a:pt x="183" y="130"/>
                  </a:cubicBezTo>
                  <a:cubicBezTo>
                    <a:pt x="174" y="133"/>
                    <a:pt x="176" y="142"/>
                    <a:pt x="169" y="132"/>
                  </a:cubicBezTo>
                  <a:cubicBezTo>
                    <a:pt x="166" y="116"/>
                    <a:pt x="159" y="119"/>
                    <a:pt x="145" y="124"/>
                  </a:cubicBezTo>
                  <a:cubicBezTo>
                    <a:pt x="140" y="117"/>
                    <a:pt x="141" y="113"/>
                    <a:pt x="133" y="110"/>
                  </a:cubicBezTo>
                  <a:cubicBezTo>
                    <a:pt x="123" y="95"/>
                    <a:pt x="127" y="77"/>
                    <a:pt x="105" y="70"/>
                  </a:cubicBezTo>
                  <a:cubicBezTo>
                    <a:pt x="101" y="59"/>
                    <a:pt x="93" y="59"/>
                    <a:pt x="83" y="56"/>
                  </a:cubicBezTo>
                  <a:cubicBezTo>
                    <a:pt x="77" y="39"/>
                    <a:pt x="83" y="46"/>
                    <a:pt x="67" y="36"/>
                  </a:cubicBezTo>
                  <a:cubicBezTo>
                    <a:pt x="65" y="35"/>
                    <a:pt x="61" y="32"/>
                    <a:pt x="61" y="32"/>
                  </a:cubicBezTo>
                  <a:cubicBezTo>
                    <a:pt x="50" y="15"/>
                    <a:pt x="47" y="2"/>
                    <a:pt x="25" y="2"/>
                  </a:cubicBezTo>
                  <a:close/>
                </a:path>
              </a:pathLst>
            </a:custGeom>
            <a:solidFill>
              <a:srgbClr val="C0C0C0"/>
            </a:solidFill>
            <a:ln w="3175">
              <a:solidFill>
                <a:schemeClr val="bg1"/>
              </a:solidFill>
              <a:round/>
              <a:headEnd/>
              <a:tailEnd/>
            </a:ln>
          </p:spPr>
          <p:txBody>
            <a:bodyPr/>
            <a:lstStyle/>
            <a:p>
              <a:endParaRPr lang="zh-CN" altLang="en-US"/>
            </a:p>
          </p:txBody>
        </p:sp>
        <p:sp>
          <p:nvSpPr>
            <p:cNvPr id="10269" name="Freeform 72"/>
            <p:cNvSpPr>
              <a:spLocks/>
            </p:cNvSpPr>
            <p:nvPr/>
          </p:nvSpPr>
          <p:spPr bwMode="auto">
            <a:xfrm>
              <a:off x="2262" y="2811"/>
              <a:ext cx="245" cy="213"/>
            </a:xfrm>
            <a:custGeom>
              <a:avLst/>
              <a:gdLst>
                <a:gd name="T0" fmla="*/ 121 w 245"/>
                <a:gd name="T1" fmla="*/ 0 h 213"/>
                <a:gd name="T2" fmla="*/ 137 w 245"/>
                <a:gd name="T3" fmla="*/ 20 h 213"/>
                <a:gd name="T4" fmla="*/ 125 w 245"/>
                <a:gd name="T5" fmla="*/ 58 h 213"/>
                <a:gd name="T6" fmla="*/ 143 w 245"/>
                <a:gd name="T7" fmla="*/ 86 h 213"/>
                <a:gd name="T8" fmla="*/ 163 w 245"/>
                <a:gd name="T9" fmla="*/ 92 h 213"/>
                <a:gd name="T10" fmla="*/ 191 w 245"/>
                <a:gd name="T11" fmla="*/ 84 h 213"/>
                <a:gd name="T12" fmla="*/ 231 w 245"/>
                <a:gd name="T13" fmla="*/ 82 h 213"/>
                <a:gd name="T14" fmla="*/ 223 w 245"/>
                <a:gd name="T15" fmla="*/ 106 h 213"/>
                <a:gd name="T16" fmla="*/ 207 w 245"/>
                <a:gd name="T17" fmla="*/ 120 h 213"/>
                <a:gd name="T18" fmla="*/ 191 w 245"/>
                <a:gd name="T19" fmla="*/ 142 h 213"/>
                <a:gd name="T20" fmla="*/ 195 w 245"/>
                <a:gd name="T21" fmla="*/ 160 h 213"/>
                <a:gd name="T22" fmla="*/ 203 w 245"/>
                <a:gd name="T23" fmla="*/ 172 h 213"/>
                <a:gd name="T24" fmla="*/ 179 w 245"/>
                <a:gd name="T25" fmla="*/ 188 h 213"/>
                <a:gd name="T26" fmla="*/ 173 w 245"/>
                <a:gd name="T27" fmla="*/ 168 h 213"/>
                <a:gd name="T28" fmla="*/ 163 w 245"/>
                <a:gd name="T29" fmla="*/ 208 h 213"/>
                <a:gd name="T30" fmla="*/ 137 w 245"/>
                <a:gd name="T31" fmla="*/ 166 h 213"/>
                <a:gd name="T32" fmla="*/ 135 w 245"/>
                <a:gd name="T33" fmla="*/ 150 h 213"/>
                <a:gd name="T34" fmla="*/ 147 w 245"/>
                <a:gd name="T35" fmla="*/ 146 h 213"/>
                <a:gd name="T36" fmla="*/ 167 w 245"/>
                <a:gd name="T37" fmla="*/ 126 h 213"/>
                <a:gd name="T38" fmla="*/ 179 w 245"/>
                <a:gd name="T39" fmla="*/ 130 h 213"/>
                <a:gd name="T40" fmla="*/ 191 w 245"/>
                <a:gd name="T41" fmla="*/ 122 h 213"/>
                <a:gd name="T42" fmla="*/ 205 w 245"/>
                <a:gd name="T43" fmla="*/ 110 h 213"/>
                <a:gd name="T44" fmla="*/ 177 w 245"/>
                <a:gd name="T45" fmla="*/ 108 h 213"/>
                <a:gd name="T46" fmla="*/ 159 w 245"/>
                <a:gd name="T47" fmla="*/ 110 h 213"/>
                <a:gd name="T48" fmla="*/ 133 w 245"/>
                <a:gd name="T49" fmla="*/ 102 h 213"/>
                <a:gd name="T50" fmla="*/ 123 w 245"/>
                <a:gd name="T51" fmla="*/ 112 h 213"/>
                <a:gd name="T52" fmla="*/ 107 w 245"/>
                <a:gd name="T53" fmla="*/ 134 h 213"/>
                <a:gd name="T54" fmla="*/ 85 w 245"/>
                <a:gd name="T55" fmla="*/ 184 h 213"/>
                <a:gd name="T56" fmla="*/ 69 w 245"/>
                <a:gd name="T57" fmla="*/ 172 h 213"/>
                <a:gd name="T58" fmla="*/ 23 w 245"/>
                <a:gd name="T59" fmla="*/ 160 h 213"/>
                <a:gd name="T60" fmla="*/ 21 w 245"/>
                <a:gd name="T61" fmla="*/ 140 h 213"/>
                <a:gd name="T62" fmla="*/ 3 w 245"/>
                <a:gd name="T63" fmla="*/ 116 h 213"/>
                <a:gd name="T64" fmla="*/ 31 w 245"/>
                <a:gd name="T65" fmla="*/ 82 h 213"/>
                <a:gd name="T66" fmla="*/ 43 w 245"/>
                <a:gd name="T67" fmla="*/ 68 h 213"/>
                <a:gd name="T68" fmla="*/ 65 w 245"/>
                <a:gd name="T69" fmla="*/ 42 h 213"/>
                <a:gd name="T70" fmla="*/ 91 w 245"/>
                <a:gd name="T71" fmla="*/ 32 h 213"/>
                <a:gd name="T72" fmla="*/ 121 w 245"/>
                <a:gd name="T73" fmla="*/ 0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213"/>
                <a:gd name="T113" fmla="*/ 245 w 245"/>
                <a:gd name="T114" fmla="*/ 213 h 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213">
                  <a:moveTo>
                    <a:pt x="121" y="0"/>
                  </a:moveTo>
                  <a:cubicBezTo>
                    <a:pt x="130" y="3"/>
                    <a:pt x="130" y="13"/>
                    <a:pt x="137" y="20"/>
                  </a:cubicBezTo>
                  <a:cubicBezTo>
                    <a:pt x="143" y="38"/>
                    <a:pt x="130" y="43"/>
                    <a:pt x="125" y="58"/>
                  </a:cubicBezTo>
                  <a:cubicBezTo>
                    <a:pt x="130" y="73"/>
                    <a:pt x="130" y="77"/>
                    <a:pt x="143" y="86"/>
                  </a:cubicBezTo>
                  <a:cubicBezTo>
                    <a:pt x="149" y="95"/>
                    <a:pt x="152" y="94"/>
                    <a:pt x="163" y="92"/>
                  </a:cubicBezTo>
                  <a:cubicBezTo>
                    <a:pt x="168" y="77"/>
                    <a:pt x="176" y="82"/>
                    <a:pt x="191" y="84"/>
                  </a:cubicBezTo>
                  <a:cubicBezTo>
                    <a:pt x="201" y="100"/>
                    <a:pt x="218" y="86"/>
                    <a:pt x="231" y="82"/>
                  </a:cubicBezTo>
                  <a:cubicBezTo>
                    <a:pt x="245" y="92"/>
                    <a:pt x="237" y="103"/>
                    <a:pt x="223" y="106"/>
                  </a:cubicBezTo>
                  <a:cubicBezTo>
                    <a:pt x="217" y="115"/>
                    <a:pt x="210" y="110"/>
                    <a:pt x="207" y="120"/>
                  </a:cubicBezTo>
                  <a:cubicBezTo>
                    <a:pt x="204" y="142"/>
                    <a:pt x="205" y="133"/>
                    <a:pt x="191" y="142"/>
                  </a:cubicBezTo>
                  <a:cubicBezTo>
                    <a:pt x="185" y="152"/>
                    <a:pt x="189" y="152"/>
                    <a:pt x="195" y="160"/>
                  </a:cubicBezTo>
                  <a:cubicBezTo>
                    <a:pt x="198" y="164"/>
                    <a:pt x="203" y="172"/>
                    <a:pt x="203" y="172"/>
                  </a:cubicBezTo>
                  <a:cubicBezTo>
                    <a:pt x="200" y="213"/>
                    <a:pt x="200" y="209"/>
                    <a:pt x="179" y="188"/>
                  </a:cubicBezTo>
                  <a:cubicBezTo>
                    <a:pt x="177" y="181"/>
                    <a:pt x="175" y="175"/>
                    <a:pt x="173" y="168"/>
                  </a:cubicBezTo>
                  <a:cubicBezTo>
                    <a:pt x="158" y="173"/>
                    <a:pt x="164" y="195"/>
                    <a:pt x="163" y="208"/>
                  </a:cubicBezTo>
                  <a:cubicBezTo>
                    <a:pt x="121" y="203"/>
                    <a:pt x="169" y="187"/>
                    <a:pt x="137" y="166"/>
                  </a:cubicBezTo>
                  <a:cubicBezTo>
                    <a:pt x="134" y="161"/>
                    <a:pt x="129" y="156"/>
                    <a:pt x="135" y="150"/>
                  </a:cubicBezTo>
                  <a:cubicBezTo>
                    <a:pt x="138" y="147"/>
                    <a:pt x="147" y="146"/>
                    <a:pt x="147" y="146"/>
                  </a:cubicBezTo>
                  <a:cubicBezTo>
                    <a:pt x="158" y="130"/>
                    <a:pt x="143" y="123"/>
                    <a:pt x="167" y="126"/>
                  </a:cubicBezTo>
                  <a:cubicBezTo>
                    <a:pt x="173" y="132"/>
                    <a:pt x="172" y="134"/>
                    <a:pt x="179" y="130"/>
                  </a:cubicBezTo>
                  <a:cubicBezTo>
                    <a:pt x="183" y="128"/>
                    <a:pt x="191" y="122"/>
                    <a:pt x="191" y="122"/>
                  </a:cubicBezTo>
                  <a:cubicBezTo>
                    <a:pt x="194" y="114"/>
                    <a:pt x="198" y="115"/>
                    <a:pt x="205" y="110"/>
                  </a:cubicBezTo>
                  <a:cubicBezTo>
                    <a:pt x="188" y="104"/>
                    <a:pt x="197" y="105"/>
                    <a:pt x="177" y="108"/>
                  </a:cubicBezTo>
                  <a:cubicBezTo>
                    <a:pt x="170" y="110"/>
                    <a:pt x="166" y="108"/>
                    <a:pt x="159" y="110"/>
                  </a:cubicBezTo>
                  <a:cubicBezTo>
                    <a:pt x="151" y="98"/>
                    <a:pt x="149" y="100"/>
                    <a:pt x="133" y="102"/>
                  </a:cubicBezTo>
                  <a:cubicBezTo>
                    <a:pt x="130" y="106"/>
                    <a:pt x="125" y="108"/>
                    <a:pt x="123" y="112"/>
                  </a:cubicBezTo>
                  <a:cubicBezTo>
                    <a:pt x="115" y="133"/>
                    <a:pt x="126" y="129"/>
                    <a:pt x="107" y="134"/>
                  </a:cubicBezTo>
                  <a:cubicBezTo>
                    <a:pt x="94" y="154"/>
                    <a:pt x="111" y="175"/>
                    <a:pt x="85" y="184"/>
                  </a:cubicBezTo>
                  <a:cubicBezTo>
                    <a:pt x="77" y="181"/>
                    <a:pt x="76" y="176"/>
                    <a:pt x="69" y="172"/>
                  </a:cubicBezTo>
                  <a:cubicBezTo>
                    <a:pt x="48" y="176"/>
                    <a:pt x="43" y="163"/>
                    <a:pt x="23" y="160"/>
                  </a:cubicBezTo>
                  <a:cubicBezTo>
                    <a:pt x="22" y="153"/>
                    <a:pt x="24" y="146"/>
                    <a:pt x="21" y="140"/>
                  </a:cubicBezTo>
                  <a:cubicBezTo>
                    <a:pt x="16" y="129"/>
                    <a:pt x="7" y="128"/>
                    <a:pt x="3" y="116"/>
                  </a:cubicBezTo>
                  <a:cubicBezTo>
                    <a:pt x="5" y="82"/>
                    <a:pt x="0" y="85"/>
                    <a:pt x="31" y="82"/>
                  </a:cubicBezTo>
                  <a:cubicBezTo>
                    <a:pt x="36" y="74"/>
                    <a:pt x="32" y="64"/>
                    <a:pt x="43" y="68"/>
                  </a:cubicBezTo>
                  <a:cubicBezTo>
                    <a:pt x="58" y="63"/>
                    <a:pt x="56" y="51"/>
                    <a:pt x="65" y="42"/>
                  </a:cubicBezTo>
                  <a:cubicBezTo>
                    <a:pt x="72" y="35"/>
                    <a:pt x="82" y="34"/>
                    <a:pt x="91" y="32"/>
                  </a:cubicBezTo>
                  <a:cubicBezTo>
                    <a:pt x="113" y="17"/>
                    <a:pt x="92" y="0"/>
                    <a:pt x="121" y="0"/>
                  </a:cubicBezTo>
                  <a:close/>
                </a:path>
              </a:pathLst>
            </a:custGeom>
            <a:solidFill>
              <a:srgbClr val="C0C0C0"/>
            </a:solidFill>
            <a:ln w="3175">
              <a:solidFill>
                <a:schemeClr val="bg1"/>
              </a:solidFill>
              <a:round/>
              <a:headEnd/>
              <a:tailEnd/>
            </a:ln>
          </p:spPr>
          <p:txBody>
            <a:bodyPr/>
            <a:lstStyle/>
            <a:p>
              <a:endParaRPr lang="zh-CN" altLang="en-US"/>
            </a:p>
          </p:txBody>
        </p:sp>
        <p:sp>
          <p:nvSpPr>
            <p:cNvPr id="10270" name="Freeform 73"/>
            <p:cNvSpPr>
              <a:spLocks/>
            </p:cNvSpPr>
            <p:nvPr/>
          </p:nvSpPr>
          <p:spPr bwMode="auto">
            <a:xfrm>
              <a:off x="2503" y="2886"/>
              <a:ext cx="394" cy="220"/>
            </a:xfrm>
            <a:custGeom>
              <a:avLst/>
              <a:gdLst>
                <a:gd name="T0" fmla="*/ 46 w 394"/>
                <a:gd name="T1" fmla="*/ 17 h 220"/>
                <a:gd name="T2" fmla="*/ 34 w 394"/>
                <a:gd name="T3" fmla="*/ 51 h 220"/>
                <a:gd name="T4" fmla="*/ 64 w 394"/>
                <a:gd name="T5" fmla="*/ 69 h 220"/>
                <a:gd name="T6" fmla="*/ 72 w 394"/>
                <a:gd name="T7" fmla="*/ 61 h 220"/>
                <a:gd name="T8" fmla="*/ 80 w 394"/>
                <a:gd name="T9" fmla="*/ 37 h 220"/>
                <a:gd name="T10" fmla="*/ 124 w 394"/>
                <a:gd name="T11" fmla="*/ 57 h 220"/>
                <a:gd name="T12" fmla="*/ 180 w 394"/>
                <a:gd name="T13" fmla="*/ 61 h 220"/>
                <a:gd name="T14" fmla="*/ 258 w 394"/>
                <a:gd name="T15" fmla="*/ 91 h 220"/>
                <a:gd name="T16" fmla="*/ 296 w 394"/>
                <a:gd name="T17" fmla="*/ 119 h 220"/>
                <a:gd name="T18" fmla="*/ 348 w 394"/>
                <a:gd name="T19" fmla="*/ 117 h 220"/>
                <a:gd name="T20" fmla="*/ 352 w 394"/>
                <a:gd name="T21" fmla="*/ 81 h 220"/>
                <a:gd name="T22" fmla="*/ 364 w 394"/>
                <a:gd name="T23" fmla="*/ 77 h 220"/>
                <a:gd name="T24" fmla="*/ 394 w 394"/>
                <a:gd name="T25" fmla="*/ 109 h 220"/>
                <a:gd name="T26" fmla="*/ 358 w 394"/>
                <a:gd name="T27" fmla="*/ 145 h 220"/>
                <a:gd name="T28" fmla="*/ 314 w 394"/>
                <a:gd name="T29" fmla="*/ 143 h 220"/>
                <a:gd name="T30" fmla="*/ 320 w 394"/>
                <a:gd name="T31" fmla="*/ 159 h 220"/>
                <a:gd name="T32" fmla="*/ 352 w 394"/>
                <a:gd name="T33" fmla="*/ 189 h 220"/>
                <a:gd name="T34" fmla="*/ 320 w 394"/>
                <a:gd name="T35" fmla="*/ 209 h 220"/>
                <a:gd name="T36" fmla="*/ 280 w 394"/>
                <a:gd name="T37" fmla="*/ 169 h 220"/>
                <a:gd name="T38" fmla="*/ 250 w 394"/>
                <a:gd name="T39" fmla="*/ 185 h 220"/>
                <a:gd name="T40" fmla="*/ 194 w 394"/>
                <a:gd name="T41" fmla="*/ 169 h 220"/>
                <a:gd name="T42" fmla="*/ 162 w 394"/>
                <a:gd name="T43" fmla="*/ 159 h 220"/>
                <a:gd name="T44" fmla="*/ 176 w 394"/>
                <a:gd name="T45" fmla="*/ 137 h 220"/>
                <a:gd name="T46" fmla="*/ 132 w 394"/>
                <a:gd name="T47" fmla="*/ 129 h 220"/>
                <a:gd name="T48" fmla="*/ 114 w 394"/>
                <a:gd name="T49" fmla="*/ 129 h 220"/>
                <a:gd name="T50" fmla="*/ 128 w 394"/>
                <a:gd name="T51" fmla="*/ 107 h 220"/>
                <a:gd name="T52" fmla="*/ 92 w 394"/>
                <a:gd name="T53" fmla="*/ 97 h 220"/>
                <a:gd name="T54" fmla="*/ 100 w 394"/>
                <a:gd name="T55" fmla="*/ 81 h 220"/>
                <a:gd name="T56" fmla="*/ 64 w 394"/>
                <a:gd name="T57" fmla="*/ 107 h 220"/>
                <a:gd name="T58" fmla="*/ 30 w 394"/>
                <a:gd name="T59" fmla="*/ 101 h 220"/>
                <a:gd name="T60" fmla="*/ 24 w 394"/>
                <a:gd name="T61" fmla="*/ 103 h 220"/>
                <a:gd name="T62" fmla="*/ 4 w 394"/>
                <a:gd name="T63" fmla="*/ 105 h 220"/>
                <a:gd name="T64" fmla="*/ 24 w 394"/>
                <a:gd name="T65" fmla="*/ 73 h 220"/>
                <a:gd name="T66" fmla="*/ 16 w 394"/>
                <a:gd name="T67" fmla="*/ 7 h 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4"/>
                <a:gd name="T103" fmla="*/ 0 h 220"/>
                <a:gd name="T104" fmla="*/ 394 w 394"/>
                <a:gd name="T105" fmla="*/ 220 h 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4" h="220">
                  <a:moveTo>
                    <a:pt x="42" y="5"/>
                  </a:moveTo>
                  <a:cubicBezTo>
                    <a:pt x="44" y="8"/>
                    <a:pt x="46" y="17"/>
                    <a:pt x="46" y="17"/>
                  </a:cubicBezTo>
                  <a:cubicBezTo>
                    <a:pt x="41" y="41"/>
                    <a:pt x="47" y="16"/>
                    <a:pt x="40" y="33"/>
                  </a:cubicBezTo>
                  <a:cubicBezTo>
                    <a:pt x="37" y="39"/>
                    <a:pt x="34" y="51"/>
                    <a:pt x="34" y="51"/>
                  </a:cubicBezTo>
                  <a:cubicBezTo>
                    <a:pt x="32" y="65"/>
                    <a:pt x="27" y="72"/>
                    <a:pt x="30" y="85"/>
                  </a:cubicBezTo>
                  <a:cubicBezTo>
                    <a:pt x="71" y="83"/>
                    <a:pt x="72" y="93"/>
                    <a:pt x="64" y="69"/>
                  </a:cubicBezTo>
                  <a:cubicBezTo>
                    <a:pt x="65" y="67"/>
                    <a:pt x="65" y="64"/>
                    <a:pt x="66" y="63"/>
                  </a:cubicBezTo>
                  <a:cubicBezTo>
                    <a:pt x="67" y="62"/>
                    <a:pt x="72" y="63"/>
                    <a:pt x="72" y="61"/>
                  </a:cubicBezTo>
                  <a:cubicBezTo>
                    <a:pt x="73" y="55"/>
                    <a:pt x="66" y="43"/>
                    <a:pt x="66" y="43"/>
                  </a:cubicBezTo>
                  <a:cubicBezTo>
                    <a:pt x="69" y="33"/>
                    <a:pt x="71" y="31"/>
                    <a:pt x="80" y="37"/>
                  </a:cubicBezTo>
                  <a:cubicBezTo>
                    <a:pt x="89" y="51"/>
                    <a:pt x="90" y="43"/>
                    <a:pt x="102" y="39"/>
                  </a:cubicBezTo>
                  <a:cubicBezTo>
                    <a:pt x="113" y="43"/>
                    <a:pt x="116" y="49"/>
                    <a:pt x="124" y="57"/>
                  </a:cubicBezTo>
                  <a:cubicBezTo>
                    <a:pt x="126" y="89"/>
                    <a:pt x="120" y="93"/>
                    <a:pt x="148" y="89"/>
                  </a:cubicBezTo>
                  <a:cubicBezTo>
                    <a:pt x="160" y="81"/>
                    <a:pt x="166" y="66"/>
                    <a:pt x="180" y="61"/>
                  </a:cubicBezTo>
                  <a:cubicBezTo>
                    <a:pt x="212" y="64"/>
                    <a:pt x="203" y="75"/>
                    <a:pt x="234" y="79"/>
                  </a:cubicBezTo>
                  <a:cubicBezTo>
                    <a:pt x="242" y="82"/>
                    <a:pt x="251" y="86"/>
                    <a:pt x="258" y="91"/>
                  </a:cubicBezTo>
                  <a:cubicBezTo>
                    <a:pt x="263" y="98"/>
                    <a:pt x="271" y="103"/>
                    <a:pt x="278" y="107"/>
                  </a:cubicBezTo>
                  <a:cubicBezTo>
                    <a:pt x="284" y="111"/>
                    <a:pt x="296" y="119"/>
                    <a:pt x="296" y="119"/>
                  </a:cubicBezTo>
                  <a:cubicBezTo>
                    <a:pt x="297" y="122"/>
                    <a:pt x="295" y="128"/>
                    <a:pt x="298" y="129"/>
                  </a:cubicBezTo>
                  <a:cubicBezTo>
                    <a:pt x="299" y="129"/>
                    <a:pt x="344" y="117"/>
                    <a:pt x="348" y="117"/>
                  </a:cubicBezTo>
                  <a:cubicBezTo>
                    <a:pt x="355" y="112"/>
                    <a:pt x="354" y="108"/>
                    <a:pt x="362" y="105"/>
                  </a:cubicBezTo>
                  <a:cubicBezTo>
                    <a:pt x="361" y="101"/>
                    <a:pt x="358" y="84"/>
                    <a:pt x="352" y="81"/>
                  </a:cubicBezTo>
                  <a:cubicBezTo>
                    <a:pt x="348" y="79"/>
                    <a:pt x="340" y="77"/>
                    <a:pt x="340" y="77"/>
                  </a:cubicBezTo>
                  <a:cubicBezTo>
                    <a:pt x="344" y="62"/>
                    <a:pt x="356" y="69"/>
                    <a:pt x="364" y="77"/>
                  </a:cubicBezTo>
                  <a:cubicBezTo>
                    <a:pt x="367" y="93"/>
                    <a:pt x="374" y="86"/>
                    <a:pt x="388" y="91"/>
                  </a:cubicBezTo>
                  <a:cubicBezTo>
                    <a:pt x="382" y="109"/>
                    <a:pt x="378" y="98"/>
                    <a:pt x="394" y="109"/>
                  </a:cubicBezTo>
                  <a:cubicBezTo>
                    <a:pt x="391" y="118"/>
                    <a:pt x="387" y="121"/>
                    <a:pt x="378" y="123"/>
                  </a:cubicBezTo>
                  <a:cubicBezTo>
                    <a:pt x="371" y="133"/>
                    <a:pt x="368" y="138"/>
                    <a:pt x="358" y="145"/>
                  </a:cubicBezTo>
                  <a:cubicBezTo>
                    <a:pt x="352" y="143"/>
                    <a:pt x="340" y="139"/>
                    <a:pt x="340" y="139"/>
                  </a:cubicBezTo>
                  <a:cubicBezTo>
                    <a:pt x="331" y="140"/>
                    <a:pt x="320" y="137"/>
                    <a:pt x="314" y="143"/>
                  </a:cubicBezTo>
                  <a:cubicBezTo>
                    <a:pt x="311" y="146"/>
                    <a:pt x="306" y="155"/>
                    <a:pt x="306" y="155"/>
                  </a:cubicBezTo>
                  <a:cubicBezTo>
                    <a:pt x="311" y="157"/>
                    <a:pt x="318" y="155"/>
                    <a:pt x="320" y="159"/>
                  </a:cubicBezTo>
                  <a:cubicBezTo>
                    <a:pt x="329" y="175"/>
                    <a:pt x="317" y="175"/>
                    <a:pt x="334" y="181"/>
                  </a:cubicBezTo>
                  <a:cubicBezTo>
                    <a:pt x="340" y="190"/>
                    <a:pt x="342" y="192"/>
                    <a:pt x="352" y="189"/>
                  </a:cubicBezTo>
                  <a:cubicBezTo>
                    <a:pt x="357" y="175"/>
                    <a:pt x="356" y="192"/>
                    <a:pt x="358" y="197"/>
                  </a:cubicBezTo>
                  <a:cubicBezTo>
                    <a:pt x="354" y="220"/>
                    <a:pt x="346" y="211"/>
                    <a:pt x="320" y="209"/>
                  </a:cubicBezTo>
                  <a:cubicBezTo>
                    <a:pt x="311" y="203"/>
                    <a:pt x="307" y="194"/>
                    <a:pt x="300" y="187"/>
                  </a:cubicBezTo>
                  <a:cubicBezTo>
                    <a:pt x="297" y="177"/>
                    <a:pt x="290" y="172"/>
                    <a:pt x="280" y="169"/>
                  </a:cubicBezTo>
                  <a:cubicBezTo>
                    <a:pt x="274" y="170"/>
                    <a:pt x="268" y="169"/>
                    <a:pt x="262" y="171"/>
                  </a:cubicBezTo>
                  <a:cubicBezTo>
                    <a:pt x="255" y="174"/>
                    <a:pt x="259" y="182"/>
                    <a:pt x="250" y="185"/>
                  </a:cubicBezTo>
                  <a:cubicBezTo>
                    <a:pt x="226" y="183"/>
                    <a:pt x="230" y="182"/>
                    <a:pt x="214" y="177"/>
                  </a:cubicBezTo>
                  <a:cubicBezTo>
                    <a:pt x="206" y="169"/>
                    <a:pt x="205" y="166"/>
                    <a:pt x="194" y="169"/>
                  </a:cubicBezTo>
                  <a:cubicBezTo>
                    <a:pt x="184" y="179"/>
                    <a:pt x="168" y="180"/>
                    <a:pt x="160" y="167"/>
                  </a:cubicBezTo>
                  <a:cubicBezTo>
                    <a:pt x="161" y="164"/>
                    <a:pt x="160" y="161"/>
                    <a:pt x="162" y="159"/>
                  </a:cubicBezTo>
                  <a:cubicBezTo>
                    <a:pt x="165" y="156"/>
                    <a:pt x="174" y="155"/>
                    <a:pt x="174" y="155"/>
                  </a:cubicBezTo>
                  <a:cubicBezTo>
                    <a:pt x="183" y="146"/>
                    <a:pt x="181" y="152"/>
                    <a:pt x="176" y="137"/>
                  </a:cubicBezTo>
                  <a:cubicBezTo>
                    <a:pt x="171" y="122"/>
                    <a:pt x="158" y="119"/>
                    <a:pt x="144" y="115"/>
                  </a:cubicBezTo>
                  <a:cubicBezTo>
                    <a:pt x="132" y="117"/>
                    <a:pt x="128" y="117"/>
                    <a:pt x="132" y="129"/>
                  </a:cubicBezTo>
                  <a:cubicBezTo>
                    <a:pt x="130" y="146"/>
                    <a:pt x="132" y="149"/>
                    <a:pt x="116" y="145"/>
                  </a:cubicBezTo>
                  <a:cubicBezTo>
                    <a:pt x="109" y="138"/>
                    <a:pt x="105" y="135"/>
                    <a:pt x="114" y="129"/>
                  </a:cubicBezTo>
                  <a:cubicBezTo>
                    <a:pt x="119" y="122"/>
                    <a:pt x="117" y="116"/>
                    <a:pt x="126" y="113"/>
                  </a:cubicBezTo>
                  <a:cubicBezTo>
                    <a:pt x="127" y="111"/>
                    <a:pt x="129" y="108"/>
                    <a:pt x="128" y="107"/>
                  </a:cubicBezTo>
                  <a:cubicBezTo>
                    <a:pt x="125" y="104"/>
                    <a:pt x="116" y="103"/>
                    <a:pt x="116" y="103"/>
                  </a:cubicBezTo>
                  <a:cubicBezTo>
                    <a:pt x="106" y="106"/>
                    <a:pt x="96" y="108"/>
                    <a:pt x="92" y="97"/>
                  </a:cubicBezTo>
                  <a:cubicBezTo>
                    <a:pt x="93" y="93"/>
                    <a:pt x="92" y="89"/>
                    <a:pt x="94" y="85"/>
                  </a:cubicBezTo>
                  <a:cubicBezTo>
                    <a:pt x="95" y="83"/>
                    <a:pt x="99" y="83"/>
                    <a:pt x="100" y="81"/>
                  </a:cubicBezTo>
                  <a:cubicBezTo>
                    <a:pt x="102" y="74"/>
                    <a:pt x="86" y="65"/>
                    <a:pt x="86" y="65"/>
                  </a:cubicBezTo>
                  <a:cubicBezTo>
                    <a:pt x="52" y="71"/>
                    <a:pt x="91" y="98"/>
                    <a:pt x="64" y="107"/>
                  </a:cubicBezTo>
                  <a:cubicBezTo>
                    <a:pt x="50" y="102"/>
                    <a:pt x="58" y="96"/>
                    <a:pt x="38" y="103"/>
                  </a:cubicBezTo>
                  <a:cubicBezTo>
                    <a:pt x="35" y="102"/>
                    <a:pt x="32" y="103"/>
                    <a:pt x="30" y="101"/>
                  </a:cubicBezTo>
                  <a:cubicBezTo>
                    <a:pt x="28" y="100"/>
                    <a:pt x="28" y="94"/>
                    <a:pt x="26" y="95"/>
                  </a:cubicBezTo>
                  <a:cubicBezTo>
                    <a:pt x="23" y="96"/>
                    <a:pt x="26" y="101"/>
                    <a:pt x="24" y="103"/>
                  </a:cubicBezTo>
                  <a:cubicBezTo>
                    <a:pt x="23" y="105"/>
                    <a:pt x="20" y="106"/>
                    <a:pt x="18" y="107"/>
                  </a:cubicBezTo>
                  <a:cubicBezTo>
                    <a:pt x="13" y="106"/>
                    <a:pt x="8" y="108"/>
                    <a:pt x="4" y="105"/>
                  </a:cubicBezTo>
                  <a:cubicBezTo>
                    <a:pt x="1" y="102"/>
                    <a:pt x="0" y="93"/>
                    <a:pt x="0" y="93"/>
                  </a:cubicBezTo>
                  <a:cubicBezTo>
                    <a:pt x="3" y="73"/>
                    <a:pt x="12" y="85"/>
                    <a:pt x="24" y="73"/>
                  </a:cubicBezTo>
                  <a:cubicBezTo>
                    <a:pt x="22" y="59"/>
                    <a:pt x="20" y="57"/>
                    <a:pt x="16" y="45"/>
                  </a:cubicBezTo>
                  <a:cubicBezTo>
                    <a:pt x="19" y="31"/>
                    <a:pt x="24" y="19"/>
                    <a:pt x="16" y="7"/>
                  </a:cubicBezTo>
                  <a:cubicBezTo>
                    <a:pt x="20" y="0"/>
                    <a:pt x="37" y="3"/>
                    <a:pt x="42" y="5"/>
                  </a:cubicBezTo>
                  <a:close/>
                </a:path>
              </a:pathLst>
            </a:custGeom>
            <a:solidFill>
              <a:srgbClr val="C0C0C0"/>
            </a:solidFill>
            <a:ln w="3175">
              <a:solidFill>
                <a:schemeClr val="bg1"/>
              </a:solidFill>
              <a:round/>
              <a:headEnd/>
              <a:tailEnd/>
            </a:ln>
          </p:spPr>
          <p:txBody>
            <a:bodyPr/>
            <a:lstStyle/>
            <a:p>
              <a:endParaRPr lang="zh-CN" altLang="en-US"/>
            </a:p>
          </p:txBody>
        </p:sp>
        <p:sp>
          <p:nvSpPr>
            <p:cNvPr id="10271" name="Freeform 74"/>
            <p:cNvSpPr>
              <a:spLocks/>
            </p:cNvSpPr>
            <p:nvPr/>
          </p:nvSpPr>
          <p:spPr bwMode="auto">
            <a:xfrm>
              <a:off x="2374" y="2610"/>
              <a:ext cx="140" cy="229"/>
            </a:xfrm>
            <a:custGeom>
              <a:avLst/>
              <a:gdLst>
                <a:gd name="T0" fmla="*/ 63 w 140"/>
                <a:gd name="T1" fmla="*/ 5 h 229"/>
                <a:gd name="T2" fmla="*/ 75 w 140"/>
                <a:gd name="T3" fmla="*/ 21 h 229"/>
                <a:gd name="T4" fmla="*/ 69 w 140"/>
                <a:gd name="T5" fmla="*/ 65 h 229"/>
                <a:gd name="T6" fmla="*/ 105 w 140"/>
                <a:gd name="T7" fmla="*/ 81 h 229"/>
                <a:gd name="T8" fmla="*/ 105 w 140"/>
                <a:gd name="T9" fmla="*/ 101 h 229"/>
                <a:gd name="T10" fmla="*/ 119 w 140"/>
                <a:gd name="T11" fmla="*/ 109 h 229"/>
                <a:gd name="T12" fmla="*/ 127 w 140"/>
                <a:gd name="T13" fmla="*/ 127 h 229"/>
                <a:gd name="T14" fmla="*/ 115 w 140"/>
                <a:gd name="T15" fmla="*/ 161 h 229"/>
                <a:gd name="T16" fmla="*/ 119 w 140"/>
                <a:gd name="T17" fmla="*/ 171 h 229"/>
                <a:gd name="T18" fmla="*/ 127 w 140"/>
                <a:gd name="T19" fmla="*/ 159 h 229"/>
                <a:gd name="T20" fmla="*/ 137 w 140"/>
                <a:gd name="T21" fmla="*/ 179 h 229"/>
                <a:gd name="T22" fmla="*/ 123 w 140"/>
                <a:gd name="T23" fmla="*/ 199 h 229"/>
                <a:gd name="T24" fmla="*/ 109 w 140"/>
                <a:gd name="T25" fmla="*/ 223 h 229"/>
                <a:gd name="T26" fmla="*/ 95 w 140"/>
                <a:gd name="T27" fmla="*/ 193 h 229"/>
                <a:gd name="T28" fmla="*/ 77 w 140"/>
                <a:gd name="T29" fmla="*/ 211 h 229"/>
                <a:gd name="T30" fmla="*/ 61 w 140"/>
                <a:gd name="T31" fmla="*/ 189 h 229"/>
                <a:gd name="T32" fmla="*/ 103 w 140"/>
                <a:gd name="T33" fmla="*/ 173 h 229"/>
                <a:gd name="T34" fmla="*/ 91 w 140"/>
                <a:gd name="T35" fmla="*/ 167 h 229"/>
                <a:gd name="T36" fmla="*/ 71 w 140"/>
                <a:gd name="T37" fmla="*/ 141 h 229"/>
                <a:gd name="T38" fmla="*/ 75 w 140"/>
                <a:gd name="T39" fmla="*/ 127 h 229"/>
                <a:gd name="T40" fmla="*/ 103 w 140"/>
                <a:gd name="T41" fmla="*/ 137 h 229"/>
                <a:gd name="T42" fmla="*/ 97 w 140"/>
                <a:gd name="T43" fmla="*/ 119 h 229"/>
                <a:gd name="T44" fmla="*/ 79 w 140"/>
                <a:gd name="T45" fmla="*/ 91 h 229"/>
                <a:gd name="T46" fmla="*/ 67 w 140"/>
                <a:gd name="T47" fmla="*/ 93 h 229"/>
                <a:gd name="T48" fmla="*/ 61 w 140"/>
                <a:gd name="T49" fmla="*/ 117 h 229"/>
                <a:gd name="T50" fmla="*/ 47 w 140"/>
                <a:gd name="T51" fmla="*/ 153 h 229"/>
                <a:gd name="T52" fmla="*/ 29 w 140"/>
                <a:gd name="T53" fmla="*/ 161 h 229"/>
                <a:gd name="T54" fmla="*/ 9 w 140"/>
                <a:gd name="T55" fmla="*/ 179 h 229"/>
                <a:gd name="T56" fmla="*/ 9 w 140"/>
                <a:gd name="T57" fmla="*/ 153 h 229"/>
                <a:gd name="T58" fmla="*/ 39 w 140"/>
                <a:gd name="T59" fmla="*/ 133 h 229"/>
                <a:gd name="T60" fmla="*/ 55 w 140"/>
                <a:gd name="T61" fmla="*/ 119 h 229"/>
                <a:gd name="T62" fmla="*/ 49 w 140"/>
                <a:gd name="T63" fmla="*/ 103 h 229"/>
                <a:gd name="T64" fmla="*/ 47 w 140"/>
                <a:gd name="T65" fmla="*/ 79 h 229"/>
                <a:gd name="T66" fmla="*/ 43 w 140"/>
                <a:gd name="T67" fmla="*/ 67 h 229"/>
                <a:gd name="T68" fmla="*/ 45 w 140"/>
                <a:gd name="T69" fmla="*/ 33 h 229"/>
                <a:gd name="T70" fmla="*/ 47 w 140"/>
                <a:gd name="T71" fmla="*/ 17 h 229"/>
                <a:gd name="T72" fmla="*/ 63 w 140"/>
                <a:gd name="T73" fmla="*/ 5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29"/>
                <a:gd name="T113" fmla="*/ 140 w 140"/>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29">
                  <a:moveTo>
                    <a:pt x="63" y="5"/>
                  </a:moveTo>
                  <a:cubicBezTo>
                    <a:pt x="74" y="8"/>
                    <a:pt x="72" y="11"/>
                    <a:pt x="75" y="21"/>
                  </a:cubicBezTo>
                  <a:cubicBezTo>
                    <a:pt x="74" y="39"/>
                    <a:pt x="74" y="49"/>
                    <a:pt x="69" y="65"/>
                  </a:cubicBezTo>
                  <a:cubicBezTo>
                    <a:pt x="76" y="86"/>
                    <a:pt x="78" y="79"/>
                    <a:pt x="105" y="81"/>
                  </a:cubicBezTo>
                  <a:cubicBezTo>
                    <a:pt x="110" y="89"/>
                    <a:pt x="108" y="92"/>
                    <a:pt x="105" y="101"/>
                  </a:cubicBezTo>
                  <a:cubicBezTo>
                    <a:pt x="110" y="115"/>
                    <a:pt x="103" y="100"/>
                    <a:pt x="119" y="109"/>
                  </a:cubicBezTo>
                  <a:cubicBezTo>
                    <a:pt x="121" y="110"/>
                    <a:pt x="126" y="124"/>
                    <a:pt x="127" y="127"/>
                  </a:cubicBezTo>
                  <a:cubicBezTo>
                    <a:pt x="125" y="148"/>
                    <a:pt x="127" y="149"/>
                    <a:pt x="115" y="161"/>
                  </a:cubicBezTo>
                  <a:cubicBezTo>
                    <a:pt x="114" y="164"/>
                    <a:pt x="116" y="173"/>
                    <a:pt x="119" y="171"/>
                  </a:cubicBezTo>
                  <a:cubicBezTo>
                    <a:pt x="123" y="169"/>
                    <a:pt x="127" y="159"/>
                    <a:pt x="127" y="159"/>
                  </a:cubicBezTo>
                  <a:cubicBezTo>
                    <a:pt x="135" y="164"/>
                    <a:pt x="134" y="170"/>
                    <a:pt x="137" y="179"/>
                  </a:cubicBezTo>
                  <a:cubicBezTo>
                    <a:pt x="135" y="206"/>
                    <a:pt x="140" y="210"/>
                    <a:pt x="123" y="199"/>
                  </a:cubicBezTo>
                  <a:cubicBezTo>
                    <a:pt x="122" y="217"/>
                    <a:pt x="126" y="229"/>
                    <a:pt x="109" y="223"/>
                  </a:cubicBezTo>
                  <a:cubicBezTo>
                    <a:pt x="102" y="213"/>
                    <a:pt x="105" y="200"/>
                    <a:pt x="95" y="193"/>
                  </a:cubicBezTo>
                  <a:cubicBezTo>
                    <a:pt x="87" y="199"/>
                    <a:pt x="86" y="208"/>
                    <a:pt x="77" y="211"/>
                  </a:cubicBezTo>
                  <a:cubicBezTo>
                    <a:pt x="69" y="205"/>
                    <a:pt x="64" y="198"/>
                    <a:pt x="61" y="189"/>
                  </a:cubicBezTo>
                  <a:cubicBezTo>
                    <a:pt x="65" y="176"/>
                    <a:pt x="91" y="175"/>
                    <a:pt x="103" y="173"/>
                  </a:cubicBezTo>
                  <a:cubicBezTo>
                    <a:pt x="101" y="161"/>
                    <a:pt x="98" y="146"/>
                    <a:pt x="91" y="167"/>
                  </a:cubicBezTo>
                  <a:cubicBezTo>
                    <a:pt x="77" y="162"/>
                    <a:pt x="82" y="148"/>
                    <a:pt x="71" y="141"/>
                  </a:cubicBezTo>
                  <a:cubicBezTo>
                    <a:pt x="66" y="133"/>
                    <a:pt x="66" y="130"/>
                    <a:pt x="75" y="127"/>
                  </a:cubicBezTo>
                  <a:cubicBezTo>
                    <a:pt x="89" y="129"/>
                    <a:pt x="94" y="128"/>
                    <a:pt x="103" y="137"/>
                  </a:cubicBezTo>
                  <a:cubicBezTo>
                    <a:pt x="106" y="128"/>
                    <a:pt x="105" y="124"/>
                    <a:pt x="97" y="119"/>
                  </a:cubicBezTo>
                  <a:cubicBezTo>
                    <a:pt x="88" y="106"/>
                    <a:pt x="96" y="97"/>
                    <a:pt x="79" y="91"/>
                  </a:cubicBezTo>
                  <a:cubicBezTo>
                    <a:pt x="75" y="92"/>
                    <a:pt x="69" y="90"/>
                    <a:pt x="67" y="93"/>
                  </a:cubicBezTo>
                  <a:cubicBezTo>
                    <a:pt x="60" y="104"/>
                    <a:pt x="77" y="112"/>
                    <a:pt x="61" y="117"/>
                  </a:cubicBezTo>
                  <a:cubicBezTo>
                    <a:pt x="57" y="129"/>
                    <a:pt x="51" y="140"/>
                    <a:pt x="47" y="153"/>
                  </a:cubicBezTo>
                  <a:cubicBezTo>
                    <a:pt x="45" y="159"/>
                    <a:pt x="35" y="159"/>
                    <a:pt x="29" y="161"/>
                  </a:cubicBezTo>
                  <a:cubicBezTo>
                    <a:pt x="27" y="162"/>
                    <a:pt x="9" y="179"/>
                    <a:pt x="9" y="179"/>
                  </a:cubicBezTo>
                  <a:cubicBezTo>
                    <a:pt x="0" y="178"/>
                    <a:pt x="1" y="166"/>
                    <a:pt x="9" y="153"/>
                  </a:cubicBezTo>
                  <a:cubicBezTo>
                    <a:pt x="15" y="144"/>
                    <a:pt x="31" y="142"/>
                    <a:pt x="39" y="133"/>
                  </a:cubicBezTo>
                  <a:cubicBezTo>
                    <a:pt x="44" y="128"/>
                    <a:pt x="55" y="119"/>
                    <a:pt x="55" y="119"/>
                  </a:cubicBezTo>
                  <a:cubicBezTo>
                    <a:pt x="58" y="110"/>
                    <a:pt x="57" y="108"/>
                    <a:pt x="49" y="103"/>
                  </a:cubicBezTo>
                  <a:cubicBezTo>
                    <a:pt x="40" y="90"/>
                    <a:pt x="49" y="105"/>
                    <a:pt x="47" y="79"/>
                  </a:cubicBezTo>
                  <a:cubicBezTo>
                    <a:pt x="47" y="75"/>
                    <a:pt x="43" y="67"/>
                    <a:pt x="43" y="67"/>
                  </a:cubicBezTo>
                  <a:cubicBezTo>
                    <a:pt x="46" y="52"/>
                    <a:pt x="47" y="49"/>
                    <a:pt x="45" y="33"/>
                  </a:cubicBezTo>
                  <a:cubicBezTo>
                    <a:pt x="46" y="28"/>
                    <a:pt x="44" y="22"/>
                    <a:pt x="47" y="17"/>
                  </a:cubicBezTo>
                  <a:cubicBezTo>
                    <a:pt x="50" y="11"/>
                    <a:pt x="68" y="0"/>
                    <a:pt x="63" y="5"/>
                  </a:cubicBezTo>
                  <a:close/>
                </a:path>
              </a:pathLst>
            </a:custGeom>
            <a:solidFill>
              <a:srgbClr val="C0C0C0"/>
            </a:solidFill>
            <a:ln w="3175">
              <a:solidFill>
                <a:schemeClr val="bg1"/>
              </a:solidFill>
              <a:round/>
              <a:headEnd/>
              <a:tailEnd/>
            </a:ln>
          </p:spPr>
          <p:txBody>
            <a:bodyPr/>
            <a:lstStyle/>
            <a:p>
              <a:endParaRPr lang="zh-CN" altLang="en-US"/>
            </a:p>
          </p:txBody>
        </p:sp>
        <p:sp>
          <p:nvSpPr>
            <p:cNvPr id="10272" name="Freeform 75"/>
            <p:cNvSpPr>
              <a:spLocks/>
            </p:cNvSpPr>
            <p:nvPr/>
          </p:nvSpPr>
          <p:spPr bwMode="auto">
            <a:xfrm>
              <a:off x="2765" y="3569"/>
              <a:ext cx="66" cy="68"/>
            </a:xfrm>
            <a:custGeom>
              <a:avLst/>
              <a:gdLst>
                <a:gd name="T0" fmla="*/ 4 w 66"/>
                <a:gd name="T1" fmla="*/ 24 h 68"/>
                <a:gd name="T2" fmla="*/ 20 w 66"/>
                <a:gd name="T3" fmla="*/ 68 h 68"/>
                <a:gd name="T4" fmla="*/ 58 w 66"/>
                <a:gd name="T5" fmla="*/ 46 h 68"/>
                <a:gd name="T6" fmla="*/ 64 w 66"/>
                <a:gd name="T7" fmla="*/ 0 h 68"/>
                <a:gd name="T8" fmla="*/ 32 w 66"/>
                <a:gd name="T9" fmla="*/ 14 h 68"/>
                <a:gd name="T10" fmla="*/ 14 w 66"/>
                <a:gd name="T11" fmla="*/ 10 h 68"/>
                <a:gd name="T12" fmla="*/ 0 w 66"/>
                <a:gd name="T13" fmla="*/ 18 h 68"/>
                <a:gd name="T14" fmla="*/ 4 w 66"/>
                <a:gd name="T15" fmla="*/ 24 h 68"/>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68"/>
                <a:gd name="T26" fmla="*/ 66 w 66"/>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68">
                  <a:moveTo>
                    <a:pt x="4" y="24"/>
                  </a:moveTo>
                  <a:cubicBezTo>
                    <a:pt x="13" y="37"/>
                    <a:pt x="11" y="54"/>
                    <a:pt x="20" y="68"/>
                  </a:cubicBezTo>
                  <a:cubicBezTo>
                    <a:pt x="41" y="66"/>
                    <a:pt x="46" y="63"/>
                    <a:pt x="58" y="46"/>
                  </a:cubicBezTo>
                  <a:cubicBezTo>
                    <a:pt x="59" y="35"/>
                    <a:pt x="66" y="10"/>
                    <a:pt x="64" y="0"/>
                  </a:cubicBezTo>
                  <a:cubicBezTo>
                    <a:pt x="50" y="3"/>
                    <a:pt x="49" y="12"/>
                    <a:pt x="32" y="14"/>
                  </a:cubicBezTo>
                  <a:cubicBezTo>
                    <a:pt x="23" y="20"/>
                    <a:pt x="21" y="17"/>
                    <a:pt x="14" y="10"/>
                  </a:cubicBezTo>
                  <a:cubicBezTo>
                    <a:pt x="10" y="11"/>
                    <a:pt x="0" y="10"/>
                    <a:pt x="0" y="18"/>
                  </a:cubicBezTo>
                  <a:cubicBezTo>
                    <a:pt x="0" y="20"/>
                    <a:pt x="4" y="24"/>
                    <a:pt x="4" y="24"/>
                  </a:cubicBezTo>
                  <a:close/>
                </a:path>
              </a:pathLst>
            </a:custGeom>
            <a:solidFill>
              <a:srgbClr val="C0C0C0"/>
            </a:solidFill>
            <a:ln w="3175">
              <a:solidFill>
                <a:schemeClr val="bg1"/>
              </a:solidFill>
              <a:round/>
              <a:headEnd/>
              <a:tailEnd/>
            </a:ln>
          </p:spPr>
          <p:txBody>
            <a:bodyPr/>
            <a:lstStyle/>
            <a:p>
              <a:endParaRPr lang="zh-CN" altLang="en-US"/>
            </a:p>
          </p:txBody>
        </p:sp>
        <p:sp>
          <p:nvSpPr>
            <p:cNvPr id="10273" name="Freeform 76"/>
            <p:cNvSpPr>
              <a:spLocks/>
            </p:cNvSpPr>
            <p:nvPr/>
          </p:nvSpPr>
          <p:spPr bwMode="auto">
            <a:xfrm>
              <a:off x="3068" y="3479"/>
              <a:ext cx="187" cy="212"/>
            </a:xfrm>
            <a:custGeom>
              <a:avLst/>
              <a:gdLst>
                <a:gd name="T0" fmla="*/ 109 w 187"/>
                <a:gd name="T1" fmla="*/ 0 h 212"/>
                <a:gd name="T2" fmla="*/ 115 w 187"/>
                <a:gd name="T3" fmla="*/ 32 h 212"/>
                <a:gd name="T4" fmla="*/ 125 w 187"/>
                <a:gd name="T5" fmla="*/ 56 h 212"/>
                <a:gd name="T6" fmla="*/ 115 w 187"/>
                <a:gd name="T7" fmla="*/ 84 h 212"/>
                <a:gd name="T8" fmla="*/ 131 w 187"/>
                <a:gd name="T9" fmla="*/ 102 h 212"/>
                <a:gd name="T10" fmla="*/ 109 w 187"/>
                <a:gd name="T11" fmla="*/ 108 h 212"/>
                <a:gd name="T12" fmla="*/ 91 w 187"/>
                <a:gd name="T13" fmla="*/ 100 h 212"/>
                <a:gd name="T14" fmla="*/ 89 w 187"/>
                <a:gd name="T15" fmla="*/ 106 h 212"/>
                <a:gd name="T16" fmla="*/ 87 w 187"/>
                <a:gd name="T17" fmla="*/ 124 h 212"/>
                <a:gd name="T18" fmla="*/ 41 w 187"/>
                <a:gd name="T19" fmla="*/ 150 h 212"/>
                <a:gd name="T20" fmla="*/ 11 w 187"/>
                <a:gd name="T21" fmla="*/ 174 h 212"/>
                <a:gd name="T22" fmla="*/ 27 w 187"/>
                <a:gd name="T23" fmla="*/ 198 h 212"/>
                <a:gd name="T24" fmla="*/ 33 w 187"/>
                <a:gd name="T25" fmla="*/ 202 h 212"/>
                <a:gd name="T26" fmla="*/ 39 w 187"/>
                <a:gd name="T27" fmla="*/ 204 h 212"/>
                <a:gd name="T28" fmla="*/ 51 w 187"/>
                <a:gd name="T29" fmla="*/ 212 h 212"/>
                <a:gd name="T30" fmla="*/ 63 w 187"/>
                <a:gd name="T31" fmla="*/ 200 h 212"/>
                <a:gd name="T32" fmla="*/ 69 w 187"/>
                <a:gd name="T33" fmla="*/ 194 h 212"/>
                <a:gd name="T34" fmla="*/ 77 w 187"/>
                <a:gd name="T35" fmla="*/ 166 h 212"/>
                <a:gd name="T36" fmla="*/ 95 w 187"/>
                <a:gd name="T37" fmla="*/ 156 h 212"/>
                <a:gd name="T38" fmla="*/ 115 w 187"/>
                <a:gd name="T39" fmla="*/ 138 h 212"/>
                <a:gd name="T40" fmla="*/ 127 w 187"/>
                <a:gd name="T41" fmla="*/ 122 h 212"/>
                <a:gd name="T42" fmla="*/ 169 w 187"/>
                <a:gd name="T43" fmla="*/ 88 h 212"/>
                <a:gd name="T44" fmla="*/ 183 w 187"/>
                <a:gd name="T45" fmla="*/ 72 h 212"/>
                <a:gd name="T46" fmla="*/ 187 w 187"/>
                <a:gd name="T47" fmla="*/ 60 h 212"/>
                <a:gd name="T48" fmla="*/ 153 w 187"/>
                <a:gd name="T49" fmla="*/ 54 h 212"/>
                <a:gd name="T50" fmla="*/ 139 w 187"/>
                <a:gd name="T51" fmla="*/ 38 h 212"/>
                <a:gd name="T52" fmla="*/ 121 w 187"/>
                <a:gd name="T53" fmla="*/ 8 h 212"/>
                <a:gd name="T54" fmla="*/ 109 w 187"/>
                <a:gd name="T55" fmla="*/ 0 h 2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212"/>
                <a:gd name="T86" fmla="*/ 187 w 187"/>
                <a:gd name="T87" fmla="*/ 212 h 2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212">
                  <a:moveTo>
                    <a:pt x="109" y="0"/>
                  </a:moveTo>
                  <a:cubicBezTo>
                    <a:pt x="98" y="11"/>
                    <a:pt x="103" y="24"/>
                    <a:pt x="115" y="32"/>
                  </a:cubicBezTo>
                  <a:cubicBezTo>
                    <a:pt x="118" y="41"/>
                    <a:pt x="120" y="48"/>
                    <a:pt x="125" y="56"/>
                  </a:cubicBezTo>
                  <a:cubicBezTo>
                    <a:pt x="123" y="73"/>
                    <a:pt x="119" y="71"/>
                    <a:pt x="115" y="84"/>
                  </a:cubicBezTo>
                  <a:cubicBezTo>
                    <a:pt x="117" y="101"/>
                    <a:pt x="116" y="98"/>
                    <a:pt x="131" y="102"/>
                  </a:cubicBezTo>
                  <a:cubicBezTo>
                    <a:pt x="136" y="116"/>
                    <a:pt x="118" y="109"/>
                    <a:pt x="109" y="108"/>
                  </a:cubicBezTo>
                  <a:cubicBezTo>
                    <a:pt x="102" y="101"/>
                    <a:pt x="100" y="97"/>
                    <a:pt x="91" y="100"/>
                  </a:cubicBezTo>
                  <a:cubicBezTo>
                    <a:pt x="90" y="102"/>
                    <a:pt x="89" y="104"/>
                    <a:pt x="89" y="106"/>
                  </a:cubicBezTo>
                  <a:cubicBezTo>
                    <a:pt x="88" y="112"/>
                    <a:pt x="88" y="118"/>
                    <a:pt x="87" y="124"/>
                  </a:cubicBezTo>
                  <a:cubicBezTo>
                    <a:pt x="85" y="132"/>
                    <a:pt x="51" y="147"/>
                    <a:pt x="41" y="150"/>
                  </a:cubicBezTo>
                  <a:cubicBezTo>
                    <a:pt x="34" y="160"/>
                    <a:pt x="23" y="172"/>
                    <a:pt x="11" y="174"/>
                  </a:cubicBezTo>
                  <a:cubicBezTo>
                    <a:pt x="0" y="190"/>
                    <a:pt x="13" y="196"/>
                    <a:pt x="27" y="198"/>
                  </a:cubicBezTo>
                  <a:cubicBezTo>
                    <a:pt x="29" y="199"/>
                    <a:pt x="31" y="201"/>
                    <a:pt x="33" y="202"/>
                  </a:cubicBezTo>
                  <a:cubicBezTo>
                    <a:pt x="35" y="203"/>
                    <a:pt x="37" y="203"/>
                    <a:pt x="39" y="204"/>
                  </a:cubicBezTo>
                  <a:cubicBezTo>
                    <a:pt x="43" y="206"/>
                    <a:pt x="51" y="212"/>
                    <a:pt x="51" y="212"/>
                  </a:cubicBezTo>
                  <a:cubicBezTo>
                    <a:pt x="55" y="208"/>
                    <a:pt x="59" y="204"/>
                    <a:pt x="63" y="200"/>
                  </a:cubicBezTo>
                  <a:cubicBezTo>
                    <a:pt x="65" y="198"/>
                    <a:pt x="69" y="194"/>
                    <a:pt x="69" y="194"/>
                  </a:cubicBezTo>
                  <a:cubicBezTo>
                    <a:pt x="72" y="184"/>
                    <a:pt x="70" y="174"/>
                    <a:pt x="77" y="166"/>
                  </a:cubicBezTo>
                  <a:cubicBezTo>
                    <a:pt x="81" y="161"/>
                    <a:pt x="95" y="156"/>
                    <a:pt x="95" y="156"/>
                  </a:cubicBezTo>
                  <a:cubicBezTo>
                    <a:pt x="103" y="148"/>
                    <a:pt x="103" y="142"/>
                    <a:pt x="115" y="138"/>
                  </a:cubicBezTo>
                  <a:cubicBezTo>
                    <a:pt x="120" y="131"/>
                    <a:pt x="120" y="127"/>
                    <a:pt x="127" y="122"/>
                  </a:cubicBezTo>
                  <a:cubicBezTo>
                    <a:pt x="168" y="128"/>
                    <a:pt x="144" y="105"/>
                    <a:pt x="169" y="88"/>
                  </a:cubicBezTo>
                  <a:cubicBezTo>
                    <a:pt x="173" y="82"/>
                    <a:pt x="180" y="79"/>
                    <a:pt x="183" y="72"/>
                  </a:cubicBezTo>
                  <a:cubicBezTo>
                    <a:pt x="185" y="68"/>
                    <a:pt x="187" y="60"/>
                    <a:pt x="187" y="60"/>
                  </a:cubicBezTo>
                  <a:cubicBezTo>
                    <a:pt x="184" y="50"/>
                    <a:pt x="164" y="55"/>
                    <a:pt x="153" y="54"/>
                  </a:cubicBezTo>
                  <a:cubicBezTo>
                    <a:pt x="144" y="40"/>
                    <a:pt x="149" y="45"/>
                    <a:pt x="139" y="38"/>
                  </a:cubicBezTo>
                  <a:cubicBezTo>
                    <a:pt x="135" y="27"/>
                    <a:pt x="127" y="18"/>
                    <a:pt x="121" y="8"/>
                  </a:cubicBezTo>
                  <a:cubicBezTo>
                    <a:pt x="118" y="4"/>
                    <a:pt x="109" y="0"/>
                    <a:pt x="109" y="0"/>
                  </a:cubicBezTo>
                  <a:close/>
                </a:path>
              </a:pathLst>
            </a:custGeom>
            <a:solidFill>
              <a:srgbClr val="C0C0C0"/>
            </a:solidFill>
            <a:ln w="3175">
              <a:solidFill>
                <a:schemeClr val="bg1"/>
              </a:solidFill>
              <a:round/>
              <a:headEnd/>
              <a:tailEnd/>
            </a:ln>
          </p:spPr>
          <p:txBody>
            <a:bodyPr/>
            <a:lstStyle/>
            <a:p>
              <a:endParaRPr lang="zh-CN" altLang="en-US"/>
            </a:p>
          </p:txBody>
        </p:sp>
        <p:sp>
          <p:nvSpPr>
            <p:cNvPr id="10274" name="Freeform 77"/>
            <p:cNvSpPr>
              <a:spLocks/>
            </p:cNvSpPr>
            <p:nvPr/>
          </p:nvSpPr>
          <p:spPr bwMode="auto">
            <a:xfrm>
              <a:off x="4631" y="2545"/>
              <a:ext cx="268" cy="102"/>
            </a:xfrm>
            <a:custGeom>
              <a:avLst/>
              <a:gdLst>
                <a:gd name="T0" fmla="*/ 18 w 268"/>
                <a:gd name="T1" fmla="*/ 2 h 102"/>
                <a:gd name="T2" fmla="*/ 14 w 268"/>
                <a:gd name="T3" fmla="*/ 8 h 102"/>
                <a:gd name="T4" fmla="*/ 8 w 268"/>
                <a:gd name="T5" fmla="*/ 12 h 102"/>
                <a:gd name="T6" fmla="*/ 0 w 268"/>
                <a:gd name="T7" fmla="*/ 24 h 102"/>
                <a:gd name="T8" fmla="*/ 16 w 268"/>
                <a:gd name="T9" fmla="*/ 30 h 102"/>
                <a:gd name="T10" fmla="*/ 66 w 268"/>
                <a:gd name="T11" fmla="*/ 28 h 102"/>
                <a:gd name="T12" fmla="*/ 90 w 268"/>
                <a:gd name="T13" fmla="*/ 38 h 102"/>
                <a:gd name="T14" fmla="*/ 106 w 268"/>
                <a:gd name="T15" fmla="*/ 62 h 102"/>
                <a:gd name="T16" fmla="*/ 110 w 268"/>
                <a:gd name="T17" fmla="*/ 68 h 102"/>
                <a:gd name="T18" fmla="*/ 98 w 268"/>
                <a:gd name="T19" fmla="*/ 74 h 102"/>
                <a:gd name="T20" fmla="*/ 94 w 268"/>
                <a:gd name="T21" fmla="*/ 86 h 102"/>
                <a:gd name="T22" fmla="*/ 104 w 268"/>
                <a:gd name="T23" fmla="*/ 102 h 102"/>
                <a:gd name="T24" fmla="*/ 120 w 268"/>
                <a:gd name="T25" fmla="*/ 76 h 102"/>
                <a:gd name="T26" fmla="*/ 144 w 268"/>
                <a:gd name="T27" fmla="*/ 62 h 102"/>
                <a:gd name="T28" fmla="*/ 148 w 268"/>
                <a:gd name="T29" fmla="*/ 90 h 102"/>
                <a:gd name="T30" fmla="*/ 204 w 268"/>
                <a:gd name="T31" fmla="*/ 86 h 102"/>
                <a:gd name="T32" fmla="*/ 246 w 268"/>
                <a:gd name="T33" fmla="*/ 92 h 102"/>
                <a:gd name="T34" fmla="*/ 262 w 268"/>
                <a:gd name="T35" fmla="*/ 98 h 102"/>
                <a:gd name="T36" fmla="*/ 256 w 268"/>
                <a:gd name="T37" fmla="*/ 72 h 102"/>
                <a:gd name="T38" fmla="*/ 236 w 268"/>
                <a:gd name="T39" fmla="*/ 84 h 102"/>
                <a:gd name="T40" fmla="*/ 220 w 268"/>
                <a:gd name="T41" fmla="*/ 66 h 102"/>
                <a:gd name="T42" fmla="*/ 210 w 268"/>
                <a:gd name="T43" fmla="*/ 54 h 102"/>
                <a:gd name="T44" fmla="*/ 192 w 268"/>
                <a:gd name="T45" fmla="*/ 48 h 102"/>
                <a:gd name="T46" fmla="*/ 178 w 268"/>
                <a:gd name="T47" fmla="*/ 50 h 102"/>
                <a:gd name="T48" fmla="*/ 170 w 268"/>
                <a:gd name="T49" fmla="*/ 54 h 102"/>
                <a:gd name="T50" fmla="*/ 154 w 268"/>
                <a:gd name="T51" fmla="*/ 60 h 102"/>
                <a:gd name="T52" fmla="*/ 142 w 268"/>
                <a:gd name="T53" fmla="*/ 40 h 102"/>
                <a:gd name="T54" fmla="*/ 124 w 268"/>
                <a:gd name="T55" fmla="*/ 34 h 102"/>
                <a:gd name="T56" fmla="*/ 100 w 268"/>
                <a:gd name="T57" fmla="*/ 22 h 102"/>
                <a:gd name="T58" fmla="*/ 48 w 268"/>
                <a:gd name="T59" fmla="*/ 0 h 102"/>
                <a:gd name="T60" fmla="*/ 18 w 268"/>
                <a:gd name="T61" fmla="*/ 2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8"/>
                <a:gd name="T94" fmla="*/ 0 h 102"/>
                <a:gd name="T95" fmla="*/ 268 w 268"/>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8" h="102">
                  <a:moveTo>
                    <a:pt x="18" y="2"/>
                  </a:moveTo>
                  <a:cubicBezTo>
                    <a:pt x="17" y="4"/>
                    <a:pt x="16" y="6"/>
                    <a:pt x="14" y="8"/>
                  </a:cubicBezTo>
                  <a:cubicBezTo>
                    <a:pt x="12" y="10"/>
                    <a:pt x="10" y="10"/>
                    <a:pt x="8" y="12"/>
                  </a:cubicBezTo>
                  <a:cubicBezTo>
                    <a:pt x="5" y="16"/>
                    <a:pt x="0" y="24"/>
                    <a:pt x="0" y="24"/>
                  </a:cubicBezTo>
                  <a:cubicBezTo>
                    <a:pt x="3" y="34"/>
                    <a:pt x="7" y="32"/>
                    <a:pt x="16" y="30"/>
                  </a:cubicBezTo>
                  <a:cubicBezTo>
                    <a:pt x="31" y="20"/>
                    <a:pt x="49" y="26"/>
                    <a:pt x="66" y="28"/>
                  </a:cubicBezTo>
                  <a:cubicBezTo>
                    <a:pt x="74" y="36"/>
                    <a:pt x="78" y="36"/>
                    <a:pt x="90" y="38"/>
                  </a:cubicBezTo>
                  <a:cubicBezTo>
                    <a:pt x="93" y="47"/>
                    <a:pt x="101" y="54"/>
                    <a:pt x="106" y="62"/>
                  </a:cubicBezTo>
                  <a:cubicBezTo>
                    <a:pt x="107" y="64"/>
                    <a:pt x="110" y="68"/>
                    <a:pt x="110" y="68"/>
                  </a:cubicBezTo>
                  <a:cubicBezTo>
                    <a:pt x="106" y="70"/>
                    <a:pt x="101" y="70"/>
                    <a:pt x="98" y="74"/>
                  </a:cubicBezTo>
                  <a:cubicBezTo>
                    <a:pt x="96" y="77"/>
                    <a:pt x="94" y="86"/>
                    <a:pt x="94" y="86"/>
                  </a:cubicBezTo>
                  <a:cubicBezTo>
                    <a:pt x="99" y="100"/>
                    <a:pt x="94" y="96"/>
                    <a:pt x="104" y="102"/>
                  </a:cubicBezTo>
                  <a:cubicBezTo>
                    <a:pt x="126" y="98"/>
                    <a:pt x="109" y="93"/>
                    <a:pt x="120" y="76"/>
                  </a:cubicBezTo>
                  <a:cubicBezTo>
                    <a:pt x="123" y="56"/>
                    <a:pt x="124" y="60"/>
                    <a:pt x="144" y="62"/>
                  </a:cubicBezTo>
                  <a:cubicBezTo>
                    <a:pt x="146" y="71"/>
                    <a:pt x="139" y="87"/>
                    <a:pt x="148" y="90"/>
                  </a:cubicBezTo>
                  <a:cubicBezTo>
                    <a:pt x="166" y="95"/>
                    <a:pt x="204" y="86"/>
                    <a:pt x="204" y="86"/>
                  </a:cubicBezTo>
                  <a:cubicBezTo>
                    <a:pt x="218" y="88"/>
                    <a:pt x="232" y="90"/>
                    <a:pt x="246" y="92"/>
                  </a:cubicBezTo>
                  <a:cubicBezTo>
                    <a:pt x="251" y="100"/>
                    <a:pt x="253" y="101"/>
                    <a:pt x="262" y="98"/>
                  </a:cubicBezTo>
                  <a:cubicBezTo>
                    <a:pt x="265" y="88"/>
                    <a:pt x="268" y="76"/>
                    <a:pt x="256" y="72"/>
                  </a:cubicBezTo>
                  <a:cubicBezTo>
                    <a:pt x="239" y="75"/>
                    <a:pt x="248" y="76"/>
                    <a:pt x="236" y="84"/>
                  </a:cubicBezTo>
                  <a:cubicBezTo>
                    <a:pt x="226" y="81"/>
                    <a:pt x="229" y="72"/>
                    <a:pt x="220" y="66"/>
                  </a:cubicBezTo>
                  <a:cubicBezTo>
                    <a:pt x="218" y="62"/>
                    <a:pt x="214" y="56"/>
                    <a:pt x="210" y="54"/>
                  </a:cubicBezTo>
                  <a:cubicBezTo>
                    <a:pt x="204" y="51"/>
                    <a:pt x="192" y="48"/>
                    <a:pt x="192" y="48"/>
                  </a:cubicBezTo>
                  <a:cubicBezTo>
                    <a:pt x="187" y="49"/>
                    <a:pt x="182" y="48"/>
                    <a:pt x="178" y="50"/>
                  </a:cubicBezTo>
                  <a:cubicBezTo>
                    <a:pt x="167" y="55"/>
                    <a:pt x="186" y="59"/>
                    <a:pt x="170" y="54"/>
                  </a:cubicBezTo>
                  <a:cubicBezTo>
                    <a:pt x="161" y="57"/>
                    <a:pt x="163" y="63"/>
                    <a:pt x="154" y="60"/>
                  </a:cubicBezTo>
                  <a:cubicBezTo>
                    <a:pt x="151" y="57"/>
                    <a:pt x="142" y="40"/>
                    <a:pt x="142" y="40"/>
                  </a:cubicBezTo>
                  <a:cubicBezTo>
                    <a:pt x="142" y="40"/>
                    <a:pt x="127" y="35"/>
                    <a:pt x="124" y="34"/>
                  </a:cubicBezTo>
                  <a:cubicBezTo>
                    <a:pt x="116" y="31"/>
                    <a:pt x="100" y="22"/>
                    <a:pt x="100" y="22"/>
                  </a:cubicBezTo>
                  <a:cubicBezTo>
                    <a:pt x="87" y="2"/>
                    <a:pt x="70" y="2"/>
                    <a:pt x="48" y="0"/>
                  </a:cubicBezTo>
                  <a:cubicBezTo>
                    <a:pt x="38" y="1"/>
                    <a:pt x="18" y="2"/>
                    <a:pt x="18" y="2"/>
                  </a:cubicBezTo>
                  <a:close/>
                </a:path>
              </a:pathLst>
            </a:custGeom>
            <a:solidFill>
              <a:srgbClr val="C0C0C0"/>
            </a:solidFill>
            <a:ln w="3175">
              <a:solidFill>
                <a:schemeClr val="bg1"/>
              </a:solidFill>
              <a:round/>
              <a:headEnd/>
              <a:tailEnd/>
            </a:ln>
          </p:spPr>
          <p:txBody>
            <a:bodyPr/>
            <a:lstStyle/>
            <a:p>
              <a:endParaRPr lang="zh-CN" altLang="en-US"/>
            </a:p>
          </p:txBody>
        </p:sp>
        <p:sp>
          <p:nvSpPr>
            <p:cNvPr id="10275" name="Oval 78"/>
            <p:cNvSpPr>
              <a:spLocks noChangeArrowheads="1"/>
            </p:cNvSpPr>
            <p:nvPr/>
          </p:nvSpPr>
          <p:spPr bwMode="auto">
            <a:xfrm>
              <a:off x="2318" y="2537"/>
              <a:ext cx="23" cy="23"/>
            </a:xfrm>
            <a:prstGeom prst="ellipse">
              <a:avLst/>
            </a:prstGeom>
            <a:solidFill>
              <a:srgbClr val="C0C0C0"/>
            </a:solidFill>
            <a:ln w="3175">
              <a:noFill/>
              <a:round/>
              <a:headEnd/>
              <a:tailEnd/>
            </a:ln>
          </p:spPr>
          <p:txBody>
            <a:bodyPr wrap="none" anchor="ctr"/>
            <a:lstStyle/>
            <a:p>
              <a:endParaRPr lang="zh-CN" altLang="en-US"/>
            </a:p>
          </p:txBody>
        </p:sp>
      </p:grpSp>
      <p:grpSp>
        <p:nvGrpSpPr>
          <p:cNvPr id="10245" name="Group 79"/>
          <p:cNvGrpSpPr>
            <a:grpSpLocks/>
          </p:cNvGrpSpPr>
          <p:nvPr/>
        </p:nvGrpSpPr>
        <p:grpSpPr bwMode="auto">
          <a:xfrm>
            <a:off x="3825875" y="2589213"/>
            <a:ext cx="1739900" cy="995362"/>
            <a:chOff x="126" y="98"/>
            <a:chExt cx="5458" cy="4151"/>
          </a:xfrm>
        </p:grpSpPr>
        <p:sp>
          <p:nvSpPr>
            <p:cNvPr id="10258" name="Freeform 80"/>
            <p:cNvSpPr>
              <a:spLocks/>
            </p:cNvSpPr>
            <p:nvPr/>
          </p:nvSpPr>
          <p:spPr bwMode="blackWhite">
            <a:xfrm>
              <a:off x="126" y="98"/>
              <a:ext cx="5458" cy="3926"/>
            </a:xfrm>
            <a:custGeom>
              <a:avLst/>
              <a:gdLst>
                <a:gd name="T0" fmla="*/ 2147483647 w 822"/>
                <a:gd name="T1" fmla="*/ 2147483647 h 592"/>
                <a:gd name="T2" fmla="*/ 2147483647 w 822"/>
                <a:gd name="T3" fmla="*/ 2147483647 h 592"/>
                <a:gd name="T4" fmla="*/ 2147483647 w 822"/>
                <a:gd name="T5" fmla="*/ 2147483647 h 592"/>
                <a:gd name="T6" fmla="*/ 2147483647 w 822"/>
                <a:gd name="T7" fmla="*/ 2147483647 h 592"/>
                <a:gd name="T8" fmla="*/ 2147483647 w 822"/>
                <a:gd name="T9" fmla="*/ 2147483647 h 592"/>
                <a:gd name="T10" fmla="*/ 2147483647 w 822"/>
                <a:gd name="T11" fmla="*/ 2147483647 h 592"/>
                <a:gd name="T12" fmla="*/ 2147483647 w 822"/>
                <a:gd name="T13" fmla="*/ 2147483647 h 592"/>
                <a:gd name="T14" fmla="*/ 2147483647 w 822"/>
                <a:gd name="T15" fmla="*/ 2147483647 h 592"/>
                <a:gd name="T16" fmla="*/ 2147483647 w 822"/>
                <a:gd name="T17" fmla="*/ 2147483647 h 592"/>
                <a:gd name="T18" fmla="*/ 2147483647 w 822"/>
                <a:gd name="T19" fmla="*/ 2147483647 h 592"/>
                <a:gd name="T20" fmla="*/ 2147483647 w 822"/>
                <a:gd name="T21" fmla="*/ 2147483647 h 592"/>
                <a:gd name="T22" fmla="*/ 2147483647 w 822"/>
                <a:gd name="T23" fmla="*/ 2147483647 h 592"/>
                <a:gd name="T24" fmla="*/ 2147483647 w 822"/>
                <a:gd name="T25" fmla="*/ 2147483647 h 592"/>
                <a:gd name="T26" fmla="*/ 2147483647 w 822"/>
                <a:gd name="T27" fmla="*/ 2147483647 h 592"/>
                <a:gd name="T28" fmla="*/ 2147483647 w 822"/>
                <a:gd name="T29" fmla="*/ 2147483647 h 592"/>
                <a:gd name="T30" fmla="*/ 2147483647 w 822"/>
                <a:gd name="T31" fmla="*/ 2147483647 h 592"/>
                <a:gd name="T32" fmla="*/ 2147483647 w 822"/>
                <a:gd name="T33" fmla="*/ 2147483647 h 592"/>
                <a:gd name="T34" fmla="*/ 2147483647 w 822"/>
                <a:gd name="T35" fmla="*/ 2147483647 h 592"/>
                <a:gd name="T36" fmla="*/ 2147483647 w 822"/>
                <a:gd name="T37" fmla="*/ 2147483647 h 592"/>
                <a:gd name="T38" fmla="*/ 2147483647 w 822"/>
                <a:gd name="T39" fmla="*/ 2147483647 h 592"/>
                <a:gd name="T40" fmla="*/ 2147483647 w 822"/>
                <a:gd name="T41" fmla="*/ 2147483647 h 592"/>
                <a:gd name="T42" fmla="*/ 2147483647 w 822"/>
                <a:gd name="T43" fmla="*/ 2147483647 h 592"/>
                <a:gd name="T44" fmla="*/ 2147483647 w 822"/>
                <a:gd name="T45" fmla="*/ 2147483647 h 592"/>
                <a:gd name="T46" fmla="*/ 2147483647 w 822"/>
                <a:gd name="T47" fmla="*/ 2147483647 h 592"/>
                <a:gd name="T48" fmla="*/ 2147483647 w 822"/>
                <a:gd name="T49" fmla="*/ 2147483647 h 592"/>
                <a:gd name="T50" fmla="*/ 2147483647 w 822"/>
                <a:gd name="T51" fmla="*/ 2147483647 h 592"/>
                <a:gd name="T52" fmla="*/ 2147483647 w 822"/>
                <a:gd name="T53" fmla="*/ 2147483647 h 592"/>
                <a:gd name="T54" fmla="*/ 2147483647 w 822"/>
                <a:gd name="T55" fmla="*/ 2147483647 h 592"/>
                <a:gd name="T56" fmla="*/ 2147483647 w 822"/>
                <a:gd name="T57" fmla="*/ 2147483647 h 592"/>
                <a:gd name="T58" fmla="*/ 2147483647 w 822"/>
                <a:gd name="T59" fmla="*/ 2147483647 h 592"/>
                <a:gd name="T60" fmla="*/ 2147483647 w 822"/>
                <a:gd name="T61" fmla="*/ 2147483647 h 592"/>
                <a:gd name="T62" fmla="*/ 2147483647 w 822"/>
                <a:gd name="T63" fmla="*/ 2147483647 h 592"/>
                <a:gd name="T64" fmla="*/ 2147483647 w 822"/>
                <a:gd name="T65" fmla="*/ 2147483647 h 592"/>
                <a:gd name="T66" fmla="*/ 2147483647 w 822"/>
                <a:gd name="T67" fmla="*/ 2147483647 h 592"/>
                <a:gd name="T68" fmla="*/ 2147483647 w 822"/>
                <a:gd name="T69" fmla="*/ 2147483647 h 592"/>
                <a:gd name="T70" fmla="*/ 2147483647 w 822"/>
                <a:gd name="T71" fmla="*/ 2147483647 h 592"/>
                <a:gd name="T72" fmla="*/ 2147483647 w 822"/>
                <a:gd name="T73" fmla="*/ 2147483647 h 592"/>
                <a:gd name="T74" fmla="*/ 2147483647 w 822"/>
                <a:gd name="T75" fmla="*/ 2147483647 h 592"/>
                <a:gd name="T76" fmla="*/ 2147483647 w 822"/>
                <a:gd name="T77" fmla="*/ 2147483647 h 592"/>
                <a:gd name="T78" fmla="*/ 2147483647 w 822"/>
                <a:gd name="T79" fmla="*/ 2147483647 h 592"/>
                <a:gd name="T80" fmla="*/ 2147483647 w 822"/>
                <a:gd name="T81" fmla="*/ 2147483647 h 592"/>
                <a:gd name="T82" fmla="*/ 2147483647 w 822"/>
                <a:gd name="T83" fmla="*/ 2147483647 h 592"/>
                <a:gd name="T84" fmla="*/ 2147483647 w 822"/>
                <a:gd name="T85" fmla="*/ 2147483647 h 592"/>
                <a:gd name="T86" fmla="*/ 2147483647 w 822"/>
                <a:gd name="T87" fmla="*/ 2147483647 h 592"/>
                <a:gd name="T88" fmla="*/ 2147483647 w 822"/>
                <a:gd name="T89" fmla="*/ 2147483647 h 592"/>
                <a:gd name="T90" fmla="*/ 2147483647 w 822"/>
                <a:gd name="T91" fmla="*/ 2147483647 h 592"/>
                <a:gd name="T92" fmla="*/ 2147483647 w 822"/>
                <a:gd name="T93" fmla="*/ 2147483647 h 592"/>
                <a:gd name="T94" fmla="*/ 2147483647 w 822"/>
                <a:gd name="T95" fmla="*/ 2147483647 h 592"/>
                <a:gd name="T96" fmla="*/ 2147483647 w 822"/>
                <a:gd name="T97" fmla="*/ 2147483647 h 592"/>
                <a:gd name="T98" fmla="*/ 2147483647 w 822"/>
                <a:gd name="T99" fmla="*/ 2147483647 h 592"/>
                <a:gd name="T100" fmla="*/ 2147483647 w 822"/>
                <a:gd name="T101" fmla="*/ 2147483647 h 592"/>
                <a:gd name="T102" fmla="*/ 2147483647 w 822"/>
                <a:gd name="T103" fmla="*/ 2147483647 h 592"/>
                <a:gd name="T104" fmla="*/ 2147483647 w 822"/>
                <a:gd name="T105" fmla="*/ 2147483647 h 592"/>
                <a:gd name="T106" fmla="*/ 2147483647 w 822"/>
                <a:gd name="T107" fmla="*/ 2147483647 h 592"/>
                <a:gd name="T108" fmla="*/ 2147483647 w 822"/>
                <a:gd name="T109" fmla="*/ 2147483647 h 5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2"/>
                <a:gd name="T166" fmla="*/ 0 h 592"/>
                <a:gd name="T167" fmla="*/ 822 w 822"/>
                <a:gd name="T168" fmla="*/ 592 h 5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2" h="592">
                  <a:moveTo>
                    <a:pt x="177" y="96"/>
                  </a:moveTo>
                  <a:cubicBezTo>
                    <a:pt x="175" y="99"/>
                    <a:pt x="172" y="99"/>
                    <a:pt x="171" y="102"/>
                  </a:cubicBezTo>
                  <a:cubicBezTo>
                    <a:pt x="171" y="105"/>
                    <a:pt x="171" y="107"/>
                    <a:pt x="170" y="109"/>
                  </a:cubicBezTo>
                  <a:cubicBezTo>
                    <a:pt x="170" y="110"/>
                    <a:pt x="168" y="110"/>
                    <a:pt x="167" y="111"/>
                  </a:cubicBezTo>
                  <a:cubicBezTo>
                    <a:pt x="163" y="111"/>
                    <a:pt x="162" y="112"/>
                    <a:pt x="158" y="112"/>
                  </a:cubicBezTo>
                  <a:cubicBezTo>
                    <a:pt x="155" y="122"/>
                    <a:pt x="160" y="129"/>
                    <a:pt x="162" y="139"/>
                  </a:cubicBezTo>
                  <a:cubicBezTo>
                    <a:pt x="161" y="139"/>
                    <a:pt x="151" y="144"/>
                    <a:pt x="150" y="144"/>
                  </a:cubicBezTo>
                  <a:cubicBezTo>
                    <a:pt x="147" y="144"/>
                    <a:pt x="145" y="140"/>
                    <a:pt x="145" y="140"/>
                  </a:cubicBezTo>
                  <a:cubicBezTo>
                    <a:pt x="139" y="141"/>
                    <a:pt x="141" y="141"/>
                    <a:pt x="135" y="140"/>
                  </a:cubicBezTo>
                  <a:cubicBezTo>
                    <a:pt x="133" y="139"/>
                    <a:pt x="128" y="137"/>
                    <a:pt x="128" y="137"/>
                  </a:cubicBezTo>
                  <a:cubicBezTo>
                    <a:pt x="122" y="139"/>
                    <a:pt x="126" y="142"/>
                    <a:pt x="125" y="144"/>
                  </a:cubicBezTo>
                  <a:lnTo>
                    <a:pt x="120" y="149"/>
                  </a:lnTo>
                  <a:lnTo>
                    <a:pt x="116" y="161"/>
                  </a:lnTo>
                  <a:lnTo>
                    <a:pt x="114" y="172"/>
                  </a:lnTo>
                  <a:cubicBezTo>
                    <a:pt x="126" y="183"/>
                    <a:pt x="108" y="175"/>
                    <a:pt x="85" y="182"/>
                  </a:cubicBezTo>
                  <a:cubicBezTo>
                    <a:pt x="84" y="182"/>
                    <a:pt x="83" y="186"/>
                    <a:pt x="82" y="187"/>
                  </a:cubicBezTo>
                  <a:cubicBezTo>
                    <a:pt x="85" y="191"/>
                    <a:pt x="84" y="188"/>
                    <a:pt x="87" y="190"/>
                  </a:cubicBezTo>
                  <a:cubicBezTo>
                    <a:pt x="86" y="194"/>
                    <a:pt x="85" y="194"/>
                    <a:pt x="85" y="198"/>
                  </a:cubicBezTo>
                  <a:cubicBezTo>
                    <a:pt x="85" y="200"/>
                    <a:pt x="90" y="207"/>
                    <a:pt x="90" y="208"/>
                  </a:cubicBezTo>
                  <a:cubicBezTo>
                    <a:pt x="91" y="226"/>
                    <a:pt x="90" y="221"/>
                    <a:pt x="82" y="226"/>
                  </a:cubicBezTo>
                  <a:cubicBezTo>
                    <a:pt x="82" y="228"/>
                    <a:pt x="85" y="230"/>
                    <a:pt x="85" y="231"/>
                  </a:cubicBezTo>
                  <a:cubicBezTo>
                    <a:pt x="85" y="235"/>
                    <a:pt x="83" y="237"/>
                    <a:pt x="82" y="241"/>
                  </a:cubicBezTo>
                  <a:cubicBezTo>
                    <a:pt x="81" y="244"/>
                    <a:pt x="78" y="244"/>
                    <a:pt x="74" y="246"/>
                  </a:cubicBezTo>
                  <a:cubicBezTo>
                    <a:pt x="70" y="248"/>
                    <a:pt x="63" y="249"/>
                    <a:pt x="60" y="252"/>
                  </a:cubicBezTo>
                  <a:cubicBezTo>
                    <a:pt x="56" y="253"/>
                    <a:pt x="59" y="258"/>
                    <a:pt x="56" y="259"/>
                  </a:cubicBezTo>
                  <a:cubicBezTo>
                    <a:pt x="52" y="260"/>
                    <a:pt x="41" y="257"/>
                    <a:pt x="38" y="258"/>
                  </a:cubicBezTo>
                  <a:cubicBezTo>
                    <a:pt x="33" y="259"/>
                    <a:pt x="35" y="265"/>
                    <a:pt x="33" y="267"/>
                  </a:cubicBezTo>
                  <a:cubicBezTo>
                    <a:pt x="32" y="269"/>
                    <a:pt x="29" y="272"/>
                    <a:pt x="27" y="272"/>
                  </a:cubicBezTo>
                  <a:cubicBezTo>
                    <a:pt x="26" y="272"/>
                    <a:pt x="27" y="269"/>
                    <a:pt x="24" y="269"/>
                  </a:cubicBezTo>
                  <a:cubicBezTo>
                    <a:pt x="19" y="270"/>
                    <a:pt x="17" y="268"/>
                    <a:pt x="12" y="270"/>
                  </a:cubicBezTo>
                  <a:cubicBezTo>
                    <a:pt x="11" y="270"/>
                    <a:pt x="11" y="273"/>
                    <a:pt x="10" y="273"/>
                  </a:cubicBezTo>
                  <a:cubicBezTo>
                    <a:pt x="9" y="274"/>
                    <a:pt x="7" y="274"/>
                    <a:pt x="5" y="275"/>
                  </a:cubicBezTo>
                  <a:cubicBezTo>
                    <a:pt x="4" y="279"/>
                    <a:pt x="2" y="282"/>
                    <a:pt x="0" y="287"/>
                  </a:cubicBezTo>
                  <a:cubicBezTo>
                    <a:pt x="0" y="290"/>
                    <a:pt x="3" y="289"/>
                    <a:pt x="4" y="292"/>
                  </a:cubicBezTo>
                  <a:cubicBezTo>
                    <a:pt x="5" y="294"/>
                    <a:pt x="3" y="297"/>
                    <a:pt x="4" y="299"/>
                  </a:cubicBezTo>
                  <a:cubicBezTo>
                    <a:pt x="4" y="301"/>
                    <a:pt x="3" y="302"/>
                    <a:pt x="4" y="303"/>
                  </a:cubicBezTo>
                  <a:cubicBezTo>
                    <a:pt x="4" y="304"/>
                    <a:pt x="5" y="304"/>
                    <a:pt x="6" y="304"/>
                  </a:cubicBezTo>
                  <a:cubicBezTo>
                    <a:pt x="7" y="305"/>
                    <a:pt x="8" y="301"/>
                    <a:pt x="10" y="302"/>
                  </a:cubicBezTo>
                  <a:cubicBezTo>
                    <a:pt x="13" y="303"/>
                    <a:pt x="17" y="307"/>
                    <a:pt x="18" y="310"/>
                  </a:cubicBezTo>
                  <a:cubicBezTo>
                    <a:pt x="18" y="312"/>
                    <a:pt x="21" y="315"/>
                    <a:pt x="20" y="318"/>
                  </a:cubicBezTo>
                  <a:cubicBezTo>
                    <a:pt x="19" y="319"/>
                    <a:pt x="20" y="322"/>
                    <a:pt x="20" y="323"/>
                  </a:cubicBezTo>
                  <a:cubicBezTo>
                    <a:pt x="20" y="324"/>
                    <a:pt x="13" y="326"/>
                    <a:pt x="14" y="328"/>
                  </a:cubicBezTo>
                  <a:cubicBezTo>
                    <a:pt x="15" y="329"/>
                    <a:pt x="22" y="329"/>
                    <a:pt x="24" y="329"/>
                  </a:cubicBezTo>
                  <a:cubicBezTo>
                    <a:pt x="27" y="330"/>
                    <a:pt x="28" y="331"/>
                    <a:pt x="29" y="333"/>
                  </a:cubicBezTo>
                  <a:cubicBezTo>
                    <a:pt x="31" y="346"/>
                    <a:pt x="25" y="333"/>
                    <a:pt x="32" y="344"/>
                  </a:cubicBezTo>
                  <a:cubicBezTo>
                    <a:pt x="34" y="349"/>
                    <a:pt x="36" y="348"/>
                    <a:pt x="39" y="350"/>
                  </a:cubicBezTo>
                  <a:lnTo>
                    <a:pt x="48" y="350"/>
                  </a:lnTo>
                  <a:lnTo>
                    <a:pt x="55" y="360"/>
                  </a:lnTo>
                  <a:lnTo>
                    <a:pt x="55" y="367"/>
                  </a:lnTo>
                  <a:cubicBezTo>
                    <a:pt x="56" y="372"/>
                    <a:pt x="55" y="373"/>
                    <a:pt x="58" y="377"/>
                  </a:cubicBezTo>
                  <a:cubicBezTo>
                    <a:pt x="59" y="379"/>
                    <a:pt x="61" y="379"/>
                    <a:pt x="61" y="379"/>
                  </a:cubicBezTo>
                  <a:cubicBezTo>
                    <a:pt x="62" y="381"/>
                    <a:pt x="60" y="384"/>
                    <a:pt x="61" y="386"/>
                  </a:cubicBezTo>
                  <a:cubicBezTo>
                    <a:pt x="61" y="389"/>
                    <a:pt x="66" y="393"/>
                    <a:pt x="67" y="395"/>
                  </a:cubicBezTo>
                  <a:cubicBezTo>
                    <a:pt x="68" y="398"/>
                    <a:pt x="70" y="401"/>
                    <a:pt x="68" y="403"/>
                  </a:cubicBezTo>
                  <a:cubicBezTo>
                    <a:pt x="66" y="411"/>
                    <a:pt x="65" y="405"/>
                    <a:pt x="59" y="406"/>
                  </a:cubicBezTo>
                  <a:cubicBezTo>
                    <a:pt x="57" y="406"/>
                    <a:pt x="60" y="411"/>
                    <a:pt x="59" y="412"/>
                  </a:cubicBezTo>
                  <a:cubicBezTo>
                    <a:pt x="59" y="413"/>
                    <a:pt x="62" y="410"/>
                    <a:pt x="62" y="411"/>
                  </a:cubicBezTo>
                  <a:cubicBezTo>
                    <a:pt x="63" y="413"/>
                    <a:pt x="64" y="414"/>
                    <a:pt x="65" y="415"/>
                  </a:cubicBezTo>
                  <a:cubicBezTo>
                    <a:pt x="65" y="416"/>
                    <a:pt x="60" y="422"/>
                    <a:pt x="60" y="423"/>
                  </a:cubicBezTo>
                  <a:cubicBezTo>
                    <a:pt x="62" y="426"/>
                    <a:pt x="66" y="430"/>
                    <a:pt x="68" y="430"/>
                  </a:cubicBezTo>
                  <a:lnTo>
                    <a:pt x="71" y="427"/>
                  </a:lnTo>
                  <a:cubicBezTo>
                    <a:pt x="72" y="426"/>
                    <a:pt x="69" y="425"/>
                    <a:pt x="75" y="428"/>
                  </a:cubicBezTo>
                  <a:cubicBezTo>
                    <a:pt x="78" y="430"/>
                    <a:pt x="85" y="437"/>
                    <a:pt x="90" y="440"/>
                  </a:cubicBezTo>
                  <a:cubicBezTo>
                    <a:pt x="94" y="442"/>
                    <a:pt x="99" y="441"/>
                    <a:pt x="102" y="441"/>
                  </a:cubicBezTo>
                  <a:cubicBezTo>
                    <a:pt x="105" y="442"/>
                    <a:pt x="105" y="439"/>
                    <a:pt x="108" y="440"/>
                  </a:cubicBezTo>
                  <a:cubicBezTo>
                    <a:pt x="111" y="441"/>
                    <a:pt x="118" y="447"/>
                    <a:pt x="122" y="450"/>
                  </a:cubicBezTo>
                  <a:cubicBezTo>
                    <a:pt x="126" y="454"/>
                    <a:pt x="126" y="458"/>
                    <a:pt x="127" y="459"/>
                  </a:cubicBezTo>
                  <a:cubicBezTo>
                    <a:pt x="129" y="461"/>
                    <a:pt x="130" y="460"/>
                    <a:pt x="131" y="460"/>
                  </a:cubicBezTo>
                  <a:cubicBezTo>
                    <a:pt x="132" y="460"/>
                    <a:pt x="132" y="457"/>
                    <a:pt x="133" y="456"/>
                  </a:cubicBezTo>
                  <a:cubicBezTo>
                    <a:pt x="134" y="456"/>
                    <a:pt x="136" y="455"/>
                    <a:pt x="138" y="456"/>
                  </a:cubicBezTo>
                  <a:cubicBezTo>
                    <a:pt x="140" y="457"/>
                    <a:pt x="141" y="460"/>
                    <a:pt x="142" y="461"/>
                  </a:cubicBezTo>
                  <a:cubicBezTo>
                    <a:pt x="144" y="462"/>
                    <a:pt x="145" y="463"/>
                    <a:pt x="146" y="463"/>
                  </a:cubicBezTo>
                  <a:cubicBezTo>
                    <a:pt x="147" y="463"/>
                    <a:pt x="149" y="459"/>
                    <a:pt x="150" y="461"/>
                  </a:cubicBezTo>
                  <a:cubicBezTo>
                    <a:pt x="152" y="463"/>
                    <a:pt x="151" y="470"/>
                    <a:pt x="154" y="472"/>
                  </a:cubicBezTo>
                  <a:cubicBezTo>
                    <a:pt x="155" y="474"/>
                    <a:pt x="163" y="470"/>
                    <a:pt x="165" y="470"/>
                  </a:cubicBezTo>
                  <a:cubicBezTo>
                    <a:pt x="168" y="471"/>
                    <a:pt x="169" y="474"/>
                    <a:pt x="171" y="475"/>
                  </a:cubicBezTo>
                  <a:cubicBezTo>
                    <a:pt x="172" y="475"/>
                    <a:pt x="176" y="478"/>
                    <a:pt x="177" y="479"/>
                  </a:cubicBezTo>
                  <a:cubicBezTo>
                    <a:pt x="186" y="480"/>
                    <a:pt x="186" y="479"/>
                    <a:pt x="194" y="477"/>
                  </a:cubicBezTo>
                  <a:cubicBezTo>
                    <a:pt x="200" y="478"/>
                    <a:pt x="197" y="482"/>
                    <a:pt x="202" y="483"/>
                  </a:cubicBezTo>
                  <a:cubicBezTo>
                    <a:pt x="206" y="484"/>
                    <a:pt x="205" y="475"/>
                    <a:pt x="212" y="475"/>
                  </a:cubicBezTo>
                  <a:cubicBezTo>
                    <a:pt x="219" y="474"/>
                    <a:pt x="237" y="481"/>
                    <a:pt x="243" y="481"/>
                  </a:cubicBezTo>
                  <a:cubicBezTo>
                    <a:pt x="249" y="482"/>
                    <a:pt x="246" y="479"/>
                    <a:pt x="247" y="478"/>
                  </a:cubicBezTo>
                  <a:cubicBezTo>
                    <a:pt x="248" y="477"/>
                    <a:pt x="250" y="477"/>
                    <a:pt x="253" y="475"/>
                  </a:cubicBezTo>
                  <a:cubicBezTo>
                    <a:pt x="256" y="473"/>
                    <a:pt x="263" y="468"/>
                    <a:pt x="267" y="466"/>
                  </a:cubicBezTo>
                  <a:cubicBezTo>
                    <a:pt x="269" y="465"/>
                    <a:pt x="272" y="463"/>
                    <a:pt x="272" y="463"/>
                  </a:cubicBezTo>
                  <a:cubicBezTo>
                    <a:pt x="274" y="462"/>
                    <a:pt x="277" y="457"/>
                    <a:pt x="278" y="456"/>
                  </a:cubicBezTo>
                  <a:cubicBezTo>
                    <a:pt x="281" y="455"/>
                    <a:pt x="285" y="457"/>
                    <a:pt x="287" y="457"/>
                  </a:cubicBezTo>
                  <a:cubicBezTo>
                    <a:pt x="290" y="456"/>
                    <a:pt x="291" y="458"/>
                    <a:pt x="291" y="458"/>
                  </a:cubicBezTo>
                  <a:cubicBezTo>
                    <a:pt x="292" y="458"/>
                    <a:pt x="294" y="452"/>
                    <a:pt x="295" y="454"/>
                  </a:cubicBezTo>
                  <a:cubicBezTo>
                    <a:pt x="297" y="454"/>
                    <a:pt x="299" y="456"/>
                    <a:pt x="299" y="457"/>
                  </a:cubicBezTo>
                  <a:cubicBezTo>
                    <a:pt x="299" y="458"/>
                    <a:pt x="297" y="458"/>
                    <a:pt x="298" y="459"/>
                  </a:cubicBezTo>
                  <a:cubicBezTo>
                    <a:pt x="298" y="460"/>
                    <a:pt x="301" y="461"/>
                    <a:pt x="301" y="462"/>
                  </a:cubicBezTo>
                  <a:cubicBezTo>
                    <a:pt x="301" y="463"/>
                    <a:pt x="299" y="465"/>
                    <a:pt x="299" y="466"/>
                  </a:cubicBezTo>
                  <a:cubicBezTo>
                    <a:pt x="298" y="468"/>
                    <a:pt x="299" y="469"/>
                    <a:pt x="300" y="470"/>
                  </a:cubicBezTo>
                  <a:cubicBezTo>
                    <a:pt x="301" y="471"/>
                    <a:pt x="303" y="471"/>
                    <a:pt x="304" y="471"/>
                  </a:cubicBezTo>
                  <a:cubicBezTo>
                    <a:pt x="306" y="471"/>
                    <a:pt x="311" y="471"/>
                    <a:pt x="314" y="471"/>
                  </a:cubicBezTo>
                  <a:cubicBezTo>
                    <a:pt x="318" y="471"/>
                    <a:pt x="321" y="471"/>
                    <a:pt x="323" y="472"/>
                  </a:cubicBezTo>
                  <a:cubicBezTo>
                    <a:pt x="325" y="473"/>
                    <a:pt x="325" y="476"/>
                    <a:pt x="325" y="478"/>
                  </a:cubicBezTo>
                  <a:cubicBezTo>
                    <a:pt x="325" y="480"/>
                    <a:pt x="324" y="482"/>
                    <a:pt x="324" y="483"/>
                  </a:cubicBezTo>
                  <a:cubicBezTo>
                    <a:pt x="325" y="485"/>
                    <a:pt x="325" y="485"/>
                    <a:pt x="326" y="485"/>
                  </a:cubicBezTo>
                  <a:cubicBezTo>
                    <a:pt x="327" y="486"/>
                    <a:pt x="328" y="482"/>
                    <a:pt x="329" y="486"/>
                  </a:cubicBezTo>
                  <a:lnTo>
                    <a:pt x="335" y="506"/>
                  </a:lnTo>
                  <a:cubicBezTo>
                    <a:pt x="330" y="514"/>
                    <a:pt x="321" y="518"/>
                    <a:pt x="317" y="527"/>
                  </a:cubicBezTo>
                  <a:cubicBezTo>
                    <a:pt x="318" y="526"/>
                    <a:pt x="320" y="529"/>
                    <a:pt x="321" y="530"/>
                  </a:cubicBezTo>
                  <a:cubicBezTo>
                    <a:pt x="322" y="531"/>
                    <a:pt x="320" y="533"/>
                    <a:pt x="321" y="534"/>
                  </a:cubicBezTo>
                  <a:cubicBezTo>
                    <a:pt x="320" y="535"/>
                    <a:pt x="318" y="535"/>
                    <a:pt x="318" y="536"/>
                  </a:cubicBezTo>
                  <a:cubicBezTo>
                    <a:pt x="318" y="537"/>
                    <a:pt x="319" y="539"/>
                    <a:pt x="321" y="539"/>
                  </a:cubicBezTo>
                  <a:cubicBezTo>
                    <a:pt x="322" y="538"/>
                    <a:pt x="332" y="533"/>
                    <a:pt x="333" y="533"/>
                  </a:cubicBezTo>
                  <a:cubicBezTo>
                    <a:pt x="334" y="532"/>
                    <a:pt x="335" y="532"/>
                    <a:pt x="337" y="533"/>
                  </a:cubicBezTo>
                  <a:cubicBezTo>
                    <a:pt x="338" y="533"/>
                    <a:pt x="335" y="537"/>
                    <a:pt x="335" y="538"/>
                  </a:cubicBezTo>
                  <a:cubicBezTo>
                    <a:pt x="336" y="540"/>
                    <a:pt x="336" y="544"/>
                    <a:pt x="337" y="545"/>
                  </a:cubicBezTo>
                  <a:cubicBezTo>
                    <a:pt x="338" y="549"/>
                    <a:pt x="338" y="549"/>
                    <a:pt x="342" y="550"/>
                  </a:cubicBezTo>
                  <a:cubicBezTo>
                    <a:pt x="342" y="552"/>
                    <a:pt x="344" y="549"/>
                    <a:pt x="344" y="552"/>
                  </a:cubicBezTo>
                  <a:cubicBezTo>
                    <a:pt x="344" y="552"/>
                    <a:pt x="342" y="552"/>
                    <a:pt x="342" y="554"/>
                  </a:cubicBezTo>
                  <a:cubicBezTo>
                    <a:pt x="342" y="556"/>
                    <a:pt x="341" y="563"/>
                    <a:pt x="342" y="564"/>
                  </a:cubicBezTo>
                  <a:cubicBezTo>
                    <a:pt x="343" y="566"/>
                    <a:pt x="346" y="563"/>
                    <a:pt x="348" y="565"/>
                  </a:cubicBezTo>
                  <a:cubicBezTo>
                    <a:pt x="350" y="566"/>
                    <a:pt x="350" y="573"/>
                    <a:pt x="353" y="574"/>
                  </a:cubicBezTo>
                  <a:cubicBezTo>
                    <a:pt x="355" y="576"/>
                    <a:pt x="361" y="573"/>
                    <a:pt x="363" y="573"/>
                  </a:cubicBezTo>
                  <a:cubicBezTo>
                    <a:pt x="366" y="574"/>
                    <a:pt x="365" y="575"/>
                    <a:pt x="367" y="576"/>
                  </a:cubicBezTo>
                  <a:cubicBezTo>
                    <a:pt x="369" y="577"/>
                    <a:pt x="371" y="578"/>
                    <a:pt x="374" y="578"/>
                  </a:cubicBezTo>
                  <a:cubicBezTo>
                    <a:pt x="375" y="579"/>
                    <a:pt x="377" y="579"/>
                    <a:pt x="377" y="579"/>
                  </a:cubicBezTo>
                  <a:cubicBezTo>
                    <a:pt x="374" y="575"/>
                    <a:pt x="375" y="578"/>
                    <a:pt x="375" y="574"/>
                  </a:cubicBezTo>
                  <a:cubicBezTo>
                    <a:pt x="375" y="572"/>
                    <a:pt x="371" y="572"/>
                    <a:pt x="373" y="570"/>
                  </a:cubicBezTo>
                  <a:cubicBezTo>
                    <a:pt x="373" y="568"/>
                    <a:pt x="373" y="564"/>
                    <a:pt x="375" y="563"/>
                  </a:cubicBezTo>
                  <a:cubicBezTo>
                    <a:pt x="376" y="562"/>
                    <a:pt x="380" y="563"/>
                    <a:pt x="382" y="562"/>
                  </a:cubicBezTo>
                  <a:cubicBezTo>
                    <a:pt x="383" y="561"/>
                    <a:pt x="383" y="556"/>
                    <a:pt x="386" y="557"/>
                  </a:cubicBezTo>
                  <a:cubicBezTo>
                    <a:pt x="389" y="558"/>
                    <a:pt x="394" y="560"/>
                    <a:pt x="394" y="560"/>
                  </a:cubicBezTo>
                  <a:cubicBezTo>
                    <a:pt x="395" y="560"/>
                    <a:pt x="396" y="557"/>
                    <a:pt x="397" y="557"/>
                  </a:cubicBezTo>
                  <a:cubicBezTo>
                    <a:pt x="398" y="557"/>
                    <a:pt x="399" y="556"/>
                    <a:pt x="400" y="557"/>
                  </a:cubicBezTo>
                  <a:cubicBezTo>
                    <a:pt x="401" y="557"/>
                    <a:pt x="402" y="561"/>
                    <a:pt x="403" y="562"/>
                  </a:cubicBezTo>
                  <a:cubicBezTo>
                    <a:pt x="404" y="561"/>
                    <a:pt x="403" y="559"/>
                    <a:pt x="404" y="558"/>
                  </a:cubicBezTo>
                  <a:cubicBezTo>
                    <a:pt x="405" y="557"/>
                    <a:pt x="404" y="554"/>
                    <a:pt x="405" y="554"/>
                  </a:cubicBezTo>
                  <a:cubicBezTo>
                    <a:pt x="407" y="554"/>
                    <a:pt x="412" y="556"/>
                    <a:pt x="414" y="556"/>
                  </a:cubicBezTo>
                  <a:cubicBezTo>
                    <a:pt x="416" y="556"/>
                    <a:pt x="413" y="552"/>
                    <a:pt x="415" y="551"/>
                  </a:cubicBezTo>
                  <a:cubicBezTo>
                    <a:pt x="416" y="549"/>
                    <a:pt x="421" y="548"/>
                    <a:pt x="422" y="547"/>
                  </a:cubicBezTo>
                  <a:cubicBezTo>
                    <a:pt x="424" y="547"/>
                    <a:pt x="425" y="548"/>
                    <a:pt x="426" y="549"/>
                  </a:cubicBezTo>
                  <a:cubicBezTo>
                    <a:pt x="427" y="549"/>
                    <a:pt x="428" y="552"/>
                    <a:pt x="429" y="553"/>
                  </a:cubicBezTo>
                  <a:cubicBezTo>
                    <a:pt x="430" y="553"/>
                    <a:pt x="430" y="553"/>
                    <a:pt x="432" y="553"/>
                  </a:cubicBezTo>
                  <a:cubicBezTo>
                    <a:pt x="433" y="554"/>
                    <a:pt x="436" y="553"/>
                    <a:pt x="437" y="554"/>
                  </a:cubicBezTo>
                  <a:cubicBezTo>
                    <a:pt x="442" y="558"/>
                    <a:pt x="439" y="560"/>
                    <a:pt x="441" y="560"/>
                  </a:cubicBezTo>
                  <a:cubicBezTo>
                    <a:pt x="442" y="564"/>
                    <a:pt x="440" y="568"/>
                    <a:pt x="443" y="570"/>
                  </a:cubicBezTo>
                  <a:cubicBezTo>
                    <a:pt x="447" y="573"/>
                    <a:pt x="447" y="573"/>
                    <a:pt x="451" y="574"/>
                  </a:cubicBezTo>
                  <a:cubicBezTo>
                    <a:pt x="453" y="574"/>
                    <a:pt x="451" y="575"/>
                    <a:pt x="455" y="575"/>
                  </a:cubicBezTo>
                  <a:cubicBezTo>
                    <a:pt x="456" y="575"/>
                    <a:pt x="459" y="574"/>
                    <a:pt x="460" y="574"/>
                  </a:cubicBezTo>
                  <a:cubicBezTo>
                    <a:pt x="461" y="574"/>
                    <a:pt x="461" y="575"/>
                    <a:pt x="462" y="575"/>
                  </a:cubicBezTo>
                  <a:cubicBezTo>
                    <a:pt x="463" y="575"/>
                    <a:pt x="464" y="573"/>
                    <a:pt x="466" y="573"/>
                  </a:cubicBezTo>
                  <a:cubicBezTo>
                    <a:pt x="468" y="573"/>
                    <a:pt x="474" y="574"/>
                    <a:pt x="476" y="575"/>
                  </a:cubicBezTo>
                  <a:cubicBezTo>
                    <a:pt x="477" y="576"/>
                    <a:pt x="478" y="577"/>
                    <a:pt x="479" y="578"/>
                  </a:cubicBezTo>
                  <a:cubicBezTo>
                    <a:pt x="480" y="582"/>
                    <a:pt x="478" y="587"/>
                    <a:pt x="479" y="590"/>
                  </a:cubicBezTo>
                  <a:cubicBezTo>
                    <a:pt x="480" y="592"/>
                    <a:pt x="486" y="591"/>
                    <a:pt x="487" y="592"/>
                  </a:cubicBezTo>
                  <a:cubicBezTo>
                    <a:pt x="498" y="589"/>
                    <a:pt x="487" y="587"/>
                    <a:pt x="490" y="580"/>
                  </a:cubicBezTo>
                  <a:cubicBezTo>
                    <a:pt x="492" y="578"/>
                    <a:pt x="497" y="579"/>
                    <a:pt x="500" y="579"/>
                  </a:cubicBezTo>
                  <a:cubicBezTo>
                    <a:pt x="502" y="579"/>
                    <a:pt x="500" y="583"/>
                    <a:pt x="505" y="582"/>
                  </a:cubicBezTo>
                  <a:cubicBezTo>
                    <a:pt x="509" y="571"/>
                    <a:pt x="515" y="575"/>
                    <a:pt x="528" y="574"/>
                  </a:cubicBezTo>
                  <a:cubicBezTo>
                    <a:pt x="532" y="571"/>
                    <a:pt x="532" y="567"/>
                    <a:pt x="532" y="565"/>
                  </a:cubicBezTo>
                  <a:cubicBezTo>
                    <a:pt x="533" y="562"/>
                    <a:pt x="531" y="559"/>
                    <a:pt x="532" y="558"/>
                  </a:cubicBezTo>
                  <a:cubicBezTo>
                    <a:pt x="532" y="557"/>
                    <a:pt x="534" y="557"/>
                    <a:pt x="535" y="557"/>
                  </a:cubicBezTo>
                  <a:cubicBezTo>
                    <a:pt x="567" y="554"/>
                    <a:pt x="555" y="560"/>
                    <a:pt x="567" y="554"/>
                  </a:cubicBezTo>
                  <a:cubicBezTo>
                    <a:pt x="577" y="551"/>
                    <a:pt x="589" y="541"/>
                    <a:pt x="594" y="536"/>
                  </a:cubicBezTo>
                  <a:cubicBezTo>
                    <a:pt x="598" y="531"/>
                    <a:pt x="592" y="528"/>
                    <a:pt x="594" y="525"/>
                  </a:cubicBezTo>
                  <a:cubicBezTo>
                    <a:pt x="598" y="524"/>
                    <a:pt x="602" y="525"/>
                    <a:pt x="605" y="523"/>
                  </a:cubicBezTo>
                  <a:cubicBezTo>
                    <a:pt x="606" y="522"/>
                    <a:pt x="605" y="520"/>
                    <a:pt x="606" y="519"/>
                  </a:cubicBezTo>
                  <a:cubicBezTo>
                    <a:pt x="607" y="518"/>
                    <a:pt x="609" y="519"/>
                    <a:pt x="610" y="518"/>
                  </a:cubicBezTo>
                  <a:cubicBezTo>
                    <a:pt x="615" y="510"/>
                    <a:pt x="611" y="502"/>
                    <a:pt x="615" y="496"/>
                  </a:cubicBezTo>
                  <a:cubicBezTo>
                    <a:pt x="616" y="494"/>
                    <a:pt x="620" y="496"/>
                    <a:pt x="623" y="495"/>
                  </a:cubicBezTo>
                  <a:cubicBezTo>
                    <a:pt x="625" y="491"/>
                    <a:pt x="624" y="486"/>
                    <a:pt x="626" y="482"/>
                  </a:cubicBezTo>
                  <a:cubicBezTo>
                    <a:pt x="627" y="479"/>
                    <a:pt x="630" y="478"/>
                    <a:pt x="632" y="477"/>
                  </a:cubicBezTo>
                  <a:cubicBezTo>
                    <a:pt x="633" y="475"/>
                    <a:pt x="633" y="472"/>
                    <a:pt x="634" y="472"/>
                  </a:cubicBezTo>
                  <a:cubicBezTo>
                    <a:pt x="635" y="471"/>
                    <a:pt x="638" y="477"/>
                    <a:pt x="639" y="475"/>
                  </a:cubicBezTo>
                  <a:cubicBezTo>
                    <a:pt x="648" y="469"/>
                    <a:pt x="637" y="469"/>
                    <a:pt x="641" y="458"/>
                  </a:cubicBezTo>
                  <a:cubicBezTo>
                    <a:pt x="642" y="455"/>
                    <a:pt x="641" y="463"/>
                    <a:pt x="645" y="456"/>
                  </a:cubicBezTo>
                  <a:cubicBezTo>
                    <a:pt x="645" y="451"/>
                    <a:pt x="643" y="452"/>
                    <a:pt x="640" y="448"/>
                  </a:cubicBezTo>
                  <a:cubicBezTo>
                    <a:pt x="649" y="445"/>
                    <a:pt x="647" y="448"/>
                    <a:pt x="649" y="442"/>
                  </a:cubicBezTo>
                  <a:cubicBezTo>
                    <a:pt x="649" y="441"/>
                    <a:pt x="647" y="442"/>
                    <a:pt x="643" y="442"/>
                  </a:cubicBezTo>
                  <a:cubicBezTo>
                    <a:pt x="641" y="441"/>
                    <a:pt x="640" y="439"/>
                    <a:pt x="638" y="439"/>
                  </a:cubicBezTo>
                  <a:cubicBezTo>
                    <a:pt x="636" y="438"/>
                    <a:pt x="632" y="440"/>
                    <a:pt x="630" y="440"/>
                  </a:cubicBezTo>
                  <a:cubicBezTo>
                    <a:pt x="628" y="440"/>
                    <a:pt x="626" y="440"/>
                    <a:pt x="627" y="439"/>
                  </a:cubicBezTo>
                  <a:cubicBezTo>
                    <a:pt x="625" y="437"/>
                    <a:pt x="634" y="434"/>
                    <a:pt x="636" y="433"/>
                  </a:cubicBezTo>
                  <a:cubicBezTo>
                    <a:pt x="639" y="432"/>
                    <a:pt x="642" y="434"/>
                    <a:pt x="642" y="433"/>
                  </a:cubicBezTo>
                  <a:cubicBezTo>
                    <a:pt x="644" y="427"/>
                    <a:pt x="645" y="425"/>
                    <a:pt x="639" y="423"/>
                  </a:cubicBezTo>
                  <a:cubicBezTo>
                    <a:pt x="638" y="422"/>
                    <a:pt x="637" y="420"/>
                    <a:pt x="635" y="419"/>
                  </a:cubicBezTo>
                  <a:cubicBezTo>
                    <a:pt x="632" y="417"/>
                    <a:pt x="620" y="416"/>
                    <a:pt x="627" y="412"/>
                  </a:cubicBezTo>
                  <a:cubicBezTo>
                    <a:pt x="632" y="413"/>
                    <a:pt x="637" y="416"/>
                    <a:pt x="641" y="413"/>
                  </a:cubicBezTo>
                  <a:cubicBezTo>
                    <a:pt x="644" y="413"/>
                    <a:pt x="648" y="418"/>
                    <a:pt x="646" y="415"/>
                  </a:cubicBezTo>
                  <a:cubicBezTo>
                    <a:pt x="644" y="412"/>
                    <a:pt x="636" y="403"/>
                    <a:pt x="630" y="395"/>
                  </a:cubicBezTo>
                  <a:cubicBezTo>
                    <a:pt x="627" y="383"/>
                    <a:pt x="624" y="376"/>
                    <a:pt x="614" y="369"/>
                  </a:cubicBezTo>
                  <a:cubicBezTo>
                    <a:pt x="611" y="365"/>
                    <a:pt x="608" y="361"/>
                    <a:pt x="613" y="356"/>
                  </a:cubicBezTo>
                  <a:cubicBezTo>
                    <a:pt x="615" y="354"/>
                    <a:pt x="617" y="352"/>
                    <a:pt x="617" y="352"/>
                  </a:cubicBezTo>
                  <a:cubicBezTo>
                    <a:pt x="619" y="351"/>
                    <a:pt x="623" y="349"/>
                    <a:pt x="624" y="348"/>
                  </a:cubicBezTo>
                  <a:cubicBezTo>
                    <a:pt x="625" y="346"/>
                    <a:pt x="623" y="342"/>
                    <a:pt x="623" y="341"/>
                  </a:cubicBezTo>
                  <a:cubicBezTo>
                    <a:pt x="625" y="339"/>
                    <a:pt x="625" y="343"/>
                    <a:pt x="627" y="342"/>
                  </a:cubicBezTo>
                  <a:cubicBezTo>
                    <a:pt x="629" y="341"/>
                    <a:pt x="632" y="337"/>
                    <a:pt x="634" y="335"/>
                  </a:cubicBezTo>
                  <a:cubicBezTo>
                    <a:pt x="637" y="333"/>
                    <a:pt x="636" y="333"/>
                    <a:pt x="639" y="332"/>
                  </a:cubicBezTo>
                  <a:cubicBezTo>
                    <a:pt x="643" y="331"/>
                    <a:pt x="651" y="331"/>
                    <a:pt x="653" y="329"/>
                  </a:cubicBezTo>
                  <a:cubicBezTo>
                    <a:pt x="656" y="327"/>
                    <a:pt x="656" y="324"/>
                    <a:pt x="655" y="322"/>
                  </a:cubicBezTo>
                  <a:cubicBezTo>
                    <a:pt x="654" y="321"/>
                    <a:pt x="650" y="321"/>
                    <a:pt x="648" y="321"/>
                  </a:cubicBezTo>
                  <a:cubicBezTo>
                    <a:pt x="646" y="321"/>
                    <a:pt x="645" y="322"/>
                    <a:pt x="642" y="322"/>
                  </a:cubicBezTo>
                  <a:cubicBezTo>
                    <a:pt x="640" y="321"/>
                    <a:pt x="637" y="316"/>
                    <a:pt x="633" y="316"/>
                  </a:cubicBezTo>
                  <a:cubicBezTo>
                    <a:pt x="629" y="315"/>
                    <a:pt x="625" y="318"/>
                    <a:pt x="622" y="320"/>
                  </a:cubicBezTo>
                  <a:cubicBezTo>
                    <a:pt x="619" y="323"/>
                    <a:pt x="620" y="329"/>
                    <a:pt x="617" y="330"/>
                  </a:cubicBezTo>
                  <a:cubicBezTo>
                    <a:pt x="613" y="329"/>
                    <a:pt x="610" y="327"/>
                    <a:pt x="606" y="325"/>
                  </a:cubicBezTo>
                  <a:cubicBezTo>
                    <a:pt x="605" y="323"/>
                    <a:pt x="602" y="314"/>
                    <a:pt x="600" y="313"/>
                  </a:cubicBezTo>
                  <a:cubicBezTo>
                    <a:pt x="597" y="311"/>
                    <a:pt x="593" y="316"/>
                    <a:pt x="593" y="316"/>
                  </a:cubicBezTo>
                  <a:cubicBezTo>
                    <a:pt x="591" y="312"/>
                    <a:pt x="591" y="309"/>
                    <a:pt x="589" y="305"/>
                  </a:cubicBezTo>
                  <a:cubicBezTo>
                    <a:pt x="588" y="302"/>
                    <a:pt x="590" y="298"/>
                    <a:pt x="590" y="298"/>
                  </a:cubicBezTo>
                  <a:cubicBezTo>
                    <a:pt x="591" y="296"/>
                    <a:pt x="591" y="291"/>
                    <a:pt x="593" y="290"/>
                  </a:cubicBezTo>
                  <a:cubicBezTo>
                    <a:pt x="595" y="289"/>
                    <a:pt x="601" y="291"/>
                    <a:pt x="603" y="291"/>
                  </a:cubicBezTo>
                  <a:cubicBezTo>
                    <a:pt x="605" y="290"/>
                    <a:pt x="603" y="290"/>
                    <a:pt x="605" y="288"/>
                  </a:cubicBezTo>
                  <a:cubicBezTo>
                    <a:pt x="609" y="285"/>
                    <a:pt x="612" y="282"/>
                    <a:pt x="615" y="278"/>
                  </a:cubicBezTo>
                  <a:cubicBezTo>
                    <a:pt x="617" y="275"/>
                    <a:pt x="617" y="276"/>
                    <a:pt x="621" y="273"/>
                  </a:cubicBezTo>
                  <a:cubicBezTo>
                    <a:pt x="624" y="271"/>
                    <a:pt x="634" y="266"/>
                    <a:pt x="636" y="264"/>
                  </a:cubicBezTo>
                  <a:cubicBezTo>
                    <a:pt x="639" y="262"/>
                    <a:pt x="635" y="261"/>
                    <a:pt x="636" y="261"/>
                  </a:cubicBezTo>
                  <a:cubicBezTo>
                    <a:pt x="638" y="262"/>
                    <a:pt x="647" y="263"/>
                    <a:pt x="647" y="266"/>
                  </a:cubicBezTo>
                  <a:cubicBezTo>
                    <a:pt x="650" y="273"/>
                    <a:pt x="645" y="276"/>
                    <a:pt x="641" y="282"/>
                  </a:cubicBezTo>
                  <a:cubicBezTo>
                    <a:pt x="640" y="286"/>
                    <a:pt x="643" y="288"/>
                    <a:pt x="642" y="290"/>
                  </a:cubicBezTo>
                  <a:cubicBezTo>
                    <a:pt x="642" y="293"/>
                    <a:pt x="637" y="295"/>
                    <a:pt x="637" y="296"/>
                  </a:cubicBezTo>
                  <a:cubicBezTo>
                    <a:pt x="638" y="298"/>
                    <a:pt x="643" y="297"/>
                    <a:pt x="645" y="296"/>
                  </a:cubicBezTo>
                  <a:cubicBezTo>
                    <a:pt x="647" y="296"/>
                    <a:pt x="651" y="288"/>
                    <a:pt x="651" y="288"/>
                  </a:cubicBezTo>
                  <a:cubicBezTo>
                    <a:pt x="652" y="285"/>
                    <a:pt x="653" y="287"/>
                    <a:pt x="655" y="284"/>
                  </a:cubicBezTo>
                  <a:cubicBezTo>
                    <a:pt x="655" y="283"/>
                    <a:pt x="664" y="282"/>
                    <a:pt x="665" y="282"/>
                  </a:cubicBezTo>
                  <a:cubicBezTo>
                    <a:pt x="667" y="280"/>
                    <a:pt x="671" y="280"/>
                    <a:pt x="674" y="279"/>
                  </a:cubicBezTo>
                  <a:cubicBezTo>
                    <a:pt x="678" y="277"/>
                    <a:pt x="691" y="267"/>
                    <a:pt x="691" y="267"/>
                  </a:cubicBezTo>
                  <a:cubicBezTo>
                    <a:pt x="696" y="264"/>
                    <a:pt x="695" y="263"/>
                    <a:pt x="699" y="259"/>
                  </a:cubicBezTo>
                  <a:cubicBezTo>
                    <a:pt x="702" y="252"/>
                    <a:pt x="699" y="258"/>
                    <a:pt x="704" y="253"/>
                  </a:cubicBezTo>
                  <a:cubicBezTo>
                    <a:pt x="708" y="249"/>
                    <a:pt x="708" y="246"/>
                    <a:pt x="714" y="244"/>
                  </a:cubicBezTo>
                  <a:cubicBezTo>
                    <a:pt x="715" y="243"/>
                    <a:pt x="716" y="241"/>
                    <a:pt x="717" y="241"/>
                  </a:cubicBezTo>
                  <a:cubicBezTo>
                    <a:pt x="720" y="241"/>
                    <a:pt x="721" y="246"/>
                    <a:pt x="722" y="248"/>
                  </a:cubicBezTo>
                  <a:cubicBezTo>
                    <a:pt x="728" y="248"/>
                    <a:pt x="729" y="250"/>
                    <a:pt x="734" y="249"/>
                  </a:cubicBezTo>
                  <a:cubicBezTo>
                    <a:pt x="735" y="248"/>
                    <a:pt x="736" y="245"/>
                    <a:pt x="736" y="243"/>
                  </a:cubicBezTo>
                  <a:cubicBezTo>
                    <a:pt x="737" y="242"/>
                    <a:pt x="740" y="242"/>
                    <a:pt x="741" y="242"/>
                  </a:cubicBezTo>
                  <a:cubicBezTo>
                    <a:pt x="744" y="242"/>
                    <a:pt x="744" y="235"/>
                    <a:pt x="747" y="235"/>
                  </a:cubicBezTo>
                  <a:cubicBezTo>
                    <a:pt x="748" y="234"/>
                    <a:pt x="752" y="239"/>
                    <a:pt x="752" y="237"/>
                  </a:cubicBezTo>
                  <a:cubicBezTo>
                    <a:pt x="753" y="235"/>
                    <a:pt x="752" y="232"/>
                    <a:pt x="753" y="230"/>
                  </a:cubicBezTo>
                  <a:cubicBezTo>
                    <a:pt x="754" y="229"/>
                    <a:pt x="756" y="225"/>
                    <a:pt x="757" y="225"/>
                  </a:cubicBezTo>
                  <a:cubicBezTo>
                    <a:pt x="758" y="224"/>
                    <a:pt x="759" y="230"/>
                    <a:pt x="762" y="229"/>
                  </a:cubicBezTo>
                  <a:cubicBezTo>
                    <a:pt x="766" y="223"/>
                    <a:pt x="766" y="221"/>
                    <a:pt x="773" y="220"/>
                  </a:cubicBezTo>
                  <a:cubicBezTo>
                    <a:pt x="771" y="213"/>
                    <a:pt x="775" y="208"/>
                    <a:pt x="773" y="201"/>
                  </a:cubicBezTo>
                  <a:cubicBezTo>
                    <a:pt x="772" y="199"/>
                    <a:pt x="770" y="194"/>
                    <a:pt x="770" y="194"/>
                  </a:cubicBezTo>
                  <a:cubicBezTo>
                    <a:pt x="771" y="191"/>
                    <a:pt x="770" y="187"/>
                    <a:pt x="771" y="184"/>
                  </a:cubicBezTo>
                  <a:cubicBezTo>
                    <a:pt x="772" y="183"/>
                    <a:pt x="774" y="183"/>
                    <a:pt x="775" y="183"/>
                  </a:cubicBezTo>
                  <a:cubicBezTo>
                    <a:pt x="777" y="183"/>
                    <a:pt x="780" y="178"/>
                    <a:pt x="783" y="178"/>
                  </a:cubicBezTo>
                  <a:cubicBezTo>
                    <a:pt x="787" y="178"/>
                    <a:pt x="794" y="182"/>
                    <a:pt x="797" y="181"/>
                  </a:cubicBezTo>
                  <a:cubicBezTo>
                    <a:pt x="800" y="180"/>
                    <a:pt x="798" y="179"/>
                    <a:pt x="799" y="173"/>
                  </a:cubicBezTo>
                  <a:cubicBezTo>
                    <a:pt x="802" y="168"/>
                    <a:pt x="809" y="156"/>
                    <a:pt x="811" y="151"/>
                  </a:cubicBezTo>
                  <a:cubicBezTo>
                    <a:pt x="812" y="149"/>
                    <a:pt x="808" y="145"/>
                    <a:pt x="810" y="144"/>
                  </a:cubicBezTo>
                  <a:cubicBezTo>
                    <a:pt x="811" y="144"/>
                    <a:pt x="815" y="137"/>
                    <a:pt x="815" y="137"/>
                  </a:cubicBezTo>
                  <a:cubicBezTo>
                    <a:pt x="817" y="134"/>
                    <a:pt x="819" y="133"/>
                    <a:pt x="820" y="130"/>
                  </a:cubicBezTo>
                  <a:cubicBezTo>
                    <a:pt x="820" y="127"/>
                    <a:pt x="822" y="118"/>
                    <a:pt x="817" y="118"/>
                  </a:cubicBezTo>
                  <a:cubicBezTo>
                    <a:pt x="812" y="117"/>
                    <a:pt x="797" y="125"/>
                    <a:pt x="791" y="126"/>
                  </a:cubicBezTo>
                  <a:cubicBezTo>
                    <a:pt x="784" y="128"/>
                    <a:pt x="782" y="127"/>
                    <a:pt x="779" y="127"/>
                  </a:cubicBezTo>
                  <a:cubicBezTo>
                    <a:pt x="777" y="126"/>
                    <a:pt x="770" y="128"/>
                    <a:pt x="768" y="126"/>
                  </a:cubicBezTo>
                  <a:cubicBezTo>
                    <a:pt x="766" y="123"/>
                    <a:pt x="764" y="113"/>
                    <a:pt x="763" y="109"/>
                  </a:cubicBezTo>
                  <a:cubicBezTo>
                    <a:pt x="762" y="105"/>
                    <a:pt x="762" y="104"/>
                    <a:pt x="761" y="102"/>
                  </a:cubicBezTo>
                  <a:cubicBezTo>
                    <a:pt x="759" y="100"/>
                    <a:pt x="758" y="102"/>
                    <a:pt x="756" y="100"/>
                  </a:cubicBezTo>
                  <a:cubicBezTo>
                    <a:pt x="754" y="98"/>
                    <a:pt x="752" y="93"/>
                    <a:pt x="749" y="91"/>
                  </a:cubicBezTo>
                  <a:cubicBezTo>
                    <a:pt x="745" y="89"/>
                    <a:pt x="740" y="88"/>
                    <a:pt x="736" y="88"/>
                  </a:cubicBezTo>
                  <a:cubicBezTo>
                    <a:pt x="735" y="85"/>
                    <a:pt x="730" y="90"/>
                    <a:pt x="728" y="88"/>
                  </a:cubicBezTo>
                  <a:cubicBezTo>
                    <a:pt x="727" y="87"/>
                    <a:pt x="727" y="85"/>
                    <a:pt x="727" y="84"/>
                  </a:cubicBezTo>
                  <a:cubicBezTo>
                    <a:pt x="727" y="84"/>
                    <a:pt x="721" y="75"/>
                    <a:pt x="720" y="73"/>
                  </a:cubicBezTo>
                  <a:cubicBezTo>
                    <a:pt x="716" y="68"/>
                    <a:pt x="716" y="62"/>
                    <a:pt x="714" y="56"/>
                  </a:cubicBezTo>
                  <a:cubicBezTo>
                    <a:pt x="711" y="52"/>
                    <a:pt x="709" y="47"/>
                    <a:pt x="708" y="42"/>
                  </a:cubicBezTo>
                  <a:cubicBezTo>
                    <a:pt x="707" y="39"/>
                    <a:pt x="707" y="35"/>
                    <a:pt x="706" y="32"/>
                  </a:cubicBezTo>
                  <a:cubicBezTo>
                    <a:pt x="701" y="16"/>
                    <a:pt x="705" y="33"/>
                    <a:pt x="705" y="25"/>
                  </a:cubicBezTo>
                  <a:cubicBezTo>
                    <a:pt x="703" y="23"/>
                    <a:pt x="699" y="14"/>
                    <a:pt x="697" y="12"/>
                  </a:cubicBezTo>
                  <a:cubicBezTo>
                    <a:pt x="696" y="11"/>
                    <a:pt x="691" y="11"/>
                    <a:pt x="689" y="10"/>
                  </a:cubicBezTo>
                  <a:cubicBezTo>
                    <a:pt x="687" y="8"/>
                    <a:pt x="685" y="8"/>
                    <a:pt x="682" y="7"/>
                  </a:cubicBezTo>
                  <a:cubicBezTo>
                    <a:pt x="678" y="6"/>
                    <a:pt x="673" y="2"/>
                    <a:pt x="668" y="2"/>
                  </a:cubicBezTo>
                  <a:cubicBezTo>
                    <a:pt x="661" y="0"/>
                    <a:pt x="654" y="3"/>
                    <a:pt x="649" y="5"/>
                  </a:cubicBezTo>
                  <a:cubicBezTo>
                    <a:pt x="643" y="6"/>
                    <a:pt x="636" y="9"/>
                    <a:pt x="633" y="11"/>
                  </a:cubicBezTo>
                  <a:cubicBezTo>
                    <a:pt x="626" y="12"/>
                    <a:pt x="631" y="9"/>
                    <a:pt x="630" y="11"/>
                  </a:cubicBezTo>
                  <a:cubicBezTo>
                    <a:pt x="628" y="12"/>
                    <a:pt x="624" y="17"/>
                    <a:pt x="623" y="19"/>
                  </a:cubicBezTo>
                  <a:cubicBezTo>
                    <a:pt x="621" y="26"/>
                    <a:pt x="622" y="20"/>
                    <a:pt x="626" y="24"/>
                  </a:cubicBezTo>
                  <a:cubicBezTo>
                    <a:pt x="627" y="25"/>
                    <a:pt x="631" y="26"/>
                    <a:pt x="631" y="27"/>
                  </a:cubicBezTo>
                  <a:cubicBezTo>
                    <a:pt x="628" y="38"/>
                    <a:pt x="629" y="44"/>
                    <a:pt x="617" y="47"/>
                  </a:cubicBezTo>
                  <a:cubicBezTo>
                    <a:pt x="614" y="56"/>
                    <a:pt x="616" y="46"/>
                    <a:pt x="613" y="65"/>
                  </a:cubicBezTo>
                  <a:cubicBezTo>
                    <a:pt x="612" y="70"/>
                    <a:pt x="608" y="69"/>
                    <a:pt x="606" y="73"/>
                  </a:cubicBezTo>
                  <a:cubicBezTo>
                    <a:pt x="604" y="79"/>
                    <a:pt x="606" y="81"/>
                    <a:pt x="600" y="82"/>
                  </a:cubicBezTo>
                  <a:cubicBezTo>
                    <a:pt x="598" y="83"/>
                    <a:pt x="598" y="89"/>
                    <a:pt x="594" y="89"/>
                  </a:cubicBezTo>
                  <a:cubicBezTo>
                    <a:pt x="591" y="89"/>
                    <a:pt x="583" y="82"/>
                    <a:pt x="580" y="83"/>
                  </a:cubicBezTo>
                  <a:cubicBezTo>
                    <a:pt x="575" y="87"/>
                    <a:pt x="575" y="97"/>
                    <a:pt x="574" y="101"/>
                  </a:cubicBezTo>
                  <a:cubicBezTo>
                    <a:pt x="572" y="105"/>
                    <a:pt x="572" y="105"/>
                    <a:pt x="570" y="108"/>
                  </a:cubicBezTo>
                  <a:cubicBezTo>
                    <a:pt x="568" y="113"/>
                    <a:pt x="567" y="113"/>
                    <a:pt x="565" y="116"/>
                  </a:cubicBezTo>
                  <a:cubicBezTo>
                    <a:pt x="564" y="119"/>
                    <a:pt x="562" y="125"/>
                    <a:pt x="563" y="127"/>
                  </a:cubicBezTo>
                  <a:cubicBezTo>
                    <a:pt x="563" y="128"/>
                    <a:pt x="569" y="128"/>
                    <a:pt x="570" y="129"/>
                  </a:cubicBezTo>
                  <a:cubicBezTo>
                    <a:pt x="572" y="129"/>
                    <a:pt x="577" y="125"/>
                    <a:pt x="579" y="126"/>
                  </a:cubicBezTo>
                  <a:cubicBezTo>
                    <a:pt x="583" y="125"/>
                    <a:pt x="584" y="126"/>
                    <a:pt x="588" y="125"/>
                  </a:cubicBezTo>
                  <a:cubicBezTo>
                    <a:pt x="590" y="125"/>
                    <a:pt x="597" y="124"/>
                    <a:pt x="597" y="124"/>
                  </a:cubicBezTo>
                  <a:cubicBezTo>
                    <a:pt x="601" y="124"/>
                    <a:pt x="601" y="128"/>
                    <a:pt x="605" y="129"/>
                  </a:cubicBezTo>
                  <a:cubicBezTo>
                    <a:pt x="608" y="130"/>
                    <a:pt x="612" y="134"/>
                    <a:pt x="612" y="134"/>
                  </a:cubicBezTo>
                  <a:cubicBezTo>
                    <a:pt x="616" y="139"/>
                    <a:pt x="620" y="143"/>
                    <a:pt x="614" y="150"/>
                  </a:cubicBezTo>
                  <a:cubicBezTo>
                    <a:pt x="612" y="152"/>
                    <a:pt x="606" y="152"/>
                    <a:pt x="604" y="151"/>
                  </a:cubicBezTo>
                  <a:cubicBezTo>
                    <a:pt x="602" y="150"/>
                    <a:pt x="595" y="149"/>
                    <a:pt x="595" y="149"/>
                  </a:cubicBezTo>
                  <a:cubicBezTo>
                    <a:pt x="588" y="150"/>
                    <a:pt x="590" y="153"/>
                    <a:pt x="585" y="158"/>
                  </a:cubicBezTo>
                  <a:cubicBezTo>
                    <a:pt x="581" y="160"/>
                    <a:pt x="579" y="156"/>
                    <a:pt x="576" y="158"/>
                  </a:cubicBezTo>
                  <a:cubicBezTo>
                    <a:pt x="573" y="159"/>
                    <a:pt x="573" y="163"/>
                    <a:pt x="570" y="167"/>
                  </a:cubicBezTo>
                  <a:cubicBezTo>
                    <a:pt x="567" y="170"/>
                    <a:pt x="561" y="176"/>
                    <a:pt x="557" y="178"/>
                  </a:cubicBezTo>
                  <a:cubicBezTo>
                    <a:pt x="555" y="180"/>
                    <a:pt x="553" y="174"/>
                    <a:pt x="550" y="176"/>
                  </a:cubicBezTo>
                  <a:cubicBezTo>
                    <a:pt x="547" y="177"/>
                    <a:pt x="541" y="185"/>
                    <a:pt x="538" y="187"/>
                  </a:cubicBezTo>
                  <a:cubicBezTo>
                    <a:pt x="524" y="182"/>
                    <a:pt x="542" y="192"/>
                    <a:pt x="528" y="186"/>
                  </a:cubicBezTo>
                  <a:cubicBezTo>
                    <a:pt x="522" y="183"/>
                    <a:pt x="522" y="180"/>
                    <a:pt x="516" y="179"/>
                  </a:cubicBezTo>
                  <a:cubicBezTo>
                    <a:pt x="513" y="180"/>
                    <a:pt x="509" y="178"/>
                    <a:pt x="506" y="181"/>
                  </a:cubicBezTo>
                  <a:cubicBezTo>
                    <a:pt x="504" y="183"/>
                    <a:pt x="505" y="186"/>
                    <a:pt x="505" y="189"/>
                  </a:cubicBezTo>
                  <a:cubicBezTo>
                    <a:pt x="506" y="192"/>
                    <a:pt x="510" y="197"/>
                    <a:pt x="511" y="200"/>
                  </a:cubicBezTo>
                  <a:cubicBezTo>
                    <a:pt x="511" y="204"/>
                    <a:pt x="512" y="206"/>
                    <a:pt x="509" y="209"/>
                  </a:cubicBezTo>
                  <a:cubicBezTo>
                    <a:pt x="500" y="213"/>
                    <a:pt x="496" y="220"/>
                    <a:pt x="492" y="223"/>
                  </a:cubicBezTo>
                  <a:cubicBezTo>
                    <a:pt x="491" y="225"/>
                    <a:pt x="481" y="228"/>
                    <a:pt x="479" y="228"/>
                  </a:cubicBezTo>
                  <a:cubicBezTo>
                    <a:pt x="467" y="232"/>
                    <a:pt x="472" y="228"/>
                    <a:pt x="458" y="229"/>
                  </a:cubicBezTo>
                  <a:cubicBezTo>
                    <a:pt x="446" y="231"/>
                    <a:pt x="441" y="236"/>
                    <a:pt x="430" y="239"/>
                  </a:cubicBezTo>
                  <a:cubicBezTo>
                    <a:pt x="423" y="241"/>
                    <a:pt x="428" y="240"/>
                    <a:pt x="420" y="243"/>
                  </a:cubicBezTo>
                  <a:cubicBezTo>
                    <a:pt x="418" y="244"/>
                    <a:pt x="409" y="240"/>
                    <a:pt x="409" y="240"/>
                  </a:cubicBezTo>
                  <a:cubicBezTo>
                    <a:pt x="398" y="238"/>
                    <a:pt x="403" y="239"/>
                    <a:pt x="393" y="236"/>
                  </a:cubicBezTo>
                  <a:cubicBezTo>
                    <a:pt x="386" y="234"/>
                    <a:pt x="380" y="227"/>
                    <a:pt x="370" y="226"/>
                  </a:cubicBezTo>
                  <a:cubicBezTo>
                    <a:pt x="356" y="226"/>
                    <a:pt x="343" y="226"/>
                    <a:pt x="329" y="225"/>
                  </a:cubicBezTo>
                  <a:cubicBezTo>
                    <a:pt x="322" y="223"/>
                    <a:pt x="314" y="221"/>
                    <a:pt x="306" y="219"/>
                  </a:cubicBezTo>
                  <a:cubicBezTo>
                    <a:pt x="304" y="219"/>
                    <a:pt x="299" y="217"/>
                    <a:pt x="299" y="217"/>
                  </a:cubicBezTo>
                  <a:cubicBezTo>
                    <a:pt x="293" y="210"/>
                    <a:pt x="297" y="210"/>
                    <a:pt x="293" y="201"/>
                  </a:cubicBezTo>
                  <a:cubicBezTo>
                    <a:pt x="292" y="199"/>
                    <a:pt x="279" y="191"/>
                    <a:pt x="279" y="190"/>
                  </a:cubicBezTo>
                  <a:cubicBezTo>
                    <a:pt x="264" y="176"/>
                    <a:pt x="263" y="179"/>
                    <a:pt x="238" y="178"/>
                  </a:cubicBezTo>
                  <a:cubicBezTo>
                    <a:pt x="236" y="177"/>
                    <a:pt x="235" y="176"/>
                    <a:pt x="234" y="176"/>
                  </a:cubicBezTo>
                  <a:cubicBezTo>
                    <a:pt x="233" y="175"/>
                    <a:pt x="231" y="176"/>
                    <a:pt x="230" y="175"/>
                  </a:cubicBezTo>
                  <a:cubicBezTo>
                    <a:pt x="229" y="170"/>
                    <a:pt x="233" y="169"/>
                    <a:pt x="235" y="167"/>
                  </a:cubicBezTo>
                  <a:cubicBezTo>
                    <a:pt x="240" y="160"/>
                    <a:pt x="235" y="158"/>
                    <a:pt x="233" y="152"/>
                  </a:cubicBezTo>
                  <a:cubicBezTo>
                    <a:pt x="232" y="142"/>
                    <a:pt x="234" y="136"/>
                    <a:pt x="227" y="131"/>
                  </a:cubicBezTo>
                  <a:cubicBezTo>
                    <a:pt x="225" y="129"/>
                    <a:pt x="223" y="127"/>
                    <a:pt x="222" y="124"/>
                  </a:cubicBezTo>
                  <a:cubicBezTo>
                    <a:pt x="222" y="123"/>
                    <a:pt x="222" y="121"/>
                    <a:pt x="221" y="120"/>
                  </a:cubicBezTo>
                  <a:cubicBezTo>
                    <a:pt x="216" y="116"/>
                    <a:pt x="208" y="118"/>
                    <a:pt x="202" y="118"/>
                  </a:cubicBezTo>
                  <a:cubicBezTo>
                    <a:pt x="196" y="114"/>
                    <a:pt x="195" y="111"/>
                    <a:pt x="193" y="105"/>
                  </a:cubicBezTo>
                  <a:cubicBezTo>
                    <a:pt x="193" y="103"/>
                    <a:pt x="193" y="101"/>
                    <a:pt x="192" y="100"/>
                  </a:cubicBezTo>
                  <a:cubicBezTo>
                    <a:pt x="190" y="98"/>
                    <a:pt x="188" y="98"/>
                    <a:pt x="185" y="97"/>
                  </a:cubicBezTo>
                  <a:cubicBezTo>
                    <a:pt x="182" y="95"/>
                    <a:pt x="180" y="98"/>
                    <a:pt x="234" y="153"/>
                  </a:cubicBezTo>
                  <a:cubicBezTo>
                    <a:pt x="234" y="153"/>
                    <a:pt x="177" y="96"/>
                    <a:pt x="177" y="96"/>
                  </a:cubicBezTo>
                  <a:close/>
                </a:path>
              </a:pathLst>
            </a:custGeom>
            <a:solidFill>
              <a:schemeClr val="accent2"/>
            </a:solidFill>
            <a:ln w="12700">
              <a:solidFill>
                <a:schemeClr val="bg1"/>
              </a:solidFill>
              <a:round/>
              <a:headEnd/>
              <a:tailEnd/>
            </a:ln>
          </p:spPr>
          <p:txBody>
            <a:bodyPr wrap="none" lIns="0" tIns="0" rIns="0" bIns="0" anchor="ctr"/>
            <a:lstStyle/>
            <a:p>
              <a:endParaRPr lang="zh-CN" altLang="en-US"/>
            </a:p>
          </p:txBody>
        </p:sp>
        <p:sp>
          <p:nvSpPr>
            <p:cNvPr id="10259" name="Freeform 81"/>
            <p:cNvSpPr>
              <a:spLocks/>
            </p:cNvSpPr>
            <p:nvPr/>
          </p:nvSpPr>
          <p:spPr bwMode="blackWhite">
            <a:xfrm>
              <a:off x="4232" y="3542"/>
              <a:ext cx="179" cy="341"/>
            </a:xfrm>
            <a:custGeom>
              <a:avLst/>
              <a:gdLst>
                <a:gd name="T0" fmla="*/ 112 w 179"/>
                <a:gd name="T1" fmla="*/ 10 h 341"/>
                <a:gd name="T2" fmla="*/ 56 w 179"/>
                <a:gd name="T3" fmla="*/ 74 h 341"/>
                <a:gd name="T4" fmla="*/ 40 w 179"/>
                <a:gd name="T5" fmla="*/ 110 h 341"/>
                <a:gd name="T6" fmla="*/ 36 w 179"/>
                <a:gd name="T7" fmla="*/ 138 h 341"/>
                <a:gd name="T8" fmla="*/ 24 w 179"/>
                <a:gd name="T9" fmla="*/ 142 h 341"/>
                <a:gd name="T10" fmla="*/ 12 w 179"/>
                <a:gd name="T11" fmla="*/ 210 h 341"/>
                <a:gd name="T12" fmla="*/ 44 w 179"/>
                <a:gd name="T13" fmla="*/ 286 h 341"/>
                <a:gd name="T14" fmla="*/ 96 w 179"/>
                <a:gd name="T15" fmla="*/ 334 h 341"/>
                <a:gd name="T16" fmla="*/ 100 w 179"/>
                <a:gd name="T17" fmla="*/ 270 h 341"/>
                <a:gd name="T18" fmla="*/ 136 w 179"/>
                <a:gd name="T19" fmla="*/ 230 h 341"/>
                <a:gd name="T20" fmla="*/ 140 w 179"/>
                <a:gd name="T21" fmla="*/ 174 h 341"/>
                <a:gd name="T22" fmla="*/ 152 w 179"/>
                <a:gd name="T23" fmla="*/ 166 h 341"/>
                <a:gd name="T24" fmla="*/ 144 w 179"/>
                <a:gd name="T25" fmla="*/ 118 h 341"/>
                <a:gd name="T26" fmla="*/ 148 w 179"/>
                <a:gd name="T27" fmla="*/ 98 h 341"/>
                <a:gd name="T28" fmla="*/ 164 w 179"/>
                <a:gd name="T29" fmla="*/ 74 h 341"/>
                <a:gd name="T30" fmla="*/ 172 w 179"/>
                <a:gd name="T31" fmla="*/ 14 h 341"/>
                <a:gd name="T32" fmla="*/ 112 w 179"/>
                <a:gd name="T33" fmla="*/ 10 h 3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341"/>
                <a:gd name="T53" fmla="*/ 179 w 179"/>
                <a:gd name="T54" fmla="*/ 341 h 3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341">
                  <a:moveTo>
                    <a:pt x="112" y="10"/>
                  </a:moveTo>
                  <a:cubicBezTo>
                    <a:pt x="98" y="30"/>
                    <a:pt x="79" y="66"/>
                    <a:pt x="56" y="74"/>
                  </a:cubicBezTo>
                  <a:cubicBezTo>
                    <a:pt x="49" y="85"/>
                    <a:pt x="40" y="110"/>
                    <a:pt x="40" y="110"/>
                  </a:cubicBezTo>
                  <a:cubicBezTo>
                    <a:pt x="39" y="119"/>
                    <a:pt x="40" y="130"/>
                    <a:pt x="36" y="138"/>
                  </a:cubicBezTo>
                  <a:cubicBezTo>
                    <a:pt x="34" y="142"/>
                    <a:pt x="25" y="138"/>
                    <a:pt x="24" y="142"/>
                  </a:cubicBezTo>
                  <a:cubicBezTo>
                    <a:pt x="0" y="232"/>
                    <a:pt x="35" y="175"/>
                    <a:pt x="12" y="210"/>
                  </a:cubicBezTo>
                  <a:cubicBezTo>
                    <a:pt x="21" y="248"/>
                    <a:pt x="16" y="258"/>
                    <a:pt x="44" y="286"/>
                  </a:cubicBezTo>
                  <a:cubicBezTo>
                    <a:pt x="57" y="324"/>
                    <a:pt x="50" y="341"/>
                    <a:pt x="96" y="334"/>
                  </a:cubicBezTo>
                  <a:cubicBezTo>
                    <a:pt x="97" y="307"/>
                    <a:pt x="93" y="296"/>
                    <a:pt x="100" y="270"/>
                  </a:cubicBezTo>
                  <a:cubicBezTo>
                    <a:pt x="104" y="256"/>
                    <a:pt x="136" y="230"/>
                    <a:pt x="136" y="230"/>
                  </a:cubicBezTo>
                  <a:cubicBezTo>
                    <a:pt x="137" y="211"/>
                    <a:pt x="135" y="192"/>
                    <a:pt x="140" y="174"/>
                  </a:cubicBezTo>
                  <a:cubicBezTo>
                    <a:pt x="141" y="169"/>
                    <a:pt x="151" y="171"/>
                    <a:pt x="152" y="166"/>
                  </a:cubicBezTo>
                  <a:cubicBezTo>
                    <a:pt x="155" y="149"/>
                    <a:pt x="149" y="133"/>
                    <a:pt x="144" y="118"/>
                  </a:cubicBezTo>
                  <a:cubicBezTo>
                    <a:pt x="145" y="111"/>
                    <a:pt x="145" y="104"/>
                    <a:pt x="148" y="98"/>
                  </a:cubicBezTo>
                  <a:cubicBezTo>
                    <a:pt x="152" y="89"/>
                    <a:pt x="164" y="74"/>
                    <a:pt x="164" y="74"/>
                  </a:cubicBezTo>
                  <a:cubicBezTo>
                    <a:pt x="165" y="69"/>
                    <a:pt x="179" y="20"/>
                    <a:pt x="172" y="14"/>
                  </a:cubicBezTo>
                  <a:cubicBezTo>
                    <a:pt x="163" y="3"/>
                    <a:pt x="131" y="0"/>
                    <a:pt x="112" y="10"/>
                  </a:cubicBezTo>
                  <a:close/>
                </a:path>
              </a:pathLst>
            </a:custGeom>
            <a:solidFill>
              <a:schemeClr val="accent2"/>
            </a:solidFill>
            <a:ln w="6350">
              <a:noFill/>
              <a:round/>
              <a:headEnd/>
              <a:tailEnd/>
            </a:ln>
          </p:spPr>
          <p:txBody>
            <a:bodyPr wrap="none" lIns="0" tIns="0" rIns="0" bIns="0" anchor="ctr"/>
            <a:lstStyle/>
            <a:p>
              <a:endParaRPr lang="zh-CN" altLang="en-US"/>
            </a:p>
          </p:txBody>
        </p:sp>
        <p:sp>
          <p:nvSpPr>
            <p:cNvPr id="10260" name="Freeform 82"/>
            <p:cNvSpPr>
              <a:spLocks/>
            </p:cNvSpPr>
            <p:nvPr/>
          </p:nvSpPr>
          <p:spPr bwMode="blackWhite">
            <a:xfrm>
              <a:off x="3220" y="4046"/>
              <a:ext cx="210" cy="203"/>
            </a:xfrm>
            <a:custGeom>
              <a:avLst/>
              <a:gdLst>
                <a:gd name="T0" fmla="*/ 44 w 210"/>
                <a:gd name="T1" fmla="*/ 30 h 203"/>
                <a:gd name="T2" fmla="*/ 40 w 210"/>
                <a:gd name="T3" fmla="*/ 54 h 203"/>
                <a:gd name="T4" fmla="*/ 4 w 210"/>
                <a:gd name="T5" fmla="*/ 62 h 203"/>
                <a:gd name="T6" fmla="*/ 8 w 210"/>
                <a:gd name="T7" fmla="*/ 154 h 203"/>
                <a:gd name="T8" fmla="*/ 28 w 210"/>
                <a:gd name="T9" fmla="*/ 150 h 203"/>
                <a:gd name="T10" fmla="*/ 40 w 210"/>
                <a:gd name="T11" fmla="*/ 174 h 203"/>
                <a:gd name="T12" fmla="*/ 68 w 210"/>
                <a:gd name="T13" fmla="*/ 182 h 203"/>
                <a:gd name="T14" fmla="*/ 108 w 210"/>
                <a:gd name="T15" fmla="*/ 198 h 203"/>
                <a:gd name="T16" fmla="*/ 112 w 210"/>
                <a:gd name="T17" fmla="*/ 182 h 203"/>
                <a:gd name="T18" fmla="*/ 128 w 210"/>
                <a:gd name="T19" fmla="*/ 178 h 203"/>
                <a:gd name="T20" fmla="*/ 132 w 210"/>
                <a:gd name="T21" fmla="*/ 158 h 203"/>
                <a:gd name="T22" fmla="*/ 156 w 210"/>
                <a:gd name="T23" fmla="*/ 150 h 203"/>
                <a:gd name="T24" fmla="*/ 156 w 210"/>
                <a:gd name="T25" fmla="*/ 150 h 203"/>
                <a:gd name="T26" fmla="*/ 192 w 210"/>
                <a:gd name="T27" fmla="*/ 118 h 203"/>
                <a:gd name="T28" fmla="*/ 196 w 210"/>
                <a:gd name="T29" fmla="*/ 66 h 203"/>
                <a:gd name="T30" fmla="*/ 208 w 210"/>
                <a:gd name="T31" fmla="*/ 58 h 203"/>
                <a:gd name="T32" fmla="*/ 204 w 210"/>
                <a:gd name="T33" fmla="*/ 26 h 203"/>
                <a:gd name="T34" fmla="*/ 184 w 210"/>
                <a:gd name="T35" fmla="*/ 2 h 203"/>
                <a:gd name="T36" fmla="*/ 124 w 210"/>
                <a:gd name="T37" fmla="*/ 6 h 203"/>
                <a:gd name="T38" fmla="*/ 44 w 210"/>
                <a:gd name="T39" fmla="*/ 30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0"/>
                <a:gd name="T61" fmla="*/ 0 h 203"/>
                <a:gd name="T62" fmla="*/ 210 w 210"/>
                <a:gd name="T63" fmla="*/ 203 h 2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0" h="203">
                  <a:moveTo>
                    <a:pt x="44" y="30"/>
                  </a:moveTo>
                  <a:cubicBezTo>
                    <a:pt x="37" y="35"/>
                    <a:pt x="45" y="48"/>
                    <a:pt x="40" y="54"/>
                  </a:cubicBezTo>
                  <a:cubicBezTo>
                    <a:pt x="32" y="63"/>
                    <a:pt x="16" y="59"/>
                    <a:pt x="4" y="62"/>
                  </a:cubicBezTo>
                  <a:cubicBezTo>
                    <a:pt x="5" y="93"/>
                    <a:pt x="0" y="124"/>
                    <a:pt x="8" y="154"/>
                  </a:cubicBezTo>
                  <a:cubicBezTo>
                    <a:pt x="10" y="161"/>
                    <a:pt x="21" y="148"/>
                    <a:pt x="28" y="150"/>
                  </a:cubicBezTo>
                  <a:cubicBezTo>
                    <a:pt x="41" y="154"/>
                    <a:pt x="32" y="168"/>
                    <a:pt x="40" y="174"/>
                  </a:cubicBezTo>
                  <a:cubicBezTo>
                    <a:pt x="48" y="180"/>
                    <a:pt x="59" y="179"/>
                    <a:pt x="68" y="182"/>
                  </a:cubicBezTo>
                  <a:cubicBezTo>
                    <a:pt x="81" y="202"/>
                    <a:pt x="84" y="203"/>
                    <a:pt x="108" y="198"/>
                  </a:cubicBezTo>
                  <a:cubicBezTo>
                    <a:pt x="109" y="193"/>
                    <a:pt x="108" y="186"/>
                    <a:pt x="112" y="182"/>
                  </a:cubicBezTo>
                  <a:cubicBezTo>
                    <a:pt x="116" y="178"/>
                    <a:pt x="124" y="182"/>
                    <a:pt x="128" y="178"/>
                  </a:cubicBezTo>
                  <a:cubicBezTo>
                    <a:pt x="132" y="173"/>
                    <a:pt x="127" y="163"/>
                    <a:pt x="132" y="158"/>
                  </a:cubicBezTo>
                  <a:cubicBezTo>
                    <a:pt x="138" y="152"/>
                    <a:pt x="148" y="153"/>
                    <a:pt x="156" y="150"/>
                  </a:cubicBezTo>
                  <a:cubicBezTo>
                    <a:pt x="169" y="141"/>
                    <a:pt x="192" y="118"/>
                    <a:pt x="192" y="118"/>
                  </a:cubicBezTo>
                  <a:cubicBezTo>
                    <a:pt x="193" y="101"/>
                    <a:pt x="192" y="83"/>
                    <a:pt x="196" y="66"/>
                  </a:cubicBezTo>
                  <a:cubicBezTo>
                    <a:pt x="197" y="61"/>
                    <a:pt x="207" y="63"/>
                    <a:pt x="208" y="58"/>
                  </a:cubicBezTo>
                  <a:cubicBezTo>
                    <a:pt x="210" y="47"/>
                    <a:pt x="208" y="36"/>
                    <a:pt x="204" y="26"/>
                  </a:cubicBezTo>
                  <a:cubicBezTo>
                    <a:pt x="200" y="16"/>
                    <a:pt x="190" y="11"/>
                    <a:pt x="184" y="2"/>
                  </a:cubicBezTo>
                  <a:cubicBezTo>
                    <a:pt x="164" y="3"/>
                    <a:pt x="143" y="0"/>
                    <a:pt x="124" y="6"/>
                  </a:cubicBezTo>
                  <a:cubicBezTo>
                    <a:pt x="101" y="11"/>
                    <a:pt x="58" y="22"/>
                    <a:pt x="44" y="30"/>
                  </a:cubicBezTo>
                  <a:close/>
                </a:path>
              </a:pathLst>
            </a:custGeom>
            <a:solidFill>
              <a:schemeClr val="accent2"/>
            </a:solidFill>
            <a:ln w="28575">
              <a:noFill/>
              <a:round/>
              <a:headEnd/>
              <a:tailEnd/>
            </a:ln>
          </p:spPr>
          <p:txBody>
            <a:bodyPr wrap="none" lIns="0" tIns="0" rIns="0" bIns="0" anchor="ctr"/>
            <a:lstStyle/>
            <a:p>
              <a:endParaRPr lang="zh-CN" altLang="en-US"/>
            </a:p>
          </p:txBody>
        </p:sp>
      </p:grpSp>
      <p:pic>
        <p:nvPicPr>
          <p:cNvPr id="10246" name="Picture 83" descr="Icon_08"/>
          <p:cNvPicPr>
            <a:picLocks noChangeAspect="1" noChangeArrowheads="1"/>
          </p:cNvPicPr>
          <p:nvPr/>
        </p:nvPicPr>
        <p:blipFill>
          <a:blip r:embed="rId2"/>
          <a:srcRect/>
          <a:stretch>
            <a:fillRect/>
          </a:stretch>
        </p:blipFill>
        <p:spPr bwMode="auto">
          <a:xfrm>
            <a:off x="4908550" y="2901950"/>
            <a:ext cx="311150" cy="234950"/>
          </a:xfrm>
          <a:prstGeom prst="rect">
            <a:avLst/>
          </a:prstGeom>
          <a:noFill/>
          <a:ln w="9525">
            <a:noFill/>
            <a:miter lim="800000"/>
            <a:headEnd/>
            <a:tailEnd/>
          </a:ln>
        </p:spPr>
      </p:pic>
      <p:grpSp>
        <p:nvGrpSpPr>
          <p:cNvPr id="10" name="组合 130"/>
          <p:cNvGrpSpPr>
            <a:grpSpLocks/>
          </p:cNvGrpSpPr>
          <p:nvPr/>
        </p:nvGrpSpPr>
        <p:grpSpPr bwMode="auto">
          <a:xfrm>
            <a:off x="4954588" y="3286125"/>
            <a:ext cx="7621587" cy="668338"/>
            <a:chOff x="4071934" y="3357562"/>
            <a:chExt cx="5715005" cy="666750"/>
          </a:xfrm>
        </p:grpSpPr>
        <p:sp>
          <p:nvSpPr>
            <p:cNvPr id="101" name="Rectangle 3"/>
            <p:cNvSpPr>
              <a:spLocks noChangeArrowheads="1"/>
            </p:cNvSpPr>
            <p:nvPr/>
          </p:nvSpPr>
          <p:spPr bwMode="auto">
            <a:xfrm rot="10800000">
              <a:off x="4786161" y="3357562"/>
              <a:ext cx="3500902" cy="666750"/>
            </a:xfrm>
            <a:prstGeom prst="rect">
              <a:avLst/>
            </a:prstGeom>
            <a:gradFill rotWithShape="1">
              <a:gsLst>
                <a:gs pos="0">
                  <a:schemeClr val="bg2">
                    <a:gamma/>
                    <a:tint val="18039"/>
                    <a:invGamma/>
                  </a:schemeClr>
                </a:gs>
                <a:gs pos="100000">
                  <a:schemeClr val="bg2"/>
                </a:gs>
              </a:gsLst>
              <a:lin ang="0" scaled="1"/>
            </a:gradFill>
            <a:ln w="9525" algn="ctr">
              <a:solidFill>
                <a:schemeClr val="bg2"/>
              </a:solidFill>
              <a:miter lim="800000"/>
              <a:headEnd/>
              <a:tailEnd/>
            </a:ln>
            <a:effectLst/>
          </p:spPr>
          <p:txBody>
            <a:bodyPr wrap="none" anchor="ctr"/>
            <a:lstStyle/>
            <a:p>
              <a:pPr>
                <a:defRPr/>
              </a:pPr>
              <a:endParaRPr lang="zh-CN" altLang="en-US">
                <a:latin typeface="Arial" charset="0"/>
              </a:endParaRPr>
            </a:p>
          </p:txBody>
        </p:sp>
        <p:sp>
          <p:nvSpPr>
            <p:cNvPr id="10257" name="Rectangle 10"/>
            <p:cNvSpPr>
              <a:spLocks noChangeArrowheads="1"/>
            </p:cNvSpPr>
            <p:nvPr/>
          </p:nvSpPr>
          <p:spPr bwMode="auto">
            <a:xfrm>
              <a:off x="4071934" y="3357562"/>
              <a:ext cx="5715005" cy="642938"/>
            </a:xfrm>
            <a:prstGeom prst="rect">
              <a:avLst/>
            </a:prstGeom>
            <a:noFill/>
            <a:ln w="9525" algn="ctr">
              <a:noFill/>
              <a:miter lim="800000"/>
              <a:headEnd/>
              <a:tailEnd/>
            </a:ln>
          </p:spPr>
          <p:txBody>
            <a:bodyPr anchor="ctr"/>
            <a:lstStyle/>
            <a:p>
              <a:pPr algn="ctr"/>
              <a:r>
                <a:rPr lang="zh-CN" altLang="en-US" sz="2000" b="1" i="0" dirty="0" smtClean="0">
                  <a:latin typeface="+mn-ea"/>
                  <a:ea typeface="楷体_GB2312"/>
                </a:rPr>
                <a:t>中发国际简介</a:t>
              </a:r>
              <a:endParaRPr lang="zh-CN" altLang="en-US" sz="2000" b="1" i="0" dirty="0">
                <a:latin typeface="+mn-ea"/>
                <a:ea typeface="楷体_GB2312"/>
              </a:endParaRPr>
            </a:p>
          </p:txBody>
        </p:sp>
      </p:grpSp>
      <p:grpSp>
        <p:nvGrpSpPr>
          <p:cNvPr id="11" name="组合 121"/>
          <p:cNvGrpSpPr>
            <a:grpSpLocks/>
          </p:cNvGrpSpPr>
          <p:nvPr/>
        </p:nvGrpSpPr>
        <p:grpSpPr bwMode="auto">
          <a:xfrm>
            <a:off x="10290175" y="3071813"/>
            <a:ext cx="1289050" cy="963612"/>
            <a:chOff x="1979613" y="3117850"/>
            <a:chExt cx="966787" cy="962025"/>
          </a:xfrm>
        </p:grpSpPr>
        <p:grpSp>
          <p:nvGrpSpPr>
            <p:cNvPr id="10249" name="Group 11"/>
            <p:cNvGrpSpPr>
              <a:grpSpLocks/>
            </p:cNvGrpSpPr>
            <p:nvPr/>
          </p:nvGrpSpPr>
          <p:grpSpPr bwMode="auto">
            <a:xfrm>
              <a:off x="1979613" y="3117850"/>
              <a:ext cx="966787" cy="962025"/>
              <a:chOff x="2227" y="1607"/>
              <a:chExt cx="1288" cy="1286"/>
            </a:xfrm>
          </p:grpSpPr>
          <p:grpSp>
            <p:nvGrpSpPr>
              <p:cNvPr id="10251" name="Group 12"/>
              <p:cNvGrpSpPr>
                <a:grpSpLocks/>
              </p:cNvGrpSpPr>
              <p:nvPr/>
            </p:nvGrpSpPr>
            <p:grpSpPr bwMode="auto">
              <a:xfrm rot="650306">
                <a:off x="2227" y="1607"/>
                <a:ext cx="1288" cy="1286"/>
                <a:chOff x="3785" y="1683"/>
                <a:chExt cx="1136" cy="1134"/>
              </a:xfrm>
            </p:grpSpPr>
            <p:sp>
              <p:nvSpPr>
                <p:cNvPr id="128" name="Oval 13"/>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defRPr/>
                  </a:pPr>
                  <a:endParaRPr lang="zh-CN" altLang="en-US">
                    <a:latin typeface="Arial" charset="0"/>
                  </a:endParaRPr>
                </a:p>
              </p:txBody>
            </p:sp>
            <p:sp>
              <p:nvSpPr>
                <p:cNvPr id="129" name="Oval 14"/>
                <p:cNvSpPr>
                  <a:spLocks noChangeArrowheads="1"/>
                </p:cNvSpPr>
                <p:nvPr/>
              </p:nvSpPr>
              <p:spPr bwMode="auto">
                <a:xfrm>
                  <a:off x="3846" y="1740"/>
                  <a:ext cx="1009" cy="1011"/>
                </a:xfrm>
                <a:prstGeom prst="ellipse">
                  <a:avLst/>
                </a:prstGeom>
                <a:gradFill rotWithShape="1">
                  <a:gsLst>
                    <a:gs pos="0">
                      <a:schemeClr val="accent2">
                        <a:alpha val="89999"/>
                      </a:schemeClr>
                    </a:gs>
                    <a:gs pos="100000">
                      <a:schemeClr val="accent2">
                        <a:gamma/>
                        <a:shade val="46275"/>
                        <a:invGamma/>
                      </a:schemeClr>
                    </a:gs>
                  </a:gsLst>
                  <a:lin ang="2700000" scaled="1"/>
                </a:gradFill>
                <a:ln w="9525" algn="ctr">
                  <a:solidFill>
                    <a:schemeClr val="bg2"/>
                  </a:solidFill>
                  <a:round/>
                  <a:headEnd/>
                  <a:tailEnd/>
                </a:ln>
                <a:effectLst/>
              </p:spPr>
              <p:txBody>
                <a:bodyPr wrap="none" anchor="ctr"/>
                <a:lstStyle/>
                <a:p>
                  <a:pPr>
                    <a:defRPr/>
                  </a:pPr>
                  <a:endParaRPr lang="zh-CN" altLang="en-US">
                    <a:latin typeface="Arial" charset="0"/>
                  </a:endParaRPr>
                </a:p>
              </p:txBody>
            </p:sp>
          </p:grpSp>
          <p:sp>
            <p:nvSpPr>
              <p:cNvPr id="10252" name="Freeform 15"/>
              <p:cNvSpPr>
                <a:spLocks/>
              </p:cNvSpPr>
              <p:nvPr/>
            </p:nvSpPr>
            <p:spPr bwMode="auto">
              <a:xfrm rot="-5400000">
                <a:off x="2542" y="2004"/>
                <a:ext cx="491" cy="980"/>
              </a:xfrm>
              <a:custGeom>
                <a:avLst/>
                <a:gdLst>
                  <a:gd name="T0" fmla="*/ 15623180 w 174"/>
                  <a:gd name="T1" fmla="*/ 0 h 348"/>
                  <a:gd name="T2" fmla="*/ 0 w 174"/>
                  <a:gd name="T3" fmla="*/ 15271138 h 348"/>
                  <a:gd name="T4" fmla="*/ 15723231 w 174"/>
                  <a:gd name="T5" fmla="*/ 30740888 h 348"/>
                  <a:gd name="T6" fmla="*/ 15723231 w 174"/>
                  <a:gd name="T7" fmla="*/ 15369453 h 348"/>
                  <a:gd name="T8" fmla="*/ 15623180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endParaRPr lang="zh-CN" altLang="en-US"/>
              </a:p>
            </p:txBody>
          </p:sp>
          <p:sp>
            <p:nvSpPr>
              <p:cNvPr id="10253" name="Freeform 16"/>
              <p:cNvSpPr>
                <a:spLocks/>
              </p:cNvSpPr>
              <p:nvPr/>
            </p:nvSpPr>
            <p:spPr bwMode="auto">
              <a:xfrm rot="5400000">
                <a:off x="2703" y="1516"/>
                <a:ext cx="491" cy="980"/>
              </a:xfrm>
              <a:custGeom>
                <a:avLst/>
                <a:gdLst>
                  <a:gd name="T0" fmla="*/ 15623180 w 174"/>
                  <a:gd name="T1" fmla="*/ 0 h 348"/>
                  <a:gd name="T2" fmla="*/ 0 w 174"/>
                  <a:gd name="T3" fmla="*/ 15271138 h 348"/>
                  <a:gd name="T4" fmla="*/ 15723231 w 174"/>
                  <a:gd name="T5" fmla="*/ 30740888 h 348"/>
                  <a:gd name="T6" fmla="*/ 15723231 w 174"/>
                  <a:gd name="T7" fmla="*/ 15369453 h 348"/>
                  <a:gd name="T8" fmla="*/ 15623180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endParaRPr lang="zh-CN" altLang="en-US"/>
              </a:p>
            </p:txBody>
          </p:sp>
        </p:grpSp>
        <p:sp>
          <p:nvSpPr>
            <p:cNvPr id="10250" name="Rectangle 48"/>
            <p:cNvSpPr>
              <a:spLocks noChangeArrowheads="1"/>
            </p:cNvSpPr>
            <p:nvPr/>
          </p:nvSpPr>
          <p:spPr bwMode="auto">
            <a:xfrm>
              <a:off x="2124075" y="3189288"/>
              <a:ext cx="647700" cy="769937"/>
            </a:xfrm>
            <a:prstGeom prst="rect">
              <a:avLst/>
            </a:prstGeom>
            <a:noFill/>
            <a:ln w="9525" algn="ctr">
              <a:noFill/>
              <a:miter lim="800000"/>
              <a:headEnd/>
              <a:tailEnd/>
            </a:ln>
          </p:spPr>
          <p:txBody>
            <a:bodyPr anchor="ctr"/>
            <a:lstStyle/>
            <a:p>
              <a:pPr algn="ctr"/>
              <a:r>
                <a:rPr lang="en-US" altLang="zh-CN" sz="3200" b="1" i="0" dirty="0">
                  <a:solidFill>
                    <a:schemeClr val="bg1"/>
                  </a:solidFill>
                </a:rPr>
                <a:t>1</a:t>
              </a:r>
              <a:endParaRPr lang="zh-CN" altLang="en-US" sz="3200" b="1" i="0" dirty="0">
                <a:solidFill>
                  <a:schemeClr val="bg1"/>
                </a:solidFill>
              </a:endParaRP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楷体_GB2312"/>
                <a:ea typeface="楷体_GB2312"/>
              </a:rPr>
              <a:t>团队主要人员介绍</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40</a:t>
            </a:fld>
            <a:endParaRPr lang="en-US" altLang="zh-CN"/>
          </a:p>
        </p:txBody>
      </p:sp>
      <p:sp>
        <p:nvSpPr>
          <p:cNvPr id="4" name="Rectangle 3"/>
          <p:cNvSpPr txBox="1">
            <a:spLocks noChangeArrowheads="1"/>
          </p:cNvSpPr>
          <p:nvPr/>
        </p:nvSpPr>
        <p:spPr>
          <a:xfrm>
            <a:off x="525423" y="1643844"/>
            <a:ext cx="10572824" cy="4800600"/>
          </a:xfrm>
          <a:prstGeom prst="rect">
            <a:avLst/>
          </a:prstGeom>
        </p:spPr>
        <p:txBody>
          <a:bodyPr/>
          <a:lstStyle/>
          <a:p>
            <a:pPr marL="341313" lvl="0" indent="-341313" eaLnBrk="0" hangingPunct="0">
              <a:lnSpc>
                <a:spcPts val="2000"/>
              </a:lnSpc>
              <a:spcBef>
                <a:spcPts val="600"/>
              </a:spcBef>
              <a:spcAft>
                <a:spcPts val="600"/>
              </a:spcAft>
              <a:buClr>
                <a:schemeClr val="accent1"/>
              </a:buClr>
              <a:defRPr/>
            </a:pPr>
            <a:r>
              <a:rPr kumimoji="0" lang="en-US" altLang="zh-CN" sz="1600" b="1" i="0" u="none" strike="noStrike" kern="0" cap="none" spc="0" normalizeH="0" baseline="0" noProof="0" dirty="0" smtClean="0">
                <a:ln>
                  <a:noFill/>
                </a:ln>
                <a:solidFill>
                  <a:schemeClr val="tx1"/>
                </a:solidFill>
                <a:effectLst/>
                <a:uLnTx/>
                <a:uFillTx/>
                <a:latin typeface="+mn-lt"/>
                <a:ea typeface="宋体" pitchFamily="2" charset="-122"/>
                <a:cs typeface="+mn-cs"/>
              </a:rPr>
              <a:t>      </a:t>
            </a:r>
            <a:r>
              <a:rPr lang="zh-CN" altLang="zh-CN" sz="1600" b="1" i="0" dirty="0" smtClean="0">
                <a:latin typeface="+mn-lt"/>
                <a:ea typeface="楷体_GB2312"/>
              </a:rPr>
              <a:t>李琪</a:t>
            </a:r>
            <a:r>
              <a:rPr lang="en-US" altLang="zh-CN" sz="1600" b="1" i="0" dirty="0" smtClean="0">
                <a:latin typeface="+mn-lt"/>
                <a:ea typeface="楷体_GB2312"/>
              </a:rPr>
              <a:t>  </a:t>
            </a:r>
            <a:r>
              <a:rPr lang="zh-CN" altLang="zh-CN" sz="1600" b="1" i="0" dirty="0" smtClean="0">
                <a:latin typeface="+mn-lt"/>
                <a:ea typeface="楷体_GB2312"/>
              </a:rPr>
              <a:t>总经理</a:t>
            </a:r>
            <a:r>
              <a:rPr lang="en-US" altLang="zh-CN" sz="1600" b="1" i="0" dirty="0" smtClean="0">
                <a:latin typeface="+mn-lt"/>
                <a:ea typeface="楷体_GB2312"/>
              </a:rPr>
              <a:t>   </a:t>
            </a:r>
          </a:p>
          <a:p>
            <a:pPr marL="341313" indent="-341313" eaLnBrk="0" hangingPunct="0">
              <a:lnSpc>
                <a:spcPts val="2000"/>
              </a:lnSpc>
              <a:spcBef>
                <a:spcPts val="600"/>
              </a:spcBef>
              <a:spcAft>
                <a:spcPts val="600"/>
              </a:spcAft>
              <a:buClr>
                <a:schemeClr val="accent1"/>
              </a:buClr>
              <a:defRPr/>
            </a:pPr>
            <a:r>
              <a:rPr lang="en-US" altLang="zh-CN" sz="1600" i="0" dirty="0" smtClean="0">
                <a:latin typeface="+mn-lt"/>
                <a:ea typeface="楷体_GB2312"/>
              </a:rPr>
              <a:t>              </a:t>
            </a:r>
            <a:r>
              <a:rPr lang="zh-CN" altLang="en-US" sz="1600" i="0" dirty="0" smtClean="0">
                <a:latin typeface="+mn-lt"/>
                <a:ea typeface="楷体_GB2312"/>
              </a:rPr>
              <a:t>理学、经济学双学士学位。</a:t>
            </a:r>
            <a:r>
              <a:rPr lang="zh-CN" altLang="zh-CN" sz="1600" i="0" dirty="0" smtClean="0">
                <a:latin typeface="+mn-lt"/>
                <a:ea typeface="楷体_GB2312"/>
              </a:rPr>
              <a:t>资产评估师</a:t>
            </a:r>
            <a:r>
              <a:rPr lang="zh-CN" altLang="en-US" sz="1600" i="0" dirty="0" smtClean="0">
                <a:latin typeface="+mn-lt"/>
                <a:ea typeface="楷体_GB2312"/>
              </a:rPr>
              <a:t>、</a:t>
            </a:r>
            <a:r>
              <a:rPr lang="zh-CN" altLang="zh-CN" sz="1600" i="0" dirty="0" smtClean="0">
                <a:latin typeface="+mn-lt"/>
                <a:ea typeface="楷体_GB2312"/>
              </a:rPr>
              <a:t>中国注册会计师、证券业特许会计师</a:t>
            </a:r>
            <a:r>
              <a:rPr lang="zh-CN" altLang="en-US" sz="1600" i="0" dirty="0" smtClean="0">
                <a:latin typeface="+mn-lt"/>
                <a:ea typeface="楷体_GB2312"/>
              </a:rPr>
              <a:t>。</a:t>
            </a:r>
            <a:endParaRPr lang="zh-CN" altLang="zh-CN" sz="1600" i="0" dirty="0" smtClean="0">
              <a:latin typeface="+mn-lt"/>
              <a:ea typeface="楷体_GB2312"/>
            </a:endParaRPr>
          </a:p>
          <a:p>
            <a:pPr marL="341313" indent="-341313" eaLnBrk="0" hangingPunct="0">
              <a:lnSpc>
                <a:spcPts val="2000"/>
              </a:lnSpc>
              <a:spcBef>
                <a:spcPts val="600"/>
              </a:spcBef>
              <a:spcAft>
                <a:spcPts val="600"/>
              </a:spcAft>
              <a:buClr>
                <a:schemeClr val="accent1"/>
              </a:buClr>
              <a:defRPr/>
            </a:pPr>
            <a:r>
              <a:rPr lang="en-US" altLang="zh-CN" sz="1600" i="0" dirty="0" smtClean="0">
                <a:latin typeface="+mn-lt"/>
                <a:ea typeface="楷体_GB2312"/>
              </a:rPr>
              <a:t>             1995</a:t>
            </a:r>
            <a:r>
              <a:rPr lang="zh-CN" altLang="zh-CN" sz="1600" i="0" dirty="0" smtClean="0">
                <a:latin typeface="+mn-lt"/>
                <a:ea typeface="楷体_GB2312"/>
              </a:rPr>
              <a:t>年开始从事审计评估工作。</a:t>
            </a:r>
            <a:r>
              <a:rPr lang="en-US" altLang="zh-CN" sz="1600" i="0" dirty="0" smtClean="0">
                <a:latin typeface="+mn-lt"/>
                <a:ea typeface="楷体_GB2312"/>
              </a:rPr>
              <a:t>1997</a:t>
            </a:r>
            <a:r>
              <a:rPr lang="zh-CN" altLang="zh-CN" sz="1600" i="0" dirty="0" smtClean="0">
                <a:latin typeface="+mn-lt"/>
                <a:ea typeface="楷体_GB2312"/>
              </a:rPr>
              <a:t>年进入岳华（集团）会计师事务所，</a:t>
            </a:r>
            <a:r>
              <a:rPr lang="en-US" altLang="zh-CN" sz="1600" i="0" dirty="0" smtClean="0">
                <a:latin typeface="+mn-lt"/>
                <a:ea typeface="楷体_GB2312"/>
              </a:rPr>
              <a:t>1999</a:t>
            </a:r>
            <a:r>
              <a:rPr lang="zh-CN" altLang="zh-CN" sz="1600" i="0" dirty="0" smtClean="0">
                <a:latin typeface="+mn-lt"/>
                <a:ea typeface="楷体_GB2312"/>
              </a:rPr>
              <a:t>年加入华证会计师事务所、中证评估公司，</a:t>
            </a:r>
            <a:r>
              <a:rPr lang="en-US" altLang="zh-CN" sz="1600" i="0" dirty="0" smtClean="0">
                <a:latin typeface="+mn-lt"/>
                <a:ea typeface="楷体_GB2312"/>
              </a:rPr>
              <a:t>2002</a:t>
            </a:r>
            <a:r>
              <a:rPr lang="zh-CN" altLang="zh-CN" sz="1600" i="0" dirty="0" smtClean="0">
                <a:latin typeface="+mn-lt"/>
                <a:ea typeface="楷体_GB2312"/>
              </a:rPr>
              <a:t>年在中发资产评估公司，</a:t>
            </a:r>
            <a:r>
              <a:rPr lang="en-US" altLang="zh-CN" sz="1600" i="0" dirty="0" smtClean="0">
                <a:latin typeface="+mn-lt"/>
                <a:ea typeface="楷体_GB2312"/>
              </a:rPr>
              <a:t>2004</a:t>
            </a:r>
            <a:r>
              <a:rPr lang="zh-CN" altLang="zh-CN" sz="1600" i="0" dirty="0" smtClean="0">
                <a:latin typeface="+mn-lt"/>
                <a:ea typeface="楷体_GB2312"/>
              </a:rPr>
              <a:t>年后在香港汉华评值有限公司，</a:t>
            </a:r>
            <a:r>
              <a:rPr lang="en-US" altLang="zh-CN" sz="1600" i="0" dirty="0" smtClean="0">
                <a:latin typeface="+mn-lt"/>
                <a:ea typeface="楷体_GB2312"/>
              </a:rPr>
              <a:t>2013</a:t>
            </a:r>
            <a:r>
              <a:rPr lang="zh-CN" altLang="zh-CN" sz="1600" i="0" dirty="0" smtClean="0">
                <a:latin typeface="+mn-lt"/>
                <a:ea typeface="楷体_GB2312"/>
              </a:rPr>
              <a:t>年开始任中发国际资产评估公司总经理；从事过审计评估工作，先后参与、主持过多项股份制改组审计、评估、企业绩效评价等工作及上市公司、中外合资企业的审计工作。</a:t>
            </a:r>
            <a:endParaRPr lang="en-US" altLang="zh-CN" sz="1600" i="0" dirty="0" smtClean="0">
              <a:latin typeface="+mn-lt"/>
              <a:ea typeface="楷体_GB2312"/>
            </a:endParaRPr>
          </a:p>
          <a:p>
            <a:pPr marL="341313" indent="-341313" eaLnBrk="1" hangingPunct="1">
              <a:lnSpc>
                <a:spcPts val="2000"/>
              </a:lnSpc>
              <a:spcBef>
                <a:spcPts val="600"/>
              </a:spcBef>
              <a:spcAft>
                <a:spcPts val="600"/>
              </a:spcAft>
              <a:buClr>
                <a:schemeClr val="accent1"/>
              </a:buClr>
              <a:defRPr/>
            </a:pPr>
            <a:r>
              <a:rPr lang="en-US" altLang="zh-CN" sz="1600" i="0" dirty="0" smtClean="0">
                <a:latin typeface="+mn-lt"/>
                <a:ea typeface="楷体_GB2312"/>
              </a:rPr>
              <a:t>              </a:t>
            </a:r>
            <a:r>
              <a:rPr lang="zh-CN" altLang="zh-CN" sz="1600" i="0" dirty="0" smtClean="0">
                <a:latin typeface="+mn-lt"/>
                <a:ea typeface="楷体_GB2312"/>
              </a:rPr>
              <a:t>参与及主持的主要评估项目有：国泰君安证券有限公司</a:t>
            </a:r>
            <a:r>
              <a:rPr lang="en-US" altLang="zh-CN" sz="1600" i="0" dirty="0" smtClean="0">
                <a:latin typeface="+mn-lt"/>
                <a:ea typeface="楷体_GB2312"/>
              </a:rPr>
              <a:t>(</a:t>
            </a:r>
            <a:r>
              <a:rPr lang="zh-CN" altLang="zh-CN" sz="1600" i="0" dirty="0" smtClean="0">
                <a:latin typeface="+mn-lt"/>
                <a:ea typeface="楷体_GB2312"/>
              </a:rPr>
              <a:t>合并</a:t>
            </a:r>
            <a:r>
              <a:rPr lang="en-US" altLang="zh-CN" sz="1600" i="0" dirty="0" smtClean="0">
                <a:latin typeface="+mn-lt"/>
                <a:ea typeface="楷体_GB2312"/>
              </a:rPr>
              <a:t>)</a:t>
            </a:r>
            <a:r>
              <a:rPr lang="zh-CN" altLang="en-US" sz="1600" i="0" dirty="0" smtClean="0">
                <a:latin typeface="+mn-lt"/>
                <a:ea typeface="楷体_GB2312"/>
              </a:rPr>
              <a:t>、</a:t>
            </a:r>
            <a:r>
              <a:rPr lang="zh-CN" altLang="zh-CN" sz="1600" i="0" dirty="0" smtClean="0">
                <a:latin typeface="+mn-lt"/>
                <a:ea typeface="楷体_GB2312"/>
              </a:rPr>
              <a:t>中信证券股份有限公司</a:t>
            </a:r>
            <a:r>
              <a:rPr lang="en-US" altLang="zh-CN" sz="1600" i="0" dirty="0" smtClean="0">
                <a:latin typeface="+mn-lt"/>
                <a:ea typeface="楷体_GB2312"/>
              </a:rPr>
              <a:t>(</a:t>
            </a:r>
            <a:r>
              <a:rPr lang="zh-CN" altLang="zh-CN" sz="1600" i="0" dirty="0" smtClean="0">
                <a:latin typeface="+mn-lt"/>
                <a:ea typeface="楷体_GB2312"/>
              </a:rPr>
              <a:t>股份制改制</a:t>
            </a:r>
            <a:r>
              <a:rPr lang="en-US" altLang="zh-CN" sz="1600" i="0" dirty="0" smtClean="0">
                <a:latin typeface="+mn-lt"/>
                <a:ea typeface="楷体_GB2312"/>
              </a:rPr>
              <a:t>)</a:t>
            </a:r>
            <a:r>
              <a:rPr lang="zh-CN" altLang="en-US" sz="1600" i="0" dirty="0" smtClean="0">
                <a:latin typeface="+mn-lt"/>
                <a:ea typeface="楷体_GB2312"/>
              </a:rPr>
              <a:t>、华夏银行引进战略投资者涉及的股权价值评估项目、厦门港</a:t>
            </a:r>
            <a:r>
              <a:rPr lang="en-US" altLang="zh-CN" sz="1600" i="0" dirty="0" smtClean="0">
                <a:latin typeface="+mn-lt"/>
                <a:ea typeface="楷体_GB2312"/>
              </a:rPr>
              <a:t>H</a:t>
            </a:r>
            <a:r>
              <a:rPr lang="zh-CN" altLang="en-US" sz="1600" i="0" dirty="0" smtClean="0">
                <a:latin typeface="+mn-lt"/>
                <a:ea typeface="楷体_GB2312"/>
              </a:rPr>
              <a:t>股改制上市项目、</a:t>
            </a:r>
            <a:r>
              <a:rPr lang="zh-CN" altLang="en-US" sz="1600" i="0" dirty="0" smtClean="0">
                <a:ea typeface="楷体_GB2312"/>
              </a:rPr>
              <a:t>青岛港集团</a:t>
            </a:r>
            <a:r>
              <a:rPr lang="en-US" altLang="zh-CN" sz="1600" i="0" dirty="0" smtClean="0">
                <a:ea typeface="楷体_GB2312"/>
              </a:rPr>
              <a:t>H</a:t>
            </a:r>
            <a:r>
              <a:rPr lang="zh-CN" altLang="en-US" sz="1600" i="0" dirty="0" smtClean="0">
                <a:ea typeface="楷体_GB2312"/>
              </a:rPr>
              <a:t>股改制上市项目</a:t>
            </a:r>
            <a:r>
              <a:rPr lang="zh-CN" altLang="en-US" sz="1600" i="0" dirty="0" smtClean="0">
                <a:latin typeface="+mn-lt"/>
                <a:ea typeface="楷体_GB2312"/>
              </a:rPr>
              <a:t>、中国外运股权收购项目、</a:t>
            </a:r>
            <a:r>
              <a:rPr lang="zh-CN" altLang="zh-CN" sz="1600" i="0" dirty="0" smtClean="0">
                <a:latin typeface="+mn-lt"/>
                <a:ea typeface="楷体_GB2312"/>
              </a:rPr>
              <a:t>北京双鹤药业股份有限公司</a:t>
            </a:r>
            <a:r>
              <a:rPr lang="en-US" altLang="zh-CN" sz="1600" i="0" dirty="0" smtClean="0">
                <a:latin typeface="+mn-lt"/>
                <a:ea typeface="楷体_GB2312"/>
              </a:rPr>
              <a:t>(A</a:t>
            </a:r>
            <a:r>
              <a:rPr lang="zh-CN" altLang="zh-CN" sz="1600" i="0" dirty="0" smtClean="0">
                <a:latin typeface="+mn-lt"/>
                <a:ea typeface="楷体_GB2312"/>
              </a:rPr>
              <a:t>股</a:t>
            </a:r>
            <a:r>
              <a:rPr lang="en-US" altLang="zh-CN" sz="1600" i="0" dirty="0" smtClean="0">
                <a:latin typeface="+mn-lt"/>
                <a:ea typeface="楷体_GB2312"/>
              </a:rPr>
              <a:t>)</a:t>
            </a:r>
            <a:r>
              <a:rPr lang="zh-CN" altLang="en-US" sz="1600" i="0" dirty="0" smtClean="0">
                <a:latin typeface="+mn-lt"/>
                <a:ea typeface="楷体_GB2312"/>
              </a:rPr>
              <a:t>、</a:t>
            </a:r>
            <a:r>
              <a:rPr lang="zh-CN" altLang="zh-CN" sz="1600" i="0" dirty="0" smtClean="0">
                <a:latin typeface="+mn-lt"/>
                <a:ea typeface="楷体_GB2312"/>
              </a:rPr>
              <a:t>中石化股份有限公司</a:t>
            </a:r>
            <a:r>
              <a:rPr lang="en-US" altLang="zh-CN" sz="1600" i="0" dirty="0" smtClean="0">
                <a:latin typeface="+mn-lt"/>
                <a:ea typeface="楷体_GB2312"/>
              </a:rPr>
              <a:t>(H</a:t>
            </a:r>
            <a:r>
              <a:rPr lang="zh-CN" altLang="zh-CN" sz="1600" i="0" dirty="0" smtClean="0">
                <a:latin typeface="+mn-lt"/>
                <a:ea typeface="楷体_GB2312"/>
              </a:rPr>
              <a:t>股</a:t>
            </a:r>
            <a:r>
              <a:rPr lang="en-US" altLang="zh-CN" sz="1600" i="0" dirty="0" smtClean="0">
                <a:latin typeface="+mn-lt"/>
                <a:ea typeface="楷体_GB2312"/>
              </a:rPr>
              <a:t>)</a:t>
            </a:r>
            <a:r>
              <a:rPr lang="zh-CN" altLang="en-US" sz="1600" i="0" dirty="0" smtClean="0">
                <a:latin typeface="+mn-lt"/>
                <a:ea typeface="楷体_GB2312"/>
              </a:rPr>
              <a:t>、</a:t>
            </a:r>
            <a:r>
              <a:rPr lang="zh-CN" altLang="zh-CN" sz="1600" i="0" dirty="0" smtClean="0">
                <a:latin typeface="+mn-lt"/>
                <a:ea typeface="楷体_GB2312"/>
              </a:rPr>
              <a:t>湘潭电机股份有限公司</a:t>
            </a:r>
            <a:r>
              <a:rPr lang="en-US" altLang="zh-CN" sz="1600" i="0" dirty="0" smtClean="0">
                <a:latin typeface="+mn-lt"/>
                <a:ea typeface="楷体_GB2312"/>
              </a:rPr>
              <a:t>(A</a:t>
            </a:r>
            <a:r>
              <a:rPr lang="zh-CN" altLang="zh-CN" sz="1600" i="0" dirty="0" smtClean="0">
                <a:latin typeface="+mn-lt"/>
                <a:ea typeface="楷体_GB2312"/>
              </a:rPr>
              <a:t>股</a:t>
            </a:r>
            <a:r>
              <a:rPr lang="en-US" altLang="zh-CN" sz="1600" i="0" dirty="0" smtClean="0">
                <a:latin typeface="+mn-lt"/>
                <a:ea typeface="楷体_GB2312"/>
              </a:rPr>
              <a:t>)</a:t>
            </a:r>
            <a:r>
              <a:rPr lang="zh-CN" altLang="en-US" sz="1600" i="0" dirty="0" smtClean="0">
                <a:latin typeface="+mn-lt"/>
                <a:ea typeface="楷体_GB2312"/>
              </a:rPr>
              <a:t>、</a:t>
            </a:r>
            <a:r>
              <a:rPr lang="zh-CN" altLang="zh-CN" sz="1600" i="0" dirty="0" smtClean="0">
                <a:latin typeface="+mn-lt"/>
                <a:ea typeface="楷体_GB2312"/>
              </a:rPr>
              <a:t>中材国际工程股份有限公司（股份制改制</a:t>
            </a:r>
            <a:r>
              <a:rPr lang="en-US" altLang="zh-CN" sz="1600" i="0" dirty="0" smtClean="0">
                <a:latin typeface="+mn-lt"/>
                <a:ea typeface="楷体_GB2312"/>
              </a:rPr>
              <a:t>A</a:t>
            </a:r>
            <a:r>
              <a:rPr lang="zh-CN" altLang="zh-CN" sz="1600" i="0" dirty="0" smtClean="0">
                <a:latin typeface="+mn-lt"/>
                <a:ea typeface="楷体_GB2312"/>
              </a:rPr>
              <a:t>股上市）</a:t>
            </a:r>
            <a:r>
              <a:rPr lang="zh-CN" altLang="en-US" sz="1600" i="0" dirty="0" smtClean="0">
                <a:latin typeface="+mn-lt"/>
                <a:ea typeface="楷体_GB2312"/>
              </a:rPr>
              <a:t>、</a:t>
            </a:r>
            <a:r>
              <a:rPr lang="zh-CN" altLang="zh-CN" sz="1600" i="0" dirty="0" smtClean="0">
                <a:latin typeface="+mn-lt"/>
                <a:ea typeface="楷体_GB2312"/>
              </a:rPr>
              <a:t>中材科技股份有限公司</a:t>
            </a:r>
            <a:r>
              <a:rPr lang="zh-CN" altLang="en-US" sz="1600" i="0" dirty="0" smtClean="0">
                <a:latin typeface="+mn-lt"/>
                <a:ea typeface="楷体_GB2312"/>
              </a:rPr>
              <a:t>、</a:t>
            </a:r>
            <a:r>
              <a:rPr lang="zh-CN" altLang="zh-CN" sz="1600" i="0" dirty="0" smtClean="0">
                <a:latin typeface="+mn-lt"/>
                <a:ea typeface="楷体_GB2312"/>
              </a:rPr>
              <a:t>股份制改制发</a:t>
            </a:r>
            <a:r>
              <a:rPr lang="en-US" altLang="zh-CN" sz="1600" i="0" dirty="0" smtClean="0">
                <a:latin typeface="+mn-lt"/>
                <a:ea typeface="楷体_GB2312"/>
              </a:rPr>
              <a:t>A</a:t>
            </a:r>
            <a:r>
              <a:rPr lang="zh-CN" altLang="zh-CN" sz="1600" i="0" dirty="0" smtClean="0">
                <a:latin typeface="+mn-lt"/>
                <a:ea typeface="楷体_GB2312"/>
              </a:rPr>
              <a:t>股）</a:t>
            </a:r>
            <a:r>
              <a:rPr lang="zh-CN" altLang="en-US" sz="1600" i="0" dirty="0" smtClean="0">
                <a:latin typeface="+mn-lt"/>
                <a:ea typeface="楷体_GB2312"/>
              </a:rPr>
              <a:t>、</a:t>
            </a:r>
            <a:r>
              <a:rPr lang="zh-CN" altLang="zh-CN" sz="1600" i="0" dirty="0" smtClean="0">
                <a:latin typeface="+mn-lt"/>
                <a:ea typeface="楷体_GB2312"/>
              </a:rPr>
              <a:t>中国联通（境外上市）</a:t>
            </a:r>
            <a:r>
              <a:rPr lang="zh-CN" altLang="en-US" sz="1600" i="0" dirty="0" smtClean="0">
                <a:latin typeface="+mn-lt"/>
                <a:ea typeface="楷体_GB2312"/>
              </a:rPr>
              <a:t>、</a:t>
            </a:r>
            <a:r>
              <a:rPr lang="zh-CN" altLang="zh-CN" sz="1600" i="0" dirty="0" smtClean="0">
                <a:latin typeface="+mn-lt"/>
                <a:ea typeface="楷体_GB2312"/>
              </a:rPr>
              <a:t>晋城煤业集团（股份改制发行</a:t>
            </a:r>
            <a:r>
              <a:rPr lang="en-US" altLang="zh-CN" sz="1600" i="0" dirty="0" smtClean="0">
                <a:latin typeface="+mn-lt"/>
                <a:ea typeface="楷体_GB2312"/>
              </a:rPr>
              <a:t>A</a:t>
            </a:r>
            <a:r>
              <a:rPr lang="zh-CN" altLang="zh-CN" sz="1600" i="0" dirty="0" smtClean="0">
                <a:latin typeface="+mn-lt"/>
                <a:ea typeface="楷体_GB2312"/>
              </a:rPr>
              <a:t>股）</a:t>
            </a:r>
            <a:r>
              <a:rPr lang="zh-CN" altLang="en-US" sz="1600" i="0" dirty="0" smtClean="0">
                <a:latin typeface="+mn-lt"/>
                <a:ea typeface="楷体_GB2312"/>
              </a:rPr>
              <a:t>、</a:t>
            </a:r>
            <a:r>
              <a:rPr lang="zh-CN" altLang="zh-CN" sz="1600" i="0" dirty="0" smtClean="0">
                <a:latin typeface="+mn-lt"/>
                <a:ea typeface="楷体_GB2312"/>
              </a:rPr>
              <a:t>中国华润总公司（股份改制）</a:t>
            </a:r>
            <a:r>
              <a:rPr lang="zh-CN" altLang="en-US" sz="1600" i="0" dirty="0" smtClean="0">
                <a:latin typeface="+mn-lt"/>
                <a:ea typeface="楷体_GB2312"/>
              </a:rPr>
              <a:t>、</a:t>
            </a:r>
            <a:r>
              <a:rPr lang="zh-CN" altLang="zh-CN" sz="1600" i="0" dirty="0" smtClean="0">
                <a:latin typeface="+mn-lt"/>
                <a:ea typeface="楷体_GB2312"/>
              </a:rPr>
              <a:t>中国对外贸易运输总公司（</a:t>
            </a:r>
            <a:r>
              <a:rPr lang="en-US" altLang="zh-CN" sz="1600" i="0" dirty="0" smtClean="0">
                <a:latin typeface="+mn-lt"/>
                <a:ea typeface="楷体_GB2312"/>
              </a:rPr>
              <a:t>H</a:t>
            </a:r>
            <a:r>
              <a:rPr lang="zh-CN" altLang="zh-CN" sz="1600" i="0" dirty="0" smtClean="0">
                <a:latin typeface="+mn-lt"/>
                <a:ea typeface="楷体_GB2312"/>
              </a:rPr>
              <a:t>股上市）</a:t>
            </a:r>
            <a:r>
              <a:rPr lang="zh-CN" altLang="en-US" sz="1600" i="0" dirty="0" smtClean="0">
                <a:latin typeface="+mn-lt"/>
                <a:ea typeface="楷体_GB2312"/>
              </a:rPr>
              <a:t>、</a:t>
            </a:r>
            <a:r>
              <a:rPr lang="zh-CN" altLang="zh-CN" sz="1600" i="0" dirty="0" smtClean="0">
                <a:latin typeface="+mn-lt"/>
                <a:ea typeface="楷体_GB2312"/>
              </a:rPr>
              <a:t>中国网通（境外上市物业评估）</a:t>
            </a:r>
            <a:r>
              <a:rPr lang="zh-CN" altLang="en-US" sz="1600" i="0" dirty="0" smtClean="0">
                <a:latin typeface="+mn-lt"/>
                <a:ea typeface="楷体_GB2312"/>
              </a:rPr>
              <a:t>、</a:t>
            </a:r>
            <a:r>
              <a:rPr lang="zh-CN" altLang="zh-CN" sz="1600" i="0" dirty="0" smtClean="0">
                <a:latin typeface="+mn-lt"/>
                <a:ea typeface="楷体_GB2312"/>
              </a:rPr>
              <a:t>北青传媒股份有限公司（</a:t>
            </a:r>
            <a:r>
              <a:rPr lang="en-US" altLang="zh-CN" sz="1600" i="0" dirty="0" smtClean="0">
                <a:latin typeface="+mn-lt"/>
                <a:ea typeface="楷体_GB2312"/>
              </a:rPr>
              <a:t>H</a:t>
            </a:r>
            <a:r>
              <a:rPr lang="zh-CN" altLang="zh-CN" sz="1600" i="0" dirty="0" smtClean="0">
                <a:latin typeface="+mn-lt"/>
                <a:ea typeface="楷体_GB2312"/>
              </a:rPr>
              <a:t>股上市整评估）</a:t>
            </a:r>
            <a:r>
              <a:rPr lang="zh-CN" altLang="en-US" sz="1600" i="0" dirty="0" smtClean="0">
                <a:latin typeface="+mn-lt"/>
                <a:ea typeface="楷体_GB2312"/>
              </a:rPr>
              <a:t>、</a:t>
            </a:r>
            <a:r>
              <a:rPr lang="zh-CN" altLang="zh-CN" sz="1600" i="0" dirty="0" smtClean="0">
                <a:latin typeface="+mn-lt"/>
                <a:ea typeface="楷体_GB2312"/>
              </a:rPr>
              <a:t>上汽集团（境外整体上市物业评估）</a:t>
            </a:r>
            <a:r>
              <a:rPr lang="zh-CN" altLang="en-US" sz="1600" i="0" dirty="0" smtClean="0">
                <a:latin typeface="+mn-lt"/>
                <a:ea typeface="楷体_GB2312"/>
              </a:rPr>
              <a:t>、</a:t>
            </a:r>
            <a:r>
              <a:rPr lang="zh-CN" altLang="zh-CN" sz="1600" i="0" dirty="0" smtClean="0">
                <a:latin typeface="+mn-lt"/>
                <a:ea typeface="楷体_GB2312"/>
              </a:rPr>
              <a:t>湖南有色金属集团（</a:t>
            </a:r>
            <a:r>
              <a:rPr lang="en-US" altLang="zh-CN" sz="1600" i="0" dirty="0" smtClean="0">
                <a:latin typeface="+mn-lt"/>
                <a:ea typeface="楷体_GB2312"/>
              </a:rPr>
              <a:t>H</a:t>
            </a:r>
            <a:r>
              <a:rPr lang="zh-CN" altLang="zh-CN" sz="1600" i="0" dirty="0" smtClean="0">
                <a:latin typeface="+mn-lt"/>
                <a:ea typeface="楷体_GB2312"/>
              </a:rPr>
              <a:t>股上市物业评估）</a:t>
            </a:r>
            <a:r>
              <a:rPr lang="zh-CN" altLang="en-US" sz="1600" i="0" dirty="0" smtClean="0">
                <a:latin typeface="+mn-lt"/>
                <a:ea typeface="楷体_GB2312"/>
              </a:rPr>
              <a:t>、</a:t>
            </a:r>
            <a:r>
              <a:rPr lang="zh-CN" altLang="zh-CN" sz="1600" i="0" dirty="0" smtClean="0">
                <a:latin typeface="+mn-lt"/>
                <a:ea typeface="楷体_GB2312"/>
              </a:rPr>
              <a:t>中国中材股份有限公司</a:t>
            </a:r>
            <a:r>
              <a:rPr lang="en-US" altLang="zh-CN" sz="1600" i="0" dirty="0" smtClean="0">
                <a:latin typeface="+mn-lt"/>
                <a:ea typeface="楷体_GB2312"/>
              </a:rPr>
              <a:t>(H</a:t>
            </a:r>
            <a:r>
              <a:rPr lang="zh-CN" altLang="zh-CN" sz="1600" i="0" dirty="0" smtClean="0">
                <a:latin typeface="+mn-lt"/>
                <a:ea typeface="楷体_GB2312"/>
              </a:rPr>
              <a:t>股上市</a:t>
            </a:r>
            <a:r>
              <a:rPr lang="en-US" altLang="zh-CN" sz="1600" i="0" dirty="0" smtClean="0">
                <a:latin typeface="+mn-lt"/>
                <a:ea typeface="楷体_GB2312"/>
              </a:rPr>
              <a:t>)</a:t>
            </a:r>
            <a:r>
              <a:rPr lang="zh-CN" altLang="en-US" sz="1600" i="0" dirty="0" smtClean="0">
                <a:latin typeface="+mn-lt"/>
                <a:ea typeface="楷体_GB2312"/>
              </a:rPr>
              <a:t>、</a:t>
            </a:r>
            <a:r>
              <a:rPr lang="zh-CN" altLang="zh-CN" sz="1600" i="0" dirty="0" smtClean="0">
                <a:latin typeface="+mn-lt"/>
                <a:ea typeface="楷体_GB2312"/>
              </a:rPr>
              <a:t>芫湖港与淮南矿业重组</a:t>
            </a:r>
            <a:r>
              <a:rPr lang="zh-CN" altLang="en-US" sz="1600" i="0" dirty="0" smtClean="0">
                <a:latin typeface="+mn-lt"/>
                <a:ea typeface="楷体_GB2312"/>
              </a:rPr>
              <a:t>、</a:t>
            </a:r>
            <a:r>
              <a:rPr lang="zh-CN" altLang="zh-CN" sz="1600" i="0" dirty="0" smtClean="0">
                <a:latin typeface="+mn-lt"/>
                <a:ea typeface="楷体_GB2312"/>
              </a:rPr>
              <a:t>中国蓝星（股份）集团引进战投</a:t>
            </a:r>
            <a:r>
              <a:rPr lang="zh-CN" altLang="en-US" sz="1600" i="0" dirty="0" smtClean="0">
                <a:latin typeface="+mn-lt"/>
                <a:ea typeface="楷体_GB2312"/>
              </a:rPr>
              <a:t>等</a:t>
            </a:r>
            <a:r>
              <a:rPr lang="zh-CN" altLang="zh-CN" sz="1600" i="0" dirty="0" smtClean="0">
                <a:latin typeface="+mn-lt"/>
                <a:ea typeface="楷体_GB2312"/>
              </a:rPr>
              <a:t>。</a:t>
            </a:r>
          </a:p>
          <a:p>
            <a:pPr marL="341313" marR="0" lvl="0" indent="-341313"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US" altLang="zh-CN" sz="1600" b="0" i="0" u="none" strike="noStrike" kern="0" cap="none" spc="0" normalizeH="0" baseline="0" noProof="0" dirty="0" smtClean="0">
                <a:ln>
                  <a:noFill/>
                </a:ln>
                <a:solidFill>
                  <a:schemeClr val="tx1"/>
                </a:solidFill>
                <a:effectLst/>
                <a:uLnTx/>
                <a:uFillTx/>
                <a:latin typeface="+mn-lt"/>
                <a:ea typeface="宋体" pitchFamily="2" charset="-122"/>
                <a:cs typeface="+mn-cs"/>
              </a:rPr>
              <a:t> </a:t>
            </a: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rPr>
              <a:t>；</a:t>
            </a:r>
          </a:p>
          <a:p>
            <a:pPr marL="341313" marR="0" lvl="0" indent="-341313"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zh-CN" altLang="zh-CN" sz="1600" b="0" i="0" u="none" strike="noStrike" kern="0" cap="none" spc="0" normalizeH="0" baseline="0" noProof="0" dirty="0" smtClean="0">
              <a:ln>
                <a:noFill/>
              </a:ln>
              <a:solidFill>
                <a:schemeClr val="tx1"/>
              </a:solidFill>
              <a:effectLst/>
              <a:uLnTx/>
              <a:uFillTx/>
              <a:latin typeface="+mn-lt"/>
              <a:ea typeface="宋体" pitchFamily="2" charset="-122"/>
              <a:cs typeface="+mn-cs"/>
            </a:endParaRPr>
          </a:p>
          <a:p>
            <a:pPr marL="341313" marR="0" lvl="0" indent="-341313"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zh-CN" altLang="en-US" sz="18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41</a:t>
            </a:fld>
            <a:endParaRPr lang="en-US" altLang="zh-CN"/>
          </a:p>
        </p:txBody>
      </p:sp>
      <p:sp>
        <p:nvSpPr>
          <p:cNvPr id="4" name="标题 1"/>
          <p:cNvSpPr>
            <a:spLocks noGrp="1"/>
          </p:cNvSpPr>
          <p:nvPr>
            <p:ph type="title"/>
          </p:nvPr>
        </p:nvSpPr>
        <p:spPr>
          <a:xfrm>
            <a:off x="624987" y="215901"/>
            <a:ext cx="7779025" cy="692150"/>
          </a:xfrm>
        </p:spPr>
        <p:txBody>
          <a:bodyPr/>
          <a:lstStyle/>
          <a:p>
            <a:r>
              <a:rPr lang="zh-CN" altLang="en-US" dirty="0" smtClean="0">
                <a:latin typeface="楷体_GB2312"/>
                <a:ea typeface="楷体_GB2312"/>
              </a:rPr>
              <a:t>团队主要人员介绍</a:t>
            </a:r>
          </a:p>
        </p:txBody>
      </p:sp>
      <p:sp>
        <p:nvSpPr>
          <p:cNvPr id="5" name="内容占位符 2"/>
          <p:cNvSpPr txBox="1">
            <a:spLocks/>
          </p:cNvSpPr>
          <p:nvPr/>
        </p:nvSpPr>
        <p:spPr>
          <a:xfrm>
            <a:off x="453985" y="1429530"/>
            <a:ext cx="10998238" cy="5160963"/>
          </a:xfrm>
          <a:prstGeom prst="rect">
            <a:avLst/>
          </a:prstGeom>
        </p:spPr>
        <p:txBody>
          <a:bodyPr/>
          <a:lstStyle/>
          <a:p>
            <a:pPr lvl="0">
              <a:lnSpc>
                <a:spcPts val="2000"/>
              </a:lnSpc>
              <a:spcBef>
                <a:spcPts val="600"/>
              </a:spcBef>
              <a:spcAft>
                <a:spcPts val="600"/>
              </a:spcAft>
              <a:buClr>
                <a:schemeClr val="accent1"/>
              </a:buClr>
              <a:defRPr/>
            </a:pPr>
            <a:r>
              <a:rPr lang="zh-CN" altLang="en-US" sz="1600" b="1" i="0" dirty="0" smtClean="0">
                <a:ea typeface="楷体_GB2312"/>
              </a:rPr>
              <a:t>王丽华</a:t>
            </a:r>
            <a:r>
              <a:rPr lang="en-US" altLang="en-US" sz="1600" b="1" i="0" dirty="0" smtClean="0">
                <a:ea typeface="楷体_GB2312"/>
              </a:rPr>
              <a:t>  </a:t>
            </a:r>
            <a:r>
              <a:rPr lang="zh-CN" altLang="en-US" sz="1600" b="1" i="0" dirty="0" smtClean="0">
                <a:ea typeface="楷体_GB2312"/>
              </a:rPr>
              <a:t>业务部部门经理</a:t>
            </a:r>
          </a:p>
          <a:p>
            <a:pPr>
              <a:lnSpc>
                <a:spcPts val="2000"/>
              </a:lnSpc>
              <a:spcBef>
                <a:spcPts val="600"/>
              </a:spcBef>
              <a:spcAft>
                <a:spcPts val="600"/>
              </a:spcAft>
              <a:buClr>
                <a:schemeClr val="accent1"/>
              </a:buClr>
              <a:defRPr/>
            </a:pPr>
            <a:r>
              <a:rPr lang="zh-CN" altLang="en-US" sz="1600" i="0" dirty="0" smtClean="0">
                <a:ea typeface="楷体_GB2312"/>
              </a:rPr>
              <a:t>        工商管理学硕士。资产评估师。</a:t>
            </a:r>
          </a:p>
          <a:p>
            <a:pPr>
              <a:lnSpc>
                <a:spcPts val="2000"/>
              </a:lnSpc>
              <a:spcBef>
                <a:spcPts val="600"/>
              </a:spcBef>
              <a:spcAft>
                <a:spcPts val="600"/>
              </a:spcAft>
              <a:buClr>
                <a:schemeClr val="accent1"/>
              </a:buClr>
              <a:defRPr/>
            </a:pPr>
            <a:r>
              <a:rPr lang="en-US" altLang="en-US" sz="1600" i="0" dirty="0" smtClean="0">
                <a:ea typeface="楷体_GB2312"/>
              </a:rPr>
              <a:t>        2004</a:t>
            </a:r>
            <a:r>
              <a:rPr lang="zh-CN" altLang="en-US" sz="1600" i="0" dirty="0" smtClean="0">
                <a:ea typeface="楷体_GB2312"/>
              </a:rPr>
              <a:t>年从事评估工作，曾组织完成了中国盐业总公司设立股份公司项目、中航投资减持中航飞机股权项目、中国再生资源投资开发有限公司股权转让项目、中国化工</a:t>
            </a:r>
            <a:r>
              <a:rPr lang="en-US" altLang="zh-CN" sz="1600" i="0" dirty="0" smtClean="0">
                <a:ea typeface="楷体_GB2312"/>
              </a:rPr>
              <a:t>7447</a:t>
            </a:r>
            <a:r>
              <a:rPr lang="zh-CN" altLang="en-US" sz="1600" i="0" dirty="0" smtClean="0">
                <a:ea typeface="楷体_GB2312"/>
              </a:rPr>
              <a:t>工厂改制项目、西飞国际</a:t>
            </a:r>
            <a:r>
              <a:rPr lang="en-US" altLang="zh-CN" sz="1600" i="0" dirty="0" smtClean="0">
                <a:ea typeface="楷体_GB2312"/>
              </a:rPr>
              <a:t>A</a:t>
            </a:r>
            <a:r>
              <a:rPr lang="zh-CN" altLang="en-US" sz="1600" i="0" dirty="0" smtClean="0">
                <a:ea typeface="楷体_GB2312"/>
              </a:rPr>
              <a:t>股定向增发项目、黑龙江出版集团重组改制项目、中航工业与中国华融股份置换涉及的中航动力与中航动控评估项目、天华院重大资产置换暨非公开发行股份项目、东风股份有限公司入股山东东进汽车贸易有限公司项目、中国蓝星（集团）股份公司增资扩股项目、南方汇通股份有限公司股权转让项目、国药控股股份有限公司增持国药控股湖北有限公司股权项目、江西省建工集团股权多元化改制项目、中国化工橡胶株州院改制项目、中国水务增资扩股项目涉及的天河水务评估项目等，积累了比较丰富的实践经验。</a:t>
            </a:r>
            <a:endParaRPr lang="en-US" altLang="zh-CN" sz="1600" i="0" dirty="0" smtClean="0">
              <a:ea typeface="楷体_GB2312"/>
            </a:endParaRPr>
          </a:p>
          <a:p>
            <a:pPr lvl="0">
              <a:lnSpc>
                <a:spcPts val="2000"/>
              </a:lnSpc>
              <a:spcBef>
                <a:spcPts val="600"/>
              </a:spcBef>
              <a:spcAft>
                <a:spcPts val="600"/>
              </a:spcAft>
              <a:buClr>
                <a:schemeClr val="accent1"/>
              </a:buClr>
              <a:defRPr/>
            </a:pPr>
            <a:r>
              <a:rPr lang="zh-CN" altLang="en-US" sz="1600" b="1" i="0" dirty="0" smtClean="0">
                <a:ea typeface="楷体_GB2312"/>
              </a:rPr>
              <a:t>王丽丽</a:t>
            </a:r>
            <a:r>
              <a:rPr lang="en-US" altLang="en-US" sz="1600" b="1" i="0" dirty="0" smtClean="0">
                <a:ea typeface="楷体_GB2312"/>
              </a:rPr>
              <a:t>  </a:t>
            </a:r>
            <a:r>
              <a:rPr lang="zh-CN" altLang="en-US" sz="1600" b="1" i="0" dirty="0" smtClean="0">
                <a:ea typeface="楷体_GB2312"/>
              </a:rPr>
              <a:t>高级经理</a:t>
            </a:r>
          </a:p>
          <a:p>
            <a:pPr>
              <a:lnSpc>
                <a:spcPts val="2000"/>
              </a:lnSpc>
              <a:spcBef>
                <a:spcPts val="600"/>
              </a:spcBef>
              <a:spcAft>
                <a:spcPts val="600"/>
              </a:spcAft>
              <a:buClr>
                <a:schemeClr val="accent1"/>
              </a:buClr>
              <a:defRPr/>
            </a:pPr>
            <a:r>
              <a:rPr lang="zh-CN" altLang="en-US" sz="1600" i="0" dirty="0" smtClean="0">
                <a:ea typeface="楷体_GB2312"/>
              </a:rPr>
              <a:t>        资产评估师，房地产估价师，土地估价师。</a:t>
            </a:r>
          </a:p>
          <a:p>
            <a:pPr>
              <a:lnSpc>
                <a:spcPts val="2000"/>
              </a:lnSpc>
              <a:spcBef>
                <a:spcPts val="600"/>
              </a:spcBef>
              <a:spcAft>
                <a:spcPts val="600"/>
              </a:spcAft>
              <a:buClr>
                <a:schemeClr val="accent1"/>
              </a:buClr>
              <a:defRPr/>
            </a:pPr>
            <a:r>
              <a:rPr lang="zh-CN" altLang="en-US" sz="1600" i="0" dirty="0" smtClean="0">
                <a:ea typeface="楷体_GB2312"/>
              </a:rPr>
              <a:t>        曾组织完成了中航投资减资回购中航飞机股份项目、中航工业机电系统股份有限公司非公开发行股份项目、中航动力发动机主机业务主营业务整体上市项目、南通科技非公开发行股份购买中航高科等相关单位资产业务项目、宝胜股份非公开发行股份购买东莞日新项目、紫光股份非公开发行股份收购南京紫云股权项目、沈阳化工股份有限公司发行股份项目、西飞国际与成飞、沈飞设立合资公司项目、航空动力发动机主机业务整体上市、</a:t>
            </a:r>
            <a:r>
              <a:rPr lang="en-US" altLang="zh-CN" sz="1600" i="0" dirty="0" smtClean="0">
                <a:ea typeface="楷体_GB2312"/>
              </a:rPr>
              <a:t>ST</a:t>
            </a:r>
            <a:r>
              <a:rPr lang="zh-CN" altLang="en-US" sz="1600" i="0" dirty="0" smtClean="0">
                <a:ea typeface="楷体_GB2312"/>
              </a:rPr>
              <a:t>黄海股份有限公司重大资产重组项目、北方创业股份有限公司资产置换项目、盘江煤电股份有限公司整体上市项目、时代电子股份有限公司非公开发行股份项目、厦门港</a:t>
            </a:r>
            <a:r>
              <a:rPr lang="en-US" altLang="en-US" sz="1600" i="0" dirty="0" smtClean="0">
                <a:ea typeface="楷体_GB2312"/>
              </a:rPr>
              <a:t>H</a:t>
            </a:r>
            <a:r>
              <a:rPr lang="zh-CN" altLang="en-US" sz="1600" i="0" dirty="0" smtClean="0">
                <a:ea typeface="楷体_GB2312"/>
              </a:rPr>
              <a:t>股改制上市项目、青岛港</a:t>
            </a:r>
            <a:r>
              <a:rPr lang="en-US" altLang="en-US" sz="1600" i="0" dirty="0" smtClean="0">
                <a:ea typeface="楷体_GB2312"/>
              </a:rPr>
              <a:t>A</a:t>
            </a:r>
            <a:r>
              <a:rPr lang="zh-CN" altLang="en-US" sz="1600" i="0" dirty="0" smtClean="0">
                <a:ea typeface="楷体_GB2312"/>
              </a:rPr>
              <a:t>股上市项目、中国信达资产管理公司转让紫竹药业股权项目、中国外运股权收购项目积累了比较丰富的实践经验。</a:t>
            </a:r>
            <a:endParaRPr lang="en-US" altLang="zh-CN" sz="1600" i="0" dirty="0" smtClean="0">
              <a:ea typeface="楷体_GB2312"/>
            </a:endParaRPr>
          </a:p>
          <a:p>
            <a:pPr>
              <a:lnSpc>
                <a:spcPts val="2000"/>
              </a:lnSpc>
              <a:spcBef>
                <a:spcPts val="600"/>
              </a:spcBef>
              <a:spcAft>
                <a:spcPts val="600"/>
              </a:spcAft>
              <a:buClr>
                <a:schemeClr val="accent1"/>
              </a:buClr>
              <a:defRPr/>
            </a:pPr>
            <a:endParaRPr lang="en-US" altLang="zh-CN" sz="1600" i="0" dirty="0" smtClean="0">
              <a:ea typeface="楷体_GB2312"/>
            </a:endParaRPr>
          </a:p>
          <a:p>
            <a:pPr>
              <a:lnSpc>
                <a:spcPts val="2000"/>
              </a:lnSpc>
              <a:spcBef>
                <a:spcPts val="600"/>
              </a:spcBef>
              <a:spcAft>
                <a:spcPts val="600"/>
              </a:spcAft>
              <a:buClr>
                <a:schemeClr val="accent1"/>
              </a:buClr>
              <a:defRPr/>
            </a:pPr>
            <a:endParaRPr lang="en-US" altLang="zh-CN" sz="1600" i="0" dirty="0" smtClean="0">
              <a:ea typeface="楷体_GB2312"/>
            </a:endParaRPr>
          </a:p>
          <a:p>
            <a:pPr>
              <a:lnSpc>
                <a:spcPts val="2000"/>
              </a:lnSpc>
              <a:spcBef>
                <a:spcPts val="600"/>
              </a:spcBef>
              <a:spcAft>
                <a:spcPts val="600"/>
              </a:spcAft>
              <a:buClr>
                <a:schemeClr val="accent1"/>
              </a:buClr>
              <a:defRPr/>
            </a:pPr>
            <a:endParaRPr lang="en-US" altLang="zh-CN" sz="1600" i="0" dirty="0" smtClean="0">
              <a:latin typeface="+mn-lt"/>
              <a:ea typeface="楷体_GB231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42</a:t>
            </a:fld>
            <a:endParaRPr lang="en-US" altLang="zh-CN"/>
          </a:p>
        </p:txBody>
      </p:sp>
      <p:sp>
        <p:nvSpPr>
          <p:cNvPr id="4" name="标题 1"/>
          <p:cNvSpPr>
            <a:spLocks noGrp="1"/>
          </p:cNvSpPr>
          <p:nvPr>
            <p:ph type="title"/>
          </p:nvPr>
        </p:nvSpPr>
        <p:spPr>
          <a:xfrm>
            <a:off x="624987" y="215901"/>
            <a:ext cx="7779025" cy="692150"/>
          </a:xfrm>
        </p:spPr>
        <p:txBody>
          <a:bodyPr/>
          <a:lstStyle/>
          <a:p>
            <a:r>
              <a:rPr lang="zh-CN" altLang="en-US" dirty="0" smtClean="0">
                <a:latin typeface="楷体_GB2312"/>
                <a:ea typeface="楷体_GB2312"/>
              </a:rPr>
              <a:t>团队主要人员介绍</a:t>
            </a:r>
          </a:p>
        </p:txBody>
      </p:sp>
      <p:sp>
        <p:nvSpPr>
          <p:cNvPr id="5" name="内容占位符 2"/>
          <p:cNvSpPr txBox="1">
            <a:spLocks/>
          </p:cNvSpPr>
          <p:nvPr/>
        </p:nvSpPr>
        <p:spPr>
          <a:xfrm>
            <a:off x="453985" y="1483541"/>
            <a:ext cx="10998238" cy="5160963"/>
          </a:xfrm>
          <a:prstGeom prst="rect">
            <a:avLst/>
          </a:prstGeom>
        </p:spPr>
        <p:txBody>
          <a:bodyPr/>
          <a:lstStyle/>
          <a:p>
            <a:pPr lvl="0">
              <a:lnSpc>
                <a:spcPts val="2000"/>
              </a:lnSpc>
              <a:spcBef>
                <a:spcPts val="600"/>
              </a:spcBef>
              <a:spcAft>
                <a:spcPts val="600"/>
              </a:spcAft>
              <a:buClr>
                <a:schemeClr val="accent1"/>
              </a:buClr>
              <a:defRPr/>
            </a:pPr>
            <a:r>
              <a:rPr lang="zh-CN" altLang="en-US" sz="1600" b="1" i="0" dirty="0" smtClean="0">
                <a:ea typeface="楷体_GB2312"/>
              </a:rPr>
              <a:t>李延延</a:t>
            </a:r>
            <a:r>
              <a:rPr lang="en-US" altLang="en-US" sz="1600" b="1" i="0" dirty="0" smtClean="0">
                <a:ea typeface="楷体_GB2312"/>
              </a:rPr>
              <a:t>  </a:t>
            </a:r>
            <a:r>
              <a:rPr lang="zh-CN" altLang="en-US" sz="1600" b="1" i="0" dirty="0" smtClean="0">
                <a:ea typeface="楷体_GB2312"/>
              </a:rPr>
              <a:t>高级经理</a:t>
            </a:r>
          </a:p>
          <a:p>
            <a:pPr>
              <a:lnSpc>
                <a:spcPts val="2000"/>
              </a:lnSpc>
              <a:spcBef>
                <a:spcPts val="600"/>
              </a:spcBef>
              <a:spcAft>
                <a:spcPts val="600"/>
              </a:spcAft>
              <a:buClr>
                <a:schemeClr val="accent1"/>
              </a:buClr>
              <a:defRPr/>
            </a:pPr>
            <a:r>
              <a:rPr lang="zh-CN" altLang="en-US" sz="1600" i="0" dirty="0" smtClean="0">
                <a:ea typeface="楷体_GB2312"/>
              </a:rPr>
              <a:t>        经济学学士。资产评估师，中级会计师。 </a:t>
            </a:r>
          </a:p>
          <a:p>
            <a:pPr>
              <a:lnSpc>
                <a:spcPts val="2000"/>
              </a:lnSpc>
              <a:spcBef>
                <a:spcPts val="600"/>
              </a:spcBef>
              <a:spcAft>
                <a:spcPts val="600"/>
              </a:spcAft>
              <a:buClr>
                <a:schemeClr val="accent1"/>
              </a:buClr>
              <a:defRPr/>
            </a:pPr>
            <a:r>
              <a:rPr lang="zh-CN" altLang="en-US" sz="1600" i="0" dirty="0" smtClean="0">
                <a:ea typeface="楷体_GB2312"/>
              </a:rPr>
              <a:t>        从事资产评估工作多年，曾参与和完成了一系列中涉及重组改制、发行上市、资产收购等事项的大型、特大型资产评估项目，其中包括中国建材上市项目、中国盐业总公司上市项目、中国人保</a:t>
            </a:r>
            <a:r>
              <a:rPr lang="en-US" altLang="zh-CN" sz="1600" i="0" dirty="0" smtClean="0">
                <a:ea typeface="楷体_GB2312"/>
              </a:rPr>
              <a:t>H</a:t>
            </a:r>
            <a:r>
              <a:rPr lang="zh-CN" altLang="en-US" sz="1600" i="0" dirty="0" smtClean="0">
                <a:ea typeface="楷体_GB2312"/>
              </a:rPr>
              <a:t>股发行上市项目、长江电力收购三峡电力发电机组项目、葛洲坝集团整体上市项目、桂冠电力</a:t>
            </a:r>
            <a:r>
              <a:rPr lang="en-US" altLang="zh-CN" sz="1600" i="0" dirty="0" smtClean="0">
                <a:ea typeface="楷体_GB2312"/>
              </a:rPr>
              <a:t>A</a:t>
            </a:r>
            <a:r>
              <a:rPr lang="zh-CN" altLang="en-US" sz="1600" i="0" dirty="0" smtClean="0">
                <a:ea typeface="楷体_GB2312"/>
              </a:rPr>
              <a:t>股定向增发项目、西飞国际</a:t>
            </a:r>
            <a:r>
              <a:rPr lang="en-US" altLang="zh-CN" sz="1600" i="0" dirty="0" smtClean="0">
                <a:ea typeface="楷体_GB2312"/>
              </a:rPr>
              <a:t>A</a:t>
            </a:r>
            <a:r>
              <a:rPr lang="zh-CN" altLang="en-US" sz="1600" i="0" dirty="0" smtClean="0">
                <a:ea typeface="楷体_GB2312"/>
              </a:rPr>
              <a:t>股定向增发项目、北方创业</a:t>
            </a:r>
            <a:r>
              <a:rPr lang="en-US" altLang="zh-CN" sz="1600" i="0" dirty="0" smtClean="0">
                <a:ea typeface="楷体_GB2312"/>
              </a:rPr>
              <a:t>A</a:t>
            </a:r>
            <a:r>
              <a:rPr lang="zh-CN" altLang="en-US" sz="1600" i="0" dirty="0" smtClean="0">
                <a:ea typeface="楷体_GB2312"/>
              </a:rPr>
              <a:t>股定向增发项目、</a:t>
            </a:r>
            <a:r>
              <a:rPr lang="en-US" altLang="zh-CN" sz="1600" i="0" dirty="0" smtClean="0">
                <a:ea typeface="楷体_GB2312"/>
              </a:rPr>
              <a:t>S</a:t>
            </a:r>
            <a:r>
              <a:rPr lang="zh-CN" altLang="en-US" sz="1600" i="0" dirty="0" smtClean="0">
                <a:ea typeface="楷体_GB2312"/>
              </a:rPr>
              <a:t>吉生化重大资产重组项目、中国化工橡胶总公司整体公司制改制项目、中石油收购唐山丰润等地加油站项目、华电国际收购石家庄鹿华热电股权项目、中航飞机工业公司增资扩股项目、远东国际租赁有限公司股权转让项目、中国航空汽车控股有限公司资产重组项目等。</a:t>
            </a:r>
          </a:p>
          <a:p>
            <a:pPr lvl="0">
              <a:lnSpc>
                <a:spcPts val="2000"/>
              </a:lnSpc>
              <a:spcBef>
                <a:spcPts val="600"/>
              </a:spcBef>
              <a:spcAft>
                <a:spcPts val="600"/>
              </a:spcAft>
              <a:buClr>
                <a:schemeClr val="accent1"/>
              </a:buClr>
              <a:defRPr/>
            </a:pPr>
            <a:r>
              <a:rPr lang="zh-CN" altLang="en-US" sz="1600" b="1" i="0" dirty="0" smtClean="0">
                <a:ea typeface="楷体_GB2312"/>
              </a:rPr>
              <a:t>卢春霞</a:t>
            </a:r>
            <a:r>
              <a:rPr lang="en-US" altLang="en-US" sz="1600" b="1" i="0" dirty="0" smtClean="0">
                <a:ea typeface="楷体_GB2312"/>
              </a:rPr>
              <a:t>  </a:t>
            </a:r>
            <a:r>
              <a:rPr lang="zh-CN" altLang="en-US" sz="1600" b="1" i="0" dirty="0" smtClean="0">
                <a:ea typeface="楷体_GB2312"/>
              </a:rPr>
              <a:t>高级经理</a:t>
            </a:r>
          </a:p>
          <a:p>
            <a:pPr>
              <a:lnSpc>
                <a:spcPts val="2000"/>
              </a:lnSpc>
              <a:spcBef>
                <a:spcPts val="600"/>
              </a:spcBef>
              <a:spcAft>
                <a:spcPts val="600"/>
              </a:spcAft>
              <a:buClr>
                <a:schemeClr val="accent1"/>
              </a:buClr>
              <a:defRPr/>
            </a:pPr>
            <a:r>
              <a:rPr lang="zh-CN" altLang="en-US" sz="1600" i="0" dirty="0" smtClean="0">
                <a:ea typeface="楷体_GB2312"/>
              </a:rPr>
              <a:t>        会计师，资产评估师、房地产估价师</a:t>
            </a:r>
          </a:p>
          <a:p>
            <a:pPr>
              <a:lnSpc>
                <a:spcPts val="2000"/>
              </a:lnSpc>
              <a:spcBef>
                <a:spcPts val="600"/>
              </a:spcBef>
              <a:spcAft>
                <a:spcPts val="600"/>
              </a:spcAft>
              <a:buClr>
                <a:schemeClr val="accent1"/>
              </a:buClr>
              <a:defRPr/>
            </a:pPr>
            <a:r>
              <a:rPr lang="zh-CN" altLang="en-US" sz="1600" i="0" dirty="0" smtClean="0">
                <a:ea typeface="楷体_GB2312"/>
              </a:rPr>
              <a:t>        主要参与或主持过的评估项目主要有，中国盐业总公司发起设立股份有限公司项目、南通科技重大资产重组项目、北京北超伺服技术有限公司股份制改造项目、黑龙江出版集团有限公司进行股份制改造项目、北京未来广告公司改制为有限公司项目、海南人教文海出版发行有限公司股权转让项目、山西漳泽电力股份有限公司转让所持有的北京万方数据股份有限公司股权项目、中视电视技术开发公司改制项目、北京高等教育出版社图书发行部转让所持有湖南蓝色畅想教育图书有限公司等五家单位股权项目、中国教育科技信托投资有限公司清算项目等。</a:t>
            </a:r>
            <a:endParaRPr lang="en-US" altLang="zh-CN" sz="1600" i="0" dirty="0" smtClean="0">
              <a:ea typeface="楷体_GB2312"/>
            </a:endParaRPr>
          </a:p>
          <a:p>
            <a:pPr>
              <a:lnSpc>
                <a:spcPts val="2000"/>
              </a:lnSpc>
              <a:spcBef>
                <a:spcPts val="600"/>
              </a:spcBef>
              <a:spcAft>
                <a:spcPts val="600"/>
              </a:spcAft>
              <a:buClr>
                <a:schemeClr val="accent1"/>
              </a:buClr>
              <a:defRPr/>
            </a:pPr>
            <a:endParaRPr lang="en-US" altLang="zh-CN" sz="1600" i="0" dirty="0" smtClean="0">
              <a:ea typeface="楷体_GB2312"/>
            </a:endParaRPr>
          </a:p>
          <a:p>
            <a:pPr lvl="0">
              <a:lnSpc>
                <a:spcPts val="2000"/>
              </a:lnSpc>
              <a:spcBef>
                <a:spcPts val="600"/>
              </a:spcBef>
              <a:spcAft>
                <a:spcPts val="600"/>
              </a:spcAft>
              <a:buClr>
                <a:schemeClr val="accent1"/>
              </a:buClr>
              <a:defRPr/>
            </a:pPr>
            <a:endParaRPr lang="en-US" altLang="zh-CN" sz="1600" b="1" i="0" dirty="0" smtClean="0">
              <a:latin typeface="+mn-lt"/>
              <a:ea typeface="楷体_GB2312"/>
            </a:endParaRPr>
          </a:p>
          <a:p>
            <a:pPr lvl="0">
              <a:lnSpc>
                <a:spcPts val="2000"/>
              </a:lnSpc>
              <a:spcBef>
                <a:spcPts val="600"/>
              </a:spcBef>
              <a:spcAft>
                <a:spcPts val="600"/>
              </a:spcAft>
              <a:buClr>
                <a:schemeClr val="accent1"/>
              </a:buClr>
              <a:defRPr/>
            </a:pPr>
            <a:endParaRPr lang="zh-CN" altLang="en-US" sz="1600" i="0" dirty="0" smtClean="0">
              <a:latin typeface="+mn-lt"/>
              <a:ea typeface="楷体_GB231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43</a:t>
            </a:fld>
            <a:endParaRPr lang="en-US" altLang="zh-CN"/>
          </a:p>
        </p:txBody>
      </p:sp>
      <p:sp>
        <p:nvSpPr>
          <p:cNvPr id="4" name="标题 1"/>
          <p:cNvSpPr>
            <a:spLocks noGrp="1"/>
          </p:cNvSpPr>
          <p:nvPr>
            <p:ph type="title"/>
          </p:nvPr>
        </p:nvSpPr>
        <p:spPr>
          <a:xfrm>
            <a:off x="624987" y="215901"/>
            <a:ext cx="7779025" cy="692150"/>
          </a:xfrm>
        </p:spPr>
        <p:txBody>
          <a:bodyPr/>
          <a:lstStyle/>
          <a:p>
            <a:r>
              <a:rPr lang="zh-CN" altLang="en-US" dirty="0" smtClean="0">
                <a:latin typeface="楷体_GB2312"/>
                <a:ea typeface="楷体_GB2312"/>
              </a:rPr>
              <a:t>团队主要人员介绍</a:t>
            </a:r>
          </a:p>
        </p:txBody>
      </p:sp>
      <p:sp>
        <p:nvSpPr>
          <p:cNvPr id="5" name="内容占位符 2"/>
          <p:cNvSpPr txBox="1">
            <a:spLocks/>
          </p:cNvSpPr>
          <p:nvPr/>
        </p:nvSpPr>
        <p:spPr>
          <a:xfrm>
            <a:off x="453985" y="1500968"/>
            <a:ext cx="10998238" cy="4929222"/>
          </a:xfrm>
          <a:prstGeom prst="rect">
            <a:avLst/>
          </a:prstGeom>
        </p:spPr>
        <p:txBody>
          <a:bodyPr/>
          <a:lstStyle/>
          <a:p>
            <a:pPr lvl="0">
              <a:lnSpc>
                <a:spcPts val="2000"/>
              </a:lnSpc>
              <a:spcBef>
                <a:spcPts val="600"/>
              </a:spcBef>
              <a:spcAft>
                <a:spcPts val="600"/>
              </a:spcAft>
              <a:buClr>
                <a:schemeClr val="accent1"/>
              </a:buClr>
              <a:defRPr/>
            </a:pPr>
            <a:r>
              <a:rPr lang="zh-CN" altLang="en-US" sz="1600" b="1" i="0" dirty="0" smtClean="0">
                <a:ea typeface="楷体_GB2312"/>
              </a:rPr>
              <a:t>王光辉</a:t>
            </a:r>
            <a:r>
              <a:rPr lang="en-US" altLang="en-US" sz="1600" b="1" i="0" dirty="0" smtClean="0">
                <a:ea typeface="楷体_GB2312"/>
              </a:rPr>
              <a:t>  </a:t>
            </a:r>
            <a:r>
              <a:rPr lang="zh-CN" altLang="en-US" sz="1600" b="1" i="0" dirty="0" smtClean="0">
                <a:ea typeface="楷体_GB2312"/>
              </a:rPr>
              <a:t>高级经理</a:t>
            </a:r>
          </a:p>
          <a:p>
            <a:pPr>
              <a:lnSpc>
                <a:spcPts val="2000"/>
              </a:lnSpc>
              <a:spcBef>
                <a:spcPts val="600"/>
              </a:spcBef>
              <a:spcAft>
                <a:spcPts val="600"/>
              </a:spcAft>
              <a:buClr>
                <a:schemeClr val="accent1"/>
              </a:buClr>
              <a:defRPr/>
            </a:pPr>
            <a:r>
              <a:rPr lang="zh-CN" altLang="en-US" sz="1600" i="0" dirty="0" smtClean="0">
                <a:ea typeface="楷体_GB2312"/>
              </a:rPr>
              <a:t>        经济学学士，资产评估师。</a:t>
            </a:r>
          </a:p>
          <a:p>
            <a:pPr>
              <a:lnSpc>
                <a:spcPts val="2000"/>
              </a:lnSpc>
              <a:spcBef>
                <a:spcPts val="600"/>
              </a:spcBef>
              <a:spcAft>
                <a:spcPts val="600"/>
              </a:spcAft>
              <a:buClr>
                <a:schemeClr val="accent1"/>
              </a:buClr>
              <a:defRPr/>
            </a:pPr>
            <a:r>
              <a:rPr lang="zh-CN" altLang="en-US" sz="1600" i="0" dirty="0" smtClean="0">
                <a:ea typeface="楷体_GB2312"/>
              </a:rPr>
              <a:t>        参与和完成了一批中、大型项目的评估工作，包括株洲院改制项目、新疆建工消防公司转股项目、国药控股增资扩股项目、中国蓝星集团转股项目、中国种子集团收购股权项目、中国大唐集团下属上市公司桂冠电力</a:t>
            </a:r>
            <a:r>
              <a:rPr lang="en-US" altLang="zh-CN" sz="1600" i="0" dirty="0" smtClean="0">
                <a:ea typeface="楷体_GB2312"/>
              </a:rPr>
              <a:t>A</a:t>
            </a:r>
            <a:r>
              <a:rPr lang="zh-CN" altLang="en-US" sz="1600" i="0" dirty="0" smtClean="0">
                <a:ea typeface="楷体_GB2312"/>
              </a:rPr>
              <a:t>股定向增发及龙滩水电开发公司股权收购项目、华电集团转让宁夏大坝电厂股权项目、华电国际收购顺舸煤矿股权项目、航天三院收购哈尔滨飞行器公司项目、中航发动机收购大连冶金轴承厂项目、宝胜股份非公开发行股份购买东莞日新、长江电力收购三峡发电机组项目、天创数码科技增资项目、中国华融资产管理公司与中航工业有关公司股权置换项目、中航复材增资、中国盐业总公司股改等项目。具备较丰富的实践经验和一定的理论功底。</a:t>
            </a:r>
            <a:endParaRPr lang="en-US" altLang="zh-CN" sz="1600" i="0" dirty="0" smtClean="0">
              <a:ea typeface="楷体_GB2312"/>
            </a:endParaRPr>
          </a:p>
          <a:p>
            <a:pPr lvl="0">
              <a:lnSpc>
                <a:spcPts val="2000"/>
              </a:lnSpc>
              <a:spcBef>
                <a:spcPts val="600"/>
              </a:spcBef>
              <a:spcAft>
                <a:spcPts val="600"/>
              </a:spcAft>
              <a:buClr>
                <a:schemeClr val="accent1"/>
              </a:buClr>
              <a:defRPr/>
            </a:pPr>
            <a:r>
              <a:rPr lang="zh-CN" altLang="en-US" sz="1600" b="1" i="0" dirty="0" smtClean="0">
                <a:ea typeface="楷体_GB2312"/>
              </a:rPr>
              <a:t>张林</a:t>
            </a:r>
            <a:r>
              <a:rPr lang="en-US" altLang="en-US" sz="1600" b="1" i="0" dirty="0" smtClean="0">
                <a:ea typeface="楷体_GB2312"/>
              </a:rPr>
              <a:t>  </a:t>
            </a:r>
            <a:r>
              <a:rPr lang="zh-CN" altLang="en-US" sz="1600" b="1" i="0" dirty="0" smtClean="0">
                <a:ea typeface="楷体_GB2312"/>
              </a:rPr>
              <a:t>高级经理</a:t>
            </a:r>
          </a:p>
          <a:p>
            <a:pPr>
              <a:lnSpc>
                <a:spcPts val="2000"/>
              </a:lnSpc>
              <a:spcBef>
                <a:spcPts val="600"/>
              </a:spcBef>
              <a:spcAft>
                <a:spcPts val="600"/>
              </a:spcAft>
              <a:buClr>
                <a:schemeClr val="accent1"/>
              </a:buClr>
              <a:defRPr/>
            </a:pPr>
            <a:r>
              <a:rPr lang="zh-CN" altLang="en-US" sz="1600" i="0" dirty="0" smtClean="0">
                <a:ea typeface="楷体_GB2312"/>
              </a:rPr>
              <a:t>        毕业于吉林工业大学机械工程系，资产评估师。</a:t>
            </a:r>
            <a:endParaRPr lang="en-US" altLang="zh-CN" sz="1600" i="0" dirty="0" smtClean="0">
              <a:ea typeface="楷体_GB2312"/>
            </a:endParaRPr>
          </a:p>
          <a:p>
            <a:pPr>
              <a:lnSpc>
                <a:spcPts val="2000"/>
              </a:lnSpc>
              <a:spcBef>
                <a:spcPts val="600"/>
              </a:spcBef>
              <a:spcAft>
                <a:spcPts val="600"/>
              </a:spcAft>
              <a:buClr>
                <a:schemeClr val="accent1"/>
              </a:buClr>
              <a:defRPr/>
            </a:pPr>
            <a:r>
              <a:rPr lang="en-US" altLang="zh-CN" sz="1600" i="0" dirty="0" smtClean="0">
                <a:ea typeface="楷体_GB2312"/>
              </a:rPr>
              <a:t>        </a:t>
            </a:r>
            <a:r>
              <a:rPr lang="zh-CN" altLang="en-US" sz="1600" i="0" dirty="0" smtClean="0">
                <a:ea typeface="楷体_GB2312"/>
              </a:rPr>
              <a:t>参与或主持的项目包括：青岛港</a:t>
            </a:r>
            <a:r>
              <a:rPr lang="en-US" altLang="zh-CN" sz="1600" i="0" dirty="0" smtClean="0">
                <a:ea typeface="楷体_GB2312"/>
              </a:rPr>
              <a:t>(</a:t>
            </a:r>
            <a:r>
              <a:rPr lang="zh-CN" altLang="en-US" sz="1600" i="0" dirty="0" smtClean="0">
                <a:ea typeface="楷体_GB2312"/>
              </a:rPr>
              <a:t>集团</a:t>
            </a:r>
            <a:r>
              <a:rPr lang="en-US" altLang="zh-CN" sz="1600" i="0" dirty="0" smtClean="0">
                <a:ea typeface="楷体_GB2312"/>
              </a:rPr>
              <a:t>)</a:t>
            </a:r>
            <a:r>
              <a:rPr lang="zh-CN" altLang="en-US" sz="1600" i="0" dirty="0" smtClean="0">
                <a:ea typeface="楷体_GB2312"/>
              </a:rPr>
              <a:t> 发起设立股份有限公司并</a:t>
            </a:r>
            <a:r>
              <a:rPr lang="en-US" altLang="zh-CN" sz="1600" i="0" dirty="0" smtClean="0">
                <a:ea typeface="楷体_GB2312"/>
              </a:rPr>
              <a:t>H</a:t>
            </a:r>
            <a:r>
              <a:rPr lang="zh-CN" altLang="en-US" sz="1600" i="0" dirty="0" smtClean="0">
                <a:ea typeface="楷体_GB2312"/>
              </a:rPr>
              <a:t>股上市项目、中国长江三峡工程开发总公司整体上市、紫光集团有限公司增资扩股、烟台市商业银行股份有限公司股东转让所持烟台市商业银行股份、安徽电力股份有限公司股权转让暨增资项目、大唐淮南洛能发电厂改制项目、内蒙古利丰汽车有限公司增资项目、北京乐普四方方圆科技股份有限公司增资项目、中化塑料转让盈创回收公司部分股权项目、中节能风力发电投资有限公司变更为股份有限公司项目、中国种子集团有限公司收购广东省金稻种业有限公司部分股权并增资项目、收购菠菜网相关资产和业务、新合作商贸连锁集团有限公司股权转让、中国铁道建筑总公司整体上市、中化三联塑胶</a:t>
            </a:r>
            <a:r>
              <a:rPr lang="en-US" altLang="zh-CN" sz="1600" i="0" dirty="0" smtClean="0">
                <a:ea typeface="楷体_GB2312"/>
              </a:rPr>
              <a:t>(</a:t>
            </a:r>
            <a:r>
              <a:rPr lang="zh-CN" altLang="en-US" sz="1600" i="0" dirty="0" smtClean="0">
                <a:ea typeface="楷体_GB2312"/>
              </a:rPr>
              <a:t>内蒙古</a:t>
            </a:r>
            <a:r>
              <a:rPr lang="en-US" altLang="zh-CN" sz="1600" i="0" dirty="0" smtClean="0">
                <a:ea typeface="楷体_GB2312"/>
              </a:rPr>
              <a:t>)</a:t>
            </a:r>
            <a:r>
              <a:rPr lang="zh-CN" altLang="en-US" sz="1600" i="0" dirty="0" smtClean="0">
                <a:ea typeface="楷体_GB2312"/>
              </a:rPr>
              <a:t>有限责任公司股权转让等资产评估项目。</a:t>
            </a:r>
          </a:p>
          <a:p>
            <a:pPr>
              <a:lnSpc>
                <a:spcPts val="2000"/>
              </a:lnSpc>
              <a:spcBef>
                <a:spcPts val="600"/>
              </a:spcBef>
              <a:spcAft>
                <a:spcPts val="600"/>
              </a:spcAft>
              <a:buClr>
                <a:schemeClr val="accent1"/>
              </a:buClr>
              <a:defRPr/>
            </a:pPr>
            <a:r>
              <a:rPr lang="zh-CN" altLang="en-US" sz="1600" i="0" dirty="0" smtClean="0">
                <a:ea typeface="楷体_GB2312"/>
              </a:rPr>
              <a:t>       </a:t>
            </a:r>
            <a:endParaRPr lang="en-US" altLang="zh-CN" sz="1600" i="0" dirty="0" smtClean="0">
              <a:ea typeface="楷体_GB2312"/>
            </a:endParaRPr>
          </a:p>
          <a:p>
            <a:pPr>
              <a:lnSpc>
                <a:spcPts val="2000"/>
              </a:lnSpc>
              <a:spcBef>
                <a:spcPts val="600"/>
              </a:spcBef>
              <a:spcAft>
                <a:spcPts val="600"/>
              </a:spcAft>
              <a:buClr>
                <a:schemeClr val="accent1"/>
              </a:buClr>
              <a:defRPr/>
            </a:pPr>
            <a:endParaRPr lang="zh-CN" altLang="en-US" sz="1600" i="0" dirty="0" smtClean="0">
              <a:ea typeface="楷体_GB2312"/>
            </a:endParaRPr>
          </a:p>
          <a:p>
            <a:pPr lvl="0">
              <a:lnSpc>
                <a:spcPts val="2000"/>
              </a:lnSpc>
              <a:spcBef>
                <a:spcPts val="600"/>
              </a:spcBef>
              <a:spcAft>
                <a:spcPts val="600"/>
              </a:spcAft>
              <a:buClr>
                <a:schemeClr val="accent1"/>
              </a:buClr>
              <a:defRPr/>
            </a:pPr>
            <a:endParaRPr lang="en-US" altLang="zh-CN" sz="1600" b="1" i="0" dirty="0" smtClean="0">
              <a:latin typeface="+mn-lt"/>
              <a:ea typeface="楷体_GB231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44</a:t>
            </a:fld>
            <a:endParaRPr lang="en-US" altLang="zh-CN"/>
          </a:p>
        </p:txBody>
      </p:sp>
      <p:sp>
        <p:nvSpPr>
          <p:cNvPr id="4" name="标题 1"/>
          <p:cNvSpPr>
            <a:spLocks noGrp="1"/>
          </p:cNvSpPr>
          <p:nvPr>
            <p:ph type="title"/>
          </p:nvPr>
        </p:nvSpPr>
        <p:spPr>
          <a:xfrm>
            <a:off x="624987" y="215901"/>
            <a:ext cx="7779025" cy="692150"/>
          </a:xfrm>
        </p:spPr>
        <p:txBody>
          <a:bodyPr/>
          <a:lstStyle/>
          <a:p>
            <a:r>
              <a:rPr lang="zh-CN" altLang="en-US" dirty="0" smtClean="0">
                <a:latin typeface="楷体_GB2312"/>
                <a:ea typeface="楷体_GB2312"/>
              </a:rPr>
              <a:t>团队主要人员介绍</a:t>
            </a:r>
          </a:p>
        </p:txBody>
      </p:sp>
      <p:sp>
        <p:nvSpPr>
          <p:cNvPr id="5" name="内容占位符 2"/>
          <p:cNvSpPr txBox="1">
            <a:spLocks/>
          </p:cNvSpPr>
          <p:nvPr/>
        </p:nvSpPr>
        <p:spPr>
          <a:xfrm>
            <a:off x="453985" y="1429530"/>
            <a:ext cx="10998238" cy="5072098"/>
          </a:xfrm>
          <a:prstGeom prst="rect">
            <a:avLst/>
          </a:prstGeom>
        </p:spPr>
        <p:txBody>
          <a:bodyPr/>
          <a:lstStyle/>
          <a:p>
            <a:pPr lvl="0">
              <a:lnSpc>
                <a:spcPts val="2000"/>
              </a:lnSpc>
              <a:spcBef>
                <a:spcPts val="600"/>
              </a:spcBef>
              <a:spcAft>
                <a:spcPts val="600"/>
              </a:spcAft>
              <a:buClr>
                <a:schemeClr val="accent1"/>
              </a:buClr>
              <a:defRPr/>
            </a:pPr>
            <a:r>
              <a:rPr lang="zh-CN" altLang="en-US" sz="1600" b="1" i="0" dirty="0" smtClean="0">
                <a:latin typeface="+mn-lt"/>
                <a:ea typeface="楷体_GB2312"/>
              </a:rPr>
              <a:t>张靖</a:t>
            </a:r>
            <a:r>
              <a:rPr lang="en-US" altLang="en-US" sz="1600" b="1" i="0" dirty="0" smtClean="0">
                <a:latin typeface="+mn-lt"/>
                <a:ea typeface="楷体_GB2312"/>
              </a:rPr>
              <a:t>  </a:t>
            </a:r>
            <a:r>
              <a:rPr lang="zh-CN" altLang="en-US" sz="1600" b="1" i="0" dirty="0" smtClean="0">
                <a:latin typeface="+mn-lt"/>
                <a:ea typeface="楷体_GB2312"/>
              </a:rPr>
              <a:t>高级经理</a:t>
            </a:r>
          </a:p>
          <a:p>
            <a:pPr>
              <a:lnSpc>
                <a:spcPts val="2000"/>
              </a:lnSpc>
              <a:spcBef>
                <a:spcPts val="600"/>
              </a:spcBef>
              <a:spcAft>
                <a:spcPts val="600"/>
              </a:spcAft>
              <a:buClr>
                <a:schemeClr val="accent1"/>
              </a:buClr>
              <a:defRPr/>
            </a:pPr>
            <a:r>
              <a:rPr lang="zh-CN" altLang="en-US" sz="1600" i="0" dirty="0" smtClean="0">
                <a:latin typeface="+mn-lt"/>
                <a:ea typeface="楷体_GB2312"/>
              </a:rPr>
              <a:t>        农学学士。资产评估师，持有会计证书。</a:t>
            </a:r>
          </a:p>
          <a:p>
            <a:pPr>
              <a:lnSpc>
                <a:spcPts val="2000"/>
              </a:lnSpc>
              <a:spcBef>
                <a:spcPts val="600"/>
              </a:spcBef>
              <a:spcAft>
                <a:spcPts val="600"/>
              </a:spcAft>
              <a:buClr>
                <a:schemeClr val="accent1"/>
              </a:buClr>
              <a:defRPr/>
            </a:pPr>
            <a:r>
              <a:rPr lang="en-US" altLang="en-US" sz="1600" i="0" dirty="0" smtClean="0">
                <a:latin typeface="+mn-lt"/>
                <a:ea typeface="楷体_GB2312"/>
              </a:rPr>
              <a:t>        2008</a:t>
            </a:r>
            <a:r>
              <a:rPr lang="zh-CN" altLang="en-US" sz="1600" i="0" dirty="0" smtClean="0">
                <a:latin typeface="+mn-lt"/>
                <a:ea typeface="楷体_GB2312"/>
              </a:rPr>
              <a:t>年开始做评估，主要参与或主持过的评估项目主要有：中国橡胶总公司改制暨引进战略投资者</a:t>
            </a:r>
            <a:r>
              <a:rPr lang="zh-CN" altLang="en-US" sz="1600" i="0" dirty="0" smtClean="0">
                <a:ea typeface="楷体_GB2312"/>
              </a:rPr>
              <a:t>项目</a:t>
            </a:r>
            <a:r>
              <a:rPr lang="zh-CN" altLang="en-US" sz="1600" i="0" dirty="0" smtClean="0">
                <a:latin typeface="+mn-lt"/>
                <a:ea typeface="楷体_GB2312"/>
              </a:rPr>
              <a:t>、中国对外文化集团公司改制</a:t>
            </a:r>
            <a:r>
              <a:rPr lang="zh-CN" altLang="en-US" sz="1600" i="0" dirty="0" smtClean="0">
                <a:ea typeface="楷体_GB2312"/>
              </a:rPr>
              <a:t>项目</a:t>
            </a:r>
            <a:r>
              <a:rPr lang="zh-CN" altLang="en-US" sz="1600" i="0" dirty="0" smtClean="0">
                <a:latin typeface="+mn-lt"/>
                <a:ea typeface="楷体_GB2312"/>
              </a:rPr>
              <a:t>、中航工业与中国华融股份置换涉及的中航动力与中航动控评估</a:t>
            </a:r>
            <a:r>
              <a:rPr lang="zh-CN" altLang="en-US" sz="1600" i="0" dirty="0" smtClean="0">
                <a:ea typeface="楷体_GB2312"/>
              </a:rPr>
              <a:t>项目</a:t>
            </a:r>
            <a:r>
              <a:rPr lang="zh-CN" altLang="en-US" sz="1600" i="0" dirty="0" smtClean="0">
                <a:latin typeface="+mn-lt"/>
                <a:ea typeface="楷体_GB2312"/>
              </a:rPr>
              <a:t>、西飞减资项目中涉及的对其下属子公司未来航空国际投资有限公司股权的评估</a:t>
            </a:r>
            <a:r>
              <a:rPr lang="zh-CN" altLang="en-US" sz="1600" i="0" dirty="0" smtClean="0">
                <a:ea typeface="楷体_GB2312"/>
              </a:rPr>
              <a:t>项目</a:t>
            </a:r>
            <a:r>
              <a:rPr lang="zh-CN" altLang="en-US" sz="1600" i="0" dirty="0" smtClean="0">
                <a:latin typeface="+mn-lt"/>
                <a:ea typeface="楷体_GB2312"/>
              </a:rPr>
              <a:t>、中航工业机电非公开发行涉及对</a:t>
            </a:r>
            <a:r>
              <a:rPr lang="en-US" altLang="zh-CN" sz="1600" i="0" dirty="0" smtClean="0">
                <a:latin typeface="+mn-lt"/>
                <a:ea typeface="楷体_GB2312"/>
              </a:rPr>
              <a:t>KOKI,KOKI TR</a:t>
            </a:r>
            <a:r>
              <a:rPr lang="zh-CN" altLang="en-US" sz="1600" i="0" dirty="0" smtClean="0">
                <a:latin typeface="+mn-lt"/>
                <a:ea typeface="楷体_GB2312"/>
              </a:rPr>
              <a:t>公司股权评估</a:t>
            </a:r>
            <a:r>
              <a:rPr lang="zh-CN" altLang="en-US" sz="1600" i="0" dirty="0" smtClean="0">
                <a:ea typeface="楷体_GB2312"/>
              </a:rPr>
              <a:t>项目</a:t>
            </a:r>
            <a:r>
              <a:rPr lang="zh-CN" altLang="en-US" sz="1600" i="0" dirty="0" smtClean="0">
                <a:latin typeface="+mn-lt"/>
                <a:ea typeface="楷体_GB2312"/>
              </a:rPr>
              <a:t>、丽隆酒店股权转让项目、中国化工装备总公司和中国化工资产公司关于组建中国联碳公司项目、恒天重工与邯郸纺机股权置换项目、沈阳化工非公开发行股份购买资产项目、西航动力定向发行股票购买沈阳黎明股权项目、上海迈瑞有限公司</a:t>
            </a:r>
            <a:r>
              <a:rPr lang="en-US" altLang="en-US" sz="1600" i="0" dirty="0" smtClean="0">
                <a:latin typeface="+mn-lt"/>
                <a:ea typeface="楷体_GB2312"/>
              </a:rPr>
              <a:t>10</a:t>
            </a:r>
            <a:r>
              <a:rPr lang="zh-CN" altLang="en-US" sz="1600" i="0" dirty="0" smtClean="0">
                <a:latin typeface="+mn-lt"/>
                <a:ea typeface="楷体_GB2312"/>
              </a:rPr>
              <a:t>项商标的评估项目等。</a:t>
            </a:r>
            <a:endParaRPr lang="en-US" altLang="zh-CN" sz="1600" i="0" dirty="0" smtClean="0">
              <a:latin typeface="+mn-lt"/>
              <a:ea typeface="楷体_GB2312"/>
            </a:endParaRPr>
          </a:p>
          <a:p>
            <a:pPr lvl="0">
              <a:lnSpc>
                <a:spcPts val="2000"/>
              </a:lnSpc>
              <a:spcBef>
                <a:spcPts val="600"/>
              </a:spcBef>
              <a:spcAft>
                <a:spcPts val="600"/>
              </a:spcAft>
              <a:buClr>
                <a:schemeClr val="accent1"/>
              </a:buClr>
              <a:defRPr/>
            </a:pPr>
            <a:r>
              <a:rPr lang="zh-CN" altLang="en-US" sz="1600" b="1" i="0" dirty="0" smtClean="0">
                <a:ea typeface="楷体_GB2312"/>
              </a:rPr>
              <a:t>高博</a:t>
            </a:r>
            <a:r>
              <a:rPr lang="en-US" altLang="en-US" sz="1600" b="1" i="0" dirty="0" smtClean="0">
                <a:ea typeface="楷体_GB2312"/>
              </a:rPr>
              <a:t>  </a:t>
            </a:r>
            <a:r>
              <a:rPr lang="zh-CN" altLang="en-US" sz="1600" b="1" i="0" dirty="0" smtClean="0">
                <a:ea typeface="楷体_GB2312"/>
              </a:rPr>
              <a:t>高级经理</a:t>
            </a:r>
          </a:p>
          <a:p>
            <a:pPr>
              <a:lnSpc>
                <a:spcPts val="2000"/>
              </a:lnSpc>
              <a:spcBef>
                <a:spcPts val="600"/>
              </a:spcBef>
              <a:spcAft>
                <a:spcPts val="600"/>
              </a:spcAft>
              <a:buClr>
                <a:schemeClr val="accent1"/>
              </a:buClr>
              <a:defRPr/>
            </a:pPr>
            <a:r>
              <a:rPr lang="zh-CN" altLang="en-US" sz="1600" i="0" dirty="0" smtClean="0">
                <a:ea typeface="楷体_GB2312"/>
              </a:rPr>
              <a:t>        华北电力大学管理学学士学位，会计从业资格，资产评估师。</a:t>
            </a:r>
          </a:p>
          <a:p>
            <a:pPr>
              <a:lnSpc>
                <a:spcPts val="2000"/>
              </a:lnSpc>
              <a:spcBef>
                <a:spcPts val="600"/>
              </a:spcBef>
              <a:spcAft>
                <a:spcPts val="600"/>
              </a:spcAft>
              <a:buClr>
                <a:schemeClr val="accent1"/>
              </a:buClr>
              <a:defRPr/>
            </a:pPr>
            <a:r>
              <a:rPr lang="en-US" altLang="en-US" sz="1600" i="0" dirty="0" smtClean="0">
                <a:ea typeface="楷体_GB2312"/>
              </a:rPr>
              <a:t>        2008</a:t>
            </a:r>
            <a:r>
              <a:rPr lang="zh-CN" altLang="en-US" sz="1600" i="0" dirty="0" smtClean="0">
                <a:ea typeface="楷体_GB2312"/>
              </a:rPr>
              <a:t>年</a:t>
            </a:r>
            <a:r>
              <a:rPr lang="en-US" altLang="en-US" sz="1600" i="0" dirty="0" smtClean="0">
                <a:ea typeface="楷体_GB2312"/>
              </a:rPr>
              <a:t>3</a:t>
            </a:r>
            <a:r>
              <a:rPr lang="zh-CN" altLang="en-US" sz="1600" i="0" dirty="0" smtClean="0">
                <a:ea typeface="楷体_GB2312"/>
              </a:rPr>
              <a:t>月入职中发国际，先后参与了中航投资减持中航飞机股权项目、中国化工</a:t>
            </a:r>
            <a:r>
              <a:rPr lang="en-US" altLang="zh-CN" sz="1600" i="0" dirty="0" smtClean="0">
                <a:ea typeface="楷体_GB2312"/>
              </a:rPr>
              <a:t>7447</a:t>
            </a:r>
            <a:r>
              <a:rPr lang="zh-CN" altLang="en-US" sz="1600" i="0" dirty="0" smtClean="0">
                <a:ea typeface="楷体_GB2312"/>
              </a:rPr>
              <a:t>工厂改制项目、南方汇通股份有限公司股权转让项目、中国蓝星（集团）股份转让上海蓝星聚甲醛股份项目、中国电力投资集团公司将其南方分公司管理的股权及资产注入中电投南方电力有限公司项目、国药控股股份有限公司增持国药控股湖北有限公司股权项目、中建新疆建工集团转让中建新疆地启股权项目、华陆工程科技有限责任公司转让兴平市华陆水务有限公司股权项目、中国蓝星（集团）股份转让兰州蓝星股权项目、北京信义华信房地产开发有限公司股权价值咨询项目、李牧恒转让石景山区玉泉西里二区</a:t>
            </a:r>
            <a:r>
              <a:rPr lang="en-US" altLang="zh-CN" sz="1600" i="0" dirty="0" smtClean="0">
                <a:ea typeface="楷体_GB2312"/>
              </a:rPr>
              <a:t>17</a:t>
            </a:r>
            <a:r>
              <a:rPr lang="zh-CN" altLang="en-US" sz="1600" i="0" dirty="0" smtClean="0">
                <a:ea typeface="楷体_GB2312"/>
              </a:rPr>
              <a:t>号楼商品房项目、北京时代沃顿科技有限公司转让房屋建筑物项目、中国水务增资扩股项目涉及的天河水务、自贡水务项目、中国华水水电开发总公司转让深圳市英昌实业发展有限公司股权项目等。</a:t>
            </a:r>
            <a:endParaRPr lang="en-US" altLang="zh-CN" sz="1600" i="0" dirty="0" smtClean="0">
              <a:ea typeface="楷体_GB2312"/>
            </a:endParaRPr>
          </a:p>
          <a:p>
            <a:pPr>
              <a:lnSpc>
                <a:spcPts val="2000"/>
              </a:lnSpc>
              <a:spcBef>
                <a:spcPts val="600"/>
              </a:spcBef>
              <a:spcAft>
                <a:spcPts val="600"/>
              </a:spcAft>
              <a:buClr>
                <a:schemeClr val="accent1"/>
              </a:buClr>
              <a:defRPr/>
            </a:pPr>
            <a:endParaRPr lang="en-US" altLang="zh-CN" sz="1600" i="0" dirty="0" smtClean="0">
              <a:latin typeface="+mn-lt"/>
              <a:ea typeface="楷体_GB231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74393B0B-28DE-4AF9-B93D-771C7FF70BCF}" type="slidenum">
              <a:rPr lang="zh-CN" altLang="en-US" smtClean="0"/>
              <a:pPr>
                <a:defRPr/>
              </a:pPr>
              <a:t>45</a:t>
            </a:fld>
            <a:endParaRPr lang="en-US" altLang="zh-CN"/>
          </a:p>
        </p:txBody>
      </p:sp>
      <p:sp>
        <p:nvSpPr>
          <p:cNvPr id="4" name="标题 1"/>
          <p:cNvSpPr>
            <a:spLocks noGrp="1"/>
          </p:cNvSpPr>
          <p:nvPr>
            <p:ph type="title"/>
          </p:nvPr>
        </p:nvSpPr>
        <p:spPr>
          <a:xfrm>
            <a:off x="624987" y="215901"/>
            <a:ext cx="7779025" cy="692150"/>
          </a:xfrm>
        </p:spPr>
        <p:txBody>
          <a:bodyPr/>
          <a:lstStyle/>
          <a:p>
            <a:r>
              <a:rPr lang="zh-CN" altLang="en-US" dirty="0" smtClean="0">
                <a:latin typeface="楷体_GB2312"/>
                <a:ea typeface="楷体_GB2312"/>
              </a:rPr>
              <a:t>团队主要人员介绍</a:t>
            </a:r>
          </a:p>
        </p:txBody>
      </p:sp>
      <p:sp>
        <p:nvSpPr>
          <p:cNvPr id="5" name="内容占位符 2"/>
          <p:cNvSpPr txBox="1">
            <a:spLocks/>
          </p:cNvSpPr>
          <p:nvPr/>
        </p:nvSpPr>
        <p:spPr>
          <a:xfrm>
            <a:off x="453985" y="1483541"/>
            <a:ext cx="10998238" cy="5160963"/>
          </a:xfrm>
          <a:prstGeom prst="rect">
            <a:avLst/>
          </a:prstGeom>
        </p:spPr>
        <p:txBody>
          <a:bodyPr/>
          <a:lstStyle/>
          <a:p>
            <a:pPr>
              <a:lnSpc>
                <a:spcPts val="2000"/>
              </a:lnSpc>
              <a:spcBef>
                <a:spcPts val="600"/>
              </a:spcBef>
              <a:spcAft>
                <a:spcPts val="600"/>
              </a:spcAft>
              <a:buClr>
                <a:schemeClr val="accent1"/>
              </a:buClr>
              <a:buFont typeface="Wingdings" pitchFamily="2" charset="2"/>
              <a:buNone/>
              <a:defRPr/>
            </a:pPr>
            <a:r>
              <a:rPr lang="zh-CN" altLang="en-US" sz="1600" b="1" i="0" dirty="0" smtClean="0">
                <a:latin typeface="+mn-lt"/>
                <a:ea typeface="楷体_GB2312"/>
              </a:rPr>
              <a:t>刘丽娟   高级经理</a:t>
            </a:r>
            <a:r>
              <a:rPr lang="en-US" altLang="zh-CN" sz="1600" b="1" i="0" dirty="0" smtClean="0">
                <a:latin typeface="+mn-lt"/>
                <a:ea typeface="楷体_GB2312"/>
              </a:rPr>
              <a:t> </a:t>
            </a:r>
          </a:p>
          <a:p>
            <a:pPr>
              <a:lnSpc>
                <a:spcPts val="2000"/>
              </a:lnSpc>
              <a:spcBef>
                <a:spcPts val="600"/>
              </a:spcBef>
              <a:spcAft>
                <a:spcPts val="600"/>
              </a:spcAft>
              <a:buClr>
                <a:schemeClr val="accent1"/>
              </a:buClr>
              <a:buFont typeface="Wingdings" pitchFamily="2" charset="2"/>
              <a:buNone/>
              <a:defRPr/>
            </a:pPr>
            <a:r>
              <a:rPr lang="en-US" altLang="zh-CN" sz="1600" i="0" dirty="0" smtClean="0">
                <a:latin typeface="+mn-lt"/>
                <a:ea typeface="楷体_GB2312"/>
              </a:rPr>
              <a:t>        </a:t>
            </a:r>
            <a:r>
              <a:rPr lang="zh-CN" altLang="zh-CN" sz="1600" i="0" dirty="0" smtClean="0">
                <a:latin typeface="+mn-lt"/>
                <a:ea typeface="楷体_GB2312"/>
              </a:rPr>
              <a:t>资产评估师</a:t>
            </a:r>
            <a:r>
              <a:rPr lang="zh-CN" altLang="en-US" sz="1600" i="0" dirty="0" smtClean="0">
                <a:latin typeface="+mn-lt"/>
                <a:ea typeface="楷体_GB2312"/>
              </a:rPr>
              <a:t>、</a:t>
            </a:r>
            <a:r>
              <a:rPr lang="zh-CN" altLang="zh-CN" sz="1600" i="0" dirty="0" smtClean="0">
                <a:latin typeface="+mn-lt"/>
                <a:ea typeface="楷体_GB2312"/>
              </a:rPr>
              <a:t>会计师。</a:t>
            </a:r>
            <a:r>
              <a:rPr lang="en-US" altLang="zh-CN" sz="1600" i="0" dirty="0" smtClean="0">
                <a:latin typeface="+mn-lt"/>
                <a:ea typeface="楷体_GB2312"/>
              </a:rPr>
              <a:t> </a:t>
            </a:r>
          </a:p>
          <a:p>
            <a:pPr>
              <a:lnSpc>
                <a:spcPts val="2000"/>
              </a:lnSpc>
              <a:spcBef>
                <a:spcPts val="600"/>
              </a:spcBef>
              <a:spcAft>
                <a:spcPts val="600"/>
              </a:spcAft>
              <a:buClr>
                <a:schemeClr val="accent1"/>
              </a:buClr>
              <a:buFont typeface="Wingdings" pitchFamily="2" charset="2"/>
              <a:buNone/>
              <a:defRPr/>
            </a:pPr>
            <a:r>
              <a:rPr lang="en-US" altLang="zh-CN" sz="1600" i="0" dirty="0" smtClean="0">
                <a:latin typeface="+mn-lt"/>
                <a:ea typeface="楷体_GB2312"/>
              </a:rPr>
              <a:t>        </a:t>
            </a:r>
            <a:r>
              <a:rPr lang="zh-CN" altLang="zh-CN" sz="1600" i="0" dirty="0" smtClean="0">
                <a:latin typeface="+mn-lt"/>
                <a:ea typeface="楷体_GB2312"/>
              </a:rPr>
              <a:t>参与过多家企业改制、并购、清算、股权转让项目。参与过的项目有：</a:t>
            </a:r>
            <a:r>
              <a:rPr lang="zh-CN" altLang="en-US" sz="1600" i="0" dirty="0" smtClean="0">
                <a:latin typeface="+mn-lt"/>
                <a:ea typeface="楷体_GB2312"/>
              </a:rPr>
              <a:t>江西省盐业集团公司重组改制</a:t>
            </a:r>
            <a:r>
              <a:rPr lang="zh-CN" altLang="en-US" sz="1600" i="0" dirty="0" smtClean="0">
                <a:ea typeface="楷体_GB2312"/>
              </a:rPr>
              <a:t>项目</a:t>
            </a:r>
            <a:r>
              <a:rPr lang="zh-CN" altLang="en-US" sz="1600" i="0" dirty="0" smtClean="0">
                <a:latin typeface="+mn-lt"/>
                <a:ea typeface="楷体_GB2312"/>
              </a:rPr>
              <a:t>、南通科技非公开发行股份购买中航高科等单位资产业务</a:t>
            </a:r>
            <a:r>
              <a:rPr lang="zh-CN" altLang="en-US" sz="1600" i="0" dirty="0" smtClean="0">
                <a:ea typeface="楷体_GB2312"/>
              </a:rPr>
              <a:t>项目</a:t>
            </a:r>
            <a:r>
              <a:rPr lang="zh-CN" altLang="en-US" sz="1600" i="0" dirty="0" smtClean="0">
                <a:latin typeface="+mn-lt"/>
                <a:ea typeface="楷体_GB2312"/>
              </a:rPr>
              <a:t>、山东地矿收购芜湖太平矿业公司股权</a:t>
            </a:r>
            <a:r>
              <a:rPr lang="zh-CN" altLang="en-US" sz="1600" i="0" dirty="0" smtClean="0">
                <a:ea typeface="楷体_GB2312"/>
              </a:rPr>
              <a:t>项目</a:t>
            </a:r>
            <a:r>
              <a:rPr lang="zh-CN" altLang="en-US" sz="1600" i="0" dirty="0" smtClean="0">
                <a:latin typeface="+mn-lt"/>
                <a:ea typeface="楷体_GB2312"/>
              </a:rPr>
              <a:t>、恒天重工与邯郸纺机股权置换项目、沈阳化工收购山东蓝星东大化工公司股权项目、中国信达资产管理股份有限公司北京市分公司处置北京紫竹药业有限公司股权项目、航空动力借壳上市暨定向增发项目、华电集团转让烟台银行股权项目、中国化工橡胶总公司改制为一人有限责任公司项目、中航发动机控股有限公司以沈阳黎明航空发动机（集团）有限责任公司股权购买西安航空动力股份有限公司非公开发行股票</a:t>
            </a:r>
            <a:r>
              <a:rPr lang="zh-CN" altLang="en-US" sz="1600" i="0" dirty="0" smtClean="0">
                <a:ea typeface="楷体_GB2312"/>
              </a:rPr>
              <a:t>项目</a:t>
            </a:r>
            <a:r>
              <a:rPr lang="zh-CN" altLang="en-US" sz="1600" i="0" dirty="0" smtClean="0">
                <a:latin typeface="+mn-lt"/>
                <a:ea typeface="楷体_GB2312"/>
              </a:rPr>
              <a:t>、青岛港（集团）有限公司与其他发起人共同发起设立股份有限公司项目</a:t>
            </a:r>
            <a:r>
              <a:rPr lang="zh-CN" altLang="zh-CN" sz="1600" i="0" dirty="0" smtClean="0">
                <a:latin typeface="+mn-lt"/>
                <a:ea typeface="楷体_GB2312"/>
              </a:rPr>
              <a:t>等。</a:t>
            </a:r>
            <a:endParaRPr lang="en-US" altLang="zh-CN" sz="1600" i="0" dirty="0" smtClean="0">
              <a:latin typeface="+mn-lt"/>
              <a:ea typeface="楷体_GB2312"/>
            </a:endParaRPr>
          </a:p>
          <a:p>
            <a:pPr lvl="0">
              <a:lnSpc>
                <a:spcPts val="2000"/>
              </a:lnSpc>
              <a:spcBef>
                <a:spcPts val="600"/>
              </a:spcBef>
              <a:spcAft>
                <a:spcPts val="600"/>
              </a:spcAft>
              <a:buClr>
                <a:schemeClr val="accent1"/>
              </a:buClr>
              <a:defRPr/>
            </a:pPr>
            <a:r>
              <a:rPr lang="zh-CN" altLang="en-US" sz="1600" b="1" i="0" dirty="0" smtClean="0">
                <a:ea typeface="楷体_GB2312"/>
              </a:rPr>
              <a:t>关艳琼   高级经理</a:t>
            </a:r>
          </a:p>
          <a:p>
            <a:pPr>
              <a:lnSpc>
                <a:spcPts val="2000"/>
              </a:lnSpc>
              <a:spcBef>
                <a:spcPts val="600"/>
              </a:spcBef>
              <a:spcAft>
                <a:spcPts val="600"/>
              </a:spcAft>
              <a:buClr>
                <a:schemeClr val="accent1"/>
              </a:buClr>
              <a:defRPr/>
            </a:pPr>
            <a:r>
              <a:rPr lang="zh-CN" altLang="en-US" sz="1600" i="0" dirty="0" smtClean="0">
                <a:ea typeface="楷体_GB2312"/>
              </a:rPr>
              <a:t>        经济学硕士，资产评估师。</a:t>
            </a:r>
          </a:p>
          <a:p>
            <a:pPr>
              <a:lnSpc>
                <a:spcPts val="2000"/>
              </a:lnSpc>
              <a:spcBef>
                <a:spcPts val="600"/>
              </a:spcBef>
              <a:spcAft>
                <a:spcPts val="600"/>
              </a:spcAft>
              <a:buClr>
                <a:schemeClr val="accent1"/>
              </a:buClr>
              <a:defRPr/>
            </a:pPr>
            <a:r>
              <a:rPr lang="en-US" altLang="en-US" sz="1600" i="0" dirty="0" smtClean="0">
                <a:ea typeface="楷体_GB2312"/>
              </a:rPr>
              <a:t>        2008</a:t>
            </a:r>
            <a:r>
              <a:rPr lang="zh-CN" altLang="en-US" sz="1600" i="0" dirty="0" smtClean="0">
                <a:ea typeface="楷体_GB2312"/>
              </a:rPr>
              <a:t>年入职中发国际，先后参与了青岛港</a:t>
            </a:r>
            <a:r>
              <a:rPr lang="en-US" altLang="en-US" sz="1600" i="0" dirty="0" smtClean="0">
                <a:ea typeface="楷体_GB2312"/>
              </a:rPr>
              <a:t>(</a:t>
            </a:r>
            <a:r>
              <a:rPr lang="zh-CN" altLang="en-US" sz="1600" i="0" dirty="0" smtClean="0">
                <a:ea typeface="楷体_GB2312"/>
              </a:rPr>
              <a:t>集团</a:t>
            </a:r>
            <a:r>
              <a:rPr lang="en-US" altLang="en-US" sz="1600" i="0" dirty="0" smtClean="0">
                <a:ea typeface="楷体_GB2312"/>
              </a:rPr>
              <a:t>)</a:t>
            </a:r>
            <a:r>
              <a:rPr lang="zh-CN" altLang="en-US" sz="1600" i="0" dirty="0" smtClean="0">
                <a:ea typeface="楷体_GB2312"/>
              </a:rPr>
              <a:t>有限公司发起设立股份有限公司并</a:t>
            </a:r>
            <a:r>
              <a:rPr lang="en-US" altLang="en-US" sz="1600" i="0" dirty="0" smtClean="0">
                <a:ea typeface="楷体_GB2312"/>
              </a:rPr>
              <a:t>H</a:t>
            </a:r>
            <a:r>
              <a:rPr lang="zh-CN" altLang="en-US" sz="1600" i="0" dirty="0" smtClean="0">
                <a:ea typeface="楷体_GB2312"/>
              </a:rPr>
              <a:t>股上市项目、贵州黎阳航空发动机</a:t>
            </a:r>
            <a:r>
              <a:rPr lang="en-US" altLang="en-US" sz="1600" i="0" dirty="0" smtClean="0">
                <a:ea typeface="楷体_GB2312"/>
              </a:rPr>
              <a:t>(</a:t>
            </a:r>
            <a:r>
              <a:rPr lang="zh-CN" altLang="en-US" sz="1600" i="0" dirty="0" smtClean="0">
                <a:ea typeface="楷体_GB2312"/>
              </a:rPr>
              <a:t>集团</a:t>
            </a:r>
            <a:r>
              <a:rPr lang="en-US" altLang="en-US" sz="1600" i="0" dirty="0" smtClean="0">
                <a:ea typeface="楷体_GB2312"/>
              </a:rPr>
              <a:t>)</a:t>
            </a:r>
            <a:r>
              <a:rPr lang="zh-CN" altLang="en-US" sz="1600" i="0" dirty="0" smtClean="0">
                <a:ea typeface="楷体_GB2312"/>
              </a:rPr>
              <a:t>有限公司以贵州黎阳航空动力有限公司股权购买西安航空动力股份有限公司非公开发行股票项目、中国华融资产管理股份有限公司河北省分公司协议收购中国纺织机械</a:t>
            </a:r>
            <a:r>
              <a:rPr lang="en-US" altLang="en-US" sz="1600" i="0" dirty="0" smtClean="0">
                <a:ea typeface="楷体_GB2312"/>
              </a:rPr>
              <a:t>(</a:t>
            </a:r>
            <a:r>
              <a:rPr lang="zh-CN" altLang="en-US" sz="1600" i="0" dirty="0" smtClean="0">
                <a:ea typeface="楷体_GB2312"/>
              </a:rPr>
              <a:t>集团</a:t>
            </a:r>
            <a:r>
              <a:rPr lang="en-US" altLang="en-US" sz="1600" i="0" dirty="0" smtClean="0">
                <a:ea typeface="楷体_GB2312"/>
              </a:rPr>
              <a:t>)</a:t>
            </a:r>
            <a:r>
              <a:rPr lang="zh-CN" altLang="en-US" sz="1600" i="0" dirty="0" smtClean="0">
                <a:ea typeface="楷体_GB2312"/>
              </a:rPr>
              <a:t>有限公司持有的恒天重工股份有限公司股权项目、中国长江三峡工程开发总公司整体上市、紫光集团有限公司增资扩股、烟台市商业银行股份有限公司股东转让所持烟台市商业银行股份、中国装备总公司转让蓝星天津化工有限公司股权项目、中国化工橡胶总公司改制为一人有限责任公司项目、中化塑料转让盈创回收公司部分股权项目、中节能风力发电投资有限公司变更为股份有限公司项目、中国化工装备总公司和中国化工资产公司关于组建中国联碳公司项目、中国种子集团有限公司收购广东省金稻种业有限公司部分股权并增资项目等。</a:t>
            </a:r>
            <a:endParaRPr lang="en-US" altLang="zh-CN" sz="1600" i="0" dirty="0" smtClean="0">
              <a:ea typeface="楷体_GB2312"/>
            </a:endParaRPr>
          </a:p>
          <a:p>
            <a:pPr>
              <a:lnSpc>
                <a:spcPts val="2000"/>
              </a:lnSpc>
              <a:spcBef>
                <a:spcPts val="600"/>
              </a:spcBef>
              <a:spcAft>
                <a:spcPts val="600"/>
              </a:spcAft>
              <a:buClr>
                <a:schemeClr val="accent1"/>
              </a:buClr>
              <a:defRPr/>
            </a:pPr>
            <a:endParaRPr lang="en-US" altLang="zh-CN" sz="1600" i="0" dirty="0" smtClean="0">
              <a:ea typeface="楷体_GB2312"/>
            </a:endParaRPr>
          </a:p>
          <a:p>
            <a:pPr>
              <a:lnSpc>
                <a:spcPts val="2000"/>
              </a:lnSpc>
              <a:spcBef>
                <a:spcPts val="600"/>
              </a:spcBef>
              <a:spcAft>
                <a:spcPts val="600"/>
              </a:spcAft>
              <a:buClr>
                <a:schemeClr val="accent1"/>
              </a:buClr>
              <a:buFont typeface="Wingdings" pitchFamily="2" charset="2"/>
              <a:buNone/>
              <a:defRPr/>
            </a:pPr>
            <a:endParaRPr lang="en-US" altLang="zh-CN" sz="1600" i="0" dirty="0" smtClean="0">
              <a:latin typeface="+mn-lt"/>
              <a:ea typeface="楷体_GB2312"/>
            </a:endParaRPr>
          </a:p>
          <a:p>
            <a:pPr>
              <a:lnSpc>
                <a:spcPts val="2000"/>
              </a:lnSpc>
              <a:spcBef>
                <a:spcPts val="600"/>
              </a:spcBef>
              <a:spcAft>
                <a:spcPts val="600"/>
              </a:spcAft>
              <a:buClr>
                <a:schemeClr val="accent1"/>
              </a:buClr>
              <a:buFont typeface="Wingdings" pitchFamily="2" charset="2"/>
              <a:buNone/>
              <a:defRPr/>
            </a:pPr>
            <a:endParaRPr lang="en-US" altLang="zh-CN" sz="1600" i="0" dirty="0" smtClean="0">
              <a:latin typeface="+mn-lt"/>
              <a:ea typeface="楷体_GB2312"/>
            </a:endParaRPr>
          </a:p>
          <a:p>
            <a:pPr>
              <a:lnSpc>
                <a:spcPts val="2000"/>
              </a:lnSpc>
              <a:spcBef>
                <a:spcPts val="600"/>
              </a:spcBef>
              <a:spcAft>
                <a:spcPts val="600"/>
              </a:spcAft>
              <a:buClr>
                <a:schemeClr val="accent1"/>
              </a:buClr>
              <a:defRPr/>
            </a:pPr>
            <a:endParaRPr lang="zh-CN" altLang="en-US" sz="1600" i="0" dirty="0" smtClean="0">
              <a:latin typeface="+mn-lt"/>
              <a:ea typeface="楷体_GB231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DD7EF90B-6238-4D7D-823E-0460DF403603}" type="slidenum">
              <a:rPr lang="zh-CN" altLang="en-US" smtClean="0">
                <a:latin typeface="Arial" pitchFamily="34" charset="0"/>
              </a:rPr>
              <a:pPr/>
              <a:t>46</a:t>
            </a:fld>
            <a:endParaRPr lang="en-US" altLang="zh-CN" smtClean="0">
              <a:latin typeface="Arial" pitchFamily="34" charset="0"/>
            </a:endParaRPr>
          </a:p>
        </p:txBody>
      </p:sp>
      <p:grpSp>
        <p:nvGrpSpPr>
          <p:cNvPr id="2" name="Group 2"/>
          <p:cNvGrpSpPr>
            <a:grpSpLocks/>
          </p:cNvGrpSpPr>
          <p:nvPr/>
        </p:nvGrpSpPr>
        <p:grpSpPr bwMode="auto">
          <a:xfrm>
            <a:off x="0" y="4403725"/>
            <a:ext cx="12195175" cy="2455863"/>
            <a:chOff x="247" y="4566"/>
            <a:chExt cx="3829" cy="1431"/>
          </a:xfrm>
        </p:grpSpPr>
        <p:grpSp>
          <p:nvGrpSpPr>
            <p:cNvPr id="3" name="Group 3"/>
            <p:cNvGrpSpPr>
              <a:grpSpLocks/>
            </p:cNvGrpSpPr>
            <p:nvPr/>
          </p:nvGrpSpPr>
          <p:grpSpPr bwMode="auto">
            <a:xfrm>
              <a:off x="2161" y="4566"/>
              <a:ext cx="1915" cy="1431"/>
              <a:chOff x="2854" y="1824"/>
              <a:chExt cx="2622" cy="1882"/>
            </a:xfrm>
          </p:grpSpPr>
          <p:sp>
            <p:nvSpPr>
              <p:cNvPr id="10315" name="Line 4"/>
              <p:cNvSpPr>
                <a:spLocks noChangeShapeType="1"/>
              </p:cNvSpPr>
              <p:nvPr/>
            </p:nvSpPr>
            <p:spPr bwMode="auto">
              <a:xfrm>
                <a:off x="2854" y="1824"/>
                <a:ext cx="2622" cy="143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6" name="Line 5"/>
              <p:cNvSpPr>
                <a:spLocks noChangeShapeType="1"/>
              </p:cNvSpPr>
              <p:nvPr/>
            </p:nvSpPr>
            <p:spPr bwMode="auto">
              <a:xfrm>
                <a:off x="2854" y="1824"/>
                <a:ext cx="2622" cy="168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7" name="Line 6"/>
              <p:cNvSpPr>
                <a:spLocks noChangeShapeType="1"/>
              </p:cNvSpPr>
              <p:nvPr/>
            </p:nvSpPr>
            <p:spPr bwMode="auto">
              <a:xfrm>
                <a:off x="2854" y="1824"/>
                <a:ext cx="2487"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8" name="Line 7"/>
              <p:cNvSpPr>
                <a:spLocks noChangeShapeType="1"/>
              </p:cNvSpPr>
              <p:nvPr/>
            </p:nvSpPr>
            <p:spPr bwMode="auto">
              <a:xfrm>
                <a:off x="2854" y="1824"/>
                <a:ext cx="2083"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9" name="Line 8"/>
              <p:cNvSpPr>
                <a:spLocks noChangeShapeType="1"/>
              </p:cNvSpPr>
              <p:nvPr/>
            </p:nvSpPr>
            <p:spPr bwMode="auto">
              <a:xfrm>
                <a:off x="2854" y="1824"/>
                <a:ext cx="1704"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0" name="Line 9"/>
              <p:cNvSpPr>
                <a:spLocks noChangeShapeType="1"/>
              </p:cNvSpPr>
              <p:nvPr/>
            </p:nvSpPr>
            <p:spPr bwMode="auto">
              <a:xfrm>
                <a:off x="2854" y="1824"/>
                <a:ext cx="1322"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1" name="Line 10"/>
              <p:cNvSpPr>
                <a:spLocks noChangeShapeType="1"/>
              </p:cNvSpPr>
              <p:nvPr/>
            </p:nvSpPr>
            <p:spPr bwMode="auto">
              <a:xfrm>
                <a:off x="2854" y="1824"/>
                <a:ext cx="986"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2" name="Line 11"/>
              <p:cNvSpPr>
                <a:spLocks noChangeShapeType="1"/>
              </p:cNvSpPr>
              <p:nvPr/>
            </p:nvSpPr>
            <p:spPr bwMode="auto">
              <a:xfrm>
                <a:off x="2854" y="1824"/>
                <a:ext cx="65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3" name="Line 12"/>
              <p:cNvSpPr>
                <a:spLocks noChangeShapeType="1"/>
              </p:cNvSpPr>
              <p:nvPr/>
            </p:nvSpPr>
            <p:spPr bwMode="auto">
              <a:xfrm>
                <a:off x="2854" y="1824"/>
                <a:ext cx="314"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4" name="Line 13"/>
              <p:cNvSpPr>
                <a:spLocks noChangeShapeType="1"/>
              </p:cNvSpPr>
              <p:nvPr/>
            </p:nvSpPr>
            <p:spPr bwMode="auto">
              <a:xfrm>
                <a:off x="2854" y="1824"/>
                <a:ext cx="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5" name="Line 14"/>
              <p:cNvSpPr>
                <a:spLocks noChangeShapeType="1"/>
              </p:cNvSpPr>
              <p:nvPr/>
            </p:nvSpPr>
            <p:spPr bwMode="auto">
              <a:xfrm>
                <a:off x="2854" y="1824"/>
                <a:ext cx="2622" cy="123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6" name="Line 15"/>
              <p:cNvSpPr>
                <a:spLocks noChangeShapeType="1"/>
              </p:cNvSpPr>
              <p:nvPr/>
            </p:nvSpPr>
            <p:spPr bwMode="auto">
              <a:xfrm>
                <a:off x="2854" y="1824"/>
                <a:ext cx="2622" cy="106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7" name="Line 16"/>
              <p:cNvSpPr>
                <a:spLocks noChangeShapeType="1"/>
              </p:cNvSpPr>
              <p:nvPr/>
            </p:nvSpPr>
            <p:spPr bwMode="auto">
              <a:xfrm>
                <a:off x="2854" y="1824"/>
                <a:ext cx="2622" cy="91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8" name="Line 17"/>
              <p:cNvSpPr>
                <a:spLocks noChangeShapeType="1"/>
              </p:cNvSpPr>
              <p:nvPr/>
            </p:nvSpPr>
            <p:spPr bwMode="auto">
              <a:xfrm>
                <a:off x="2854" y="1824"/>
                <a:ext cx="2622" cy="77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29" name="Line 18"/>
              <p:cNvSpPr>
                <a:spLocks noChangeShapeType="1"/>
              </p:cNvSpPr>
              <p:nvPr/>
            </p:nvSpPr>
            <p:spPr bwMode="auto">
              <a:xfrm>
                <a:off x="2877" y="1824"/>
                <a:ext cx="2599" cy="64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0" name="Line 19"/>
              <p:cNvSpPr>
                <a:spLocks noChangeShapeType="1"/>
              </p:cNvSpPr>
              <p:nvPr/>
            </p:nvSpPr>
            <p:spPr bwMode="auto">
              <a:xfrm>
                <a:off x="2854" y="1824"/>
                <a:ext cx="2622" cy="51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1" name="Line 20"/>
              <p:cNvSpPr>
                <a:spLocks noChangeShapeType="1"/>
              </p:cNvSpPr>
              <p:nvPr/>
            </p:nvSpPr>
            <p:spPr bwMode="auto">
              <a:xfrm>
                <a:off x="2854" y="1824"/>
                <a:ext cx="2622" cy="40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2" name="Line 21"/>
              <p:cNvSpPr>
                <a:spLocks noChangeShapeType="1"/>
              </p:cNvSpPr>
              <p:nvPr/>
            </p:nvSpPr>
            <p:spPr bwMode="auto">
              <a:xfrm>
                <a:off x="2854" y="1824"/>
                <a:ext cx="2622" cy="298"/>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3" name="Line 22"/>
              <p:cNvSpPr>
                <a:spLocks noChangeShapeType="1"/>
              </p:cNvSpPr>
              <p:nvPr/>
            </p:nvSpPr>
            <p:spPr bwMode="auto">
              <a:xfrm>
                <a:off x="2854" y="1824"/>
                <a:ext cx="2622" cy="213"/>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4" name="Line 23"/>
              <p:cNvSpPr>
                <a:spLocks noChangeShapeType="1"/>
              </p:cNvSpPr>
              <p:nvPr/>
            </p:nvSpPr>
            <p:spPr bwMode="auto">
              <a:xfrm>
                <a:off x="2854" y="1824"/>
                <a:ext cx="2622" cy="12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35" name="Line 24"/>
              <p:cNvSpPr>
                <a:spLocks noChangeShapeType="1"/>
              </p:cNvSpPr>
              <p:nvPr/>
            </p:nvSpPr>
            <p:spPr bwMode="auto">
              <a:xfrm>
                <a:off x="2854" y="1824"/>
                <a:ext cx="2622" cy="63"/>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4" name="Group 25"/>
            <p:cNvGrpSpPr>
              <a:grpSpLocks/>
            </p:cNvGrpSpPr>
            <p:nvPr/>
          </p:nvGrpSpPr>
          <p:grpSpPr bwMode="auto">
            <a:xfrm>
              <a:off x="247" y="4566"/>
              <a:ext cx="1914" cy="1431"/>
              <a:chOff x="235" y="1824"/>
              <a:chExt cx="2619" cy="1882"/>
            </a:xfrm>
          </p:grpSpPr>
          <p:sp>
            <p:nvSpPr>
              <p:cNvPr id="10294" name="Line 26"/>
              <p:cNvSpPr>
                <a:spLocks noChangeShapeType="1"/>
              </p:cNvSpPr>
              <p:nvPr/>
            </p:nvSpPr>
            <p:spPr bwMode="auto">
              <a:xfrm flipH="1">
                <a:off x="235" y="1824"/>
                <a:ext cx="2619"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5" name="Line 27"/>
              <p:cNvSpPr>
                <a:spLocks noChangeShapeType="1"/>
              </p:cNvSpPr>
              <p:nvPr/>
            </p:nvSpPr>
            <p:spPr bwMode="auto">
              <a:xfrm flipH="1">
                <a:off x="235" y="1824"/>
                <a:ext cx="2619" cy="143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6" name="Line 28"/>
              <p:cNvSpPr>
                <a:spLocks noChangeShapeType="1"/>
              </p:cNvSpPr>
              <p:nvPr/>
            </p:nvSpPr>
            <p:spPr bwMode="auto">
              <a:xfrm flipH="1">
                <a:off x="235" y="1824"/>
                <a:ext cx="2619" cy="168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7" name="Line 29"/>
              <p:cNvSpPr>
                <a:spLocks noChangeShapeType="1"/>
              </p:cNvSpPr>
              <p:nvPr/>
            </p:nvSpPr>
            <p:spPr bwMode="auto">
              <a:xfrm flipH="1">
                <a:off x="371" y="1824"/>
                <a:ext cx="2483"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8" name="Line 30"/>
              <p:cNvSpPr>
                <a:spLocks noChangeShapeType="1"/>
              </p:cNvSpPr>
              <p:nvPr/>
            </p:nvSpPr>
            <p:spPr bwMode="auto">
              <a:xfrm flipH="1">
                <a:off x="774" y="1824"/>
                <a:ext cx="208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9" name="Line 31"/>
              <p:cNvSpPr>
                <a:spLocks noChangeShapeType="1"/>
              </p:cNvSpPr>
              <p:nvPr/>
            </p:nvSpPr>
            <p:spPr bwMode="auto">
              <a:xfrm flipH="1">
                <a:off x="1153" y="1824"/>
                <a:ext cx="170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0" name="Line 32"/>
              <p:cNvSpPr>
                <a:spLocks noChangeShapeType="1"/>
              </p:cNvSpPr>
              <p:nvPr/>
            </p:nvSpPr>
            <p:spPr bwMode="auto">
              <a:xfrm flipH="1">
                <a:off x="1534" y="1824"/>
                <a:ext cx="1320"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1" name="Line 33"/>
              <p:cNvSpPr>
                <a:spLocks noChangeShapeType="1"/>
              </p:cNvSpPr>
              <p:nvPr/>
            </p:nvSpPr>
            <p:spPr bwMode="auto">
              <a:xfrm flipH="1">
                <a:off x="1872" y="1824"/>
                <a:ext cx="982"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2" name="Line 34"/>
              <p:cNvSpPr>
                <a:spLocks noChangeShapeType="1"/>
              </p:cNvSpPr>
              <p:nvPr/>
            </p:nvSpPr>
            <p:spPr bwMode="auto">
              <a:xfrm flipH="1">
                <a:off x="2206" y="1824"/>
                <a:ext cx="648"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3" name="Line 35"/>
              <p:cNvSpPr>
                <a:spLocks noChangeShapeType="1"/>
              </p:cNvSpPr>
              <p:nvPr/>
            </p:nvSpPr>
            <p:spPr bwMode="auto">
              <a:xfrm flipH="1">
                <a:off x="2543" y="1824"/>
                <a:ext cx="311" cy="188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4" name="Line 36"/>
              <p:cNvSpPr>
                <a:spLocks noChangeShapeType="1"/>
              </p:cNvSpPr>
              <p:nvPr/>
            </p:nvSpPr>
            <p:spPr bwMode="auto">
              <a:xfrm flipH="1">
                <a:off x="235" y="1824"/>
                <a:ext cx="2619" cy="123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5" name="Line 37"/>
              <p:cNvSpPr>
                <a:spLocks noChangeShapeType="1"/>
              </p:cNvSpPr>
              <p:nvPr/>
            </p:nvSpPr>
            <p:spPr bwMode="auto">
              <a:xfrm flipH="1">
                <a:off x="235" y="1824"/>
                <a:ext cx="2619" cy="1067"/>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6" name="Line 38"/>
              <p:cNvSpPr>
                <a:spLocks noChangeShapeType="1"/>
              </p:cNvSpPr>
              <p:nvPr/>
            </p:nvSpPr>
            <p:spPr bwMode="auto">
              <a:xfrm flipH="1">
                <a:off x="235" y="1824"/>
                <a:ext cx="2619" cy="919"/>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7" name="Line 39"/>
              <p:cNvSpPr>
                <a:spLocks noChangeShapeType="1"/>
              </p:cNvSpPr>
              <p:nvPr/>
            </p:nvSpPr>
            <p:spPr bwMode="auto">
              <a:xfrm flipH="1">
                <a:off x="235" y="1824"/>
                <a:ext cx="2619" cy="77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8" name="Line 40"/>
              <p:cNvSpPr>
                <a:spLocks noChangeShapeType="1"/>
              </p:cNvSpPr>
              <p:nvPr/>
            </p:nvSpPr>
            <p:spPr bwMode="auto">
              <a:xfrm flipH="1">
                <a:off x="235" y="1824"/>
                <a:ext cx="2597" cy="642"/>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09" name="Line 41"/>
              <p:cNvSpPr>
                <a:spLocks noChangeShapeType="1"/>
              </p:cNvSpPr>
              <p:nvPr/>
            </p:nvSpPr>
            <p:spPr bwMode="auto">
              <a:xfrm flipH="1">
                <a:off x="235" y="1824"/>
                <a:ext cx="2619" cy="51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0" name="Line 42"/>
              <p:cNvSpPr>
                <a:spLocks noChangeShapeType="1"/>
              </p:cNvSpPr>
              <p:nvPr/>
            </p:nvSpPr>
            <p:spPr bwMode="auto">
              <a:xfrm flipH="1">
                <a:off x="235" y="1824"/>
                <a:ext cx="2619" cy="40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1" name="Line 43"/>
              <p:cNvSpPr>
                <a:spLocks noChangeShapeType="1"/>
              </p:cNvSpPr>
              <p:nvPr/>
            </p:nvSpPr>
            <p:spPr bwMode="auto">
              <a:xfrm flipH="1">
                <a:off x="235" y="1824"/>
                <a:ext cx="2619" cy="298"/>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2" name="Line 44"/>
              <p:cNvSpPr>
                <a:spLocks noChangeShapeType="1"/>
              </p:cNvSpPr>
              <p:nvPr/>
            </p:nvSpPr>
            <p:spPr bwMode="auto">
              <a:xfrm flipH="1">
                <a:off x="235" y="1824"/>
                <a:ext cx="2619" cy="213"/>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3" name="Line 45"/>
              <p:cNvSpPr>
                <a:spLocks noChangeShapeType="1"/>
              </p:cNvSpPr>
              <p:nvPr/>
            </p:nvSpPr>
            <p:spPr bwMode="auto">
              <a:xfrm flipH="1">
                <a:off x="235" y="1824"/>
                <a:ext cx="2619" cy="12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314" name="Line 46"/>
              <p:cNvSpPr>
                <a:spLocks noChangeShapeType="1"/>
              </p:cNvSpPr>
              <p:nvPr/>
            </p:nvSpPr>
            <p:spPr bwMode="auto">
              <a:xfrm flipH="1">
                <a:off x="235" y="1824"/>
                <a:ext cx="2619" cy="63"/>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5" name="Group 47"/>
            <p:cNvGrpSpPr>
              <a:grpSpLocks/>
            </p:cNvGrpSpPr>
            <p:nvPr/>
          </p:nvGrpSpPr>
          <p:grpSpPr bwMode="auto">
            <a:xfrm>
              <a:off x="247" y="4581"/>
              <a:ext cx="3829" cy="1220"/>
              <a:chOff x="235" y="1844"/>
              <a:chExt cx="5241" cy="1605"/>
            </a:xfrm>
          </p:grpSpPr>
          <p:grpSp>
            <p:nvGrpSpPr>
              <p:cNvPr id="6" name="Group 48"/>
              <p:cNvGrpSpPr>
                <a:grpSpLocks/>
              </p:cNvGrpSpPr>
              <p:nvPr/>
            </p:nvGrpSpPr>
            <p:grpSpPr bwMode="auto">
              <a:xfrm>
                <a:off x="235" y="2750"/>
                <a:ext cx="5241" cy="699"/>
                <a:chOff x="235" y="2750"/>
                <a:chExt cx="5241" cy="699"/>
              </a:xfrm>
            </p:grpSpPr>
            <p:sp>
              <p:nvSpPr>
                <p:cNvPr id="10290" name="Line 49"/>
                <p:cNvSpPr>
                  <a:spLocks noChangeShapeType="1"/>
                </p:cNvSpPr>
                <p:nvPr/>
              </p:nvSpPr>
              <p:spPr bwMode="auto">
                <a:xfrm>
                  <a:off x="235" y="3449"/>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1" name="Line 50"/>
                <p:cNvSpPr>
                  <a:spLocks noChangeShapeType="1"/>
                </p:cNvSpPr>
                <p:nvPr/>
              </p:nvSpPr>
              <p:spPr bwMode="auto">
                <a:xfrm>
                  <a:off x="235" y="3191"/>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2" name="Line 51"/>
                <p:cNvSpPr>
                  <a:spLocks noChangeShapeType="1"/>
                </p:cNvSpPr>
                <p:nvPr/>
              </p:nvSpPr>
              <p:spPr bwMode="auto">
                <a:xfrm>
                  <a:off x="235" y="2958"/>
                  <a:ext cx="5239"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93" name="Line 52"/>
                <p:cNvSpPr>
                  <a:spLocks noChangeShapeType="1"/>
                </p:cNvSpPr>
                <p:nvPr/>
              </p:nvSpPr>
              <p:spPr bwMode="auto">
                <a:xfrm>
                  <a:off x="235" y="2750"/>
                  <a:ext cx="5239" cy="0"/>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nvGrpSpPr>
              <p:cNvPr id="7" name="Group 53"/>
              <p:cNvGrpSpPr>
                <a:grpSpLocks/>
              </p:cNvGrpSpPr>
              <p:nvPr/>
            </p:nvGrpSpPr>
            <p:grpSpPr bwMode="auto">
              <a:xfrm>
                <a:off x="235" y="1844"/>
                <a:ext cx="5241" cy="728"/>
                <a:chOff x="235" y="1844"/>
                <a:chExt cx="5241" cy="728"/>
              </a:xfrm>
            </p:grpSpPr>
            <p:sp>
              <p:nvSpPr>
                <p:cNvPr id="10281" name="Line 54"/>
                <p:cNvSpPr>
                  <a:spLocks noChangeShapeType="1"/>
                </p:cNvSpPr>
                <p:nvPr/>
              </p:nvSpPr>
              <p:spPr bwMode="auto">
                <a:xfrm>
                  <a:off x="235" y="2572"/>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2" name="Line 55"/>
                <p:cNvSpPr>
                  <a:spLocks noChangeShapeType="1"/>
                </p:cNvSpPr>
                <p:nvPr/>
              </p:nvSpPr>
              <p:spPr bwMode="auto">
                <a:xfrm flipV="1">
                  <a:off x="235" y="2401"/>
                  <a:ext cx="5241" cy="1"/>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3" name="Line 56"/>
                <p:cNvSpPr>
                  <a:spLocks noChangeShapeType="1"/>
                </p:cNvSpPr>
                <p:nvPr/>
              </p:nvSpPr>
              <p:spPr bwMode="auto">
                <a:xfrm>
                  <a:off x="235" y="2245"/>
                  <a:ext cx="5241" cy="5"/>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4" name="Line 57"/>
                <p:cNvSpPr>
                  <a:spLocks noChangeShapeType="1"/>
                </p:cNvSpPr>
                <p:nvPr/>
              </p:nvSpPr>
              <p:spPr bwMode="auto">
                <a:xfrm>
                  <a:off x="235" y="2121"/>
                  <a:ext cx="5217"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5" name="Line 58"/>
                <p:cNvSpPr>
                  <a:spLocks noChangeShapeType="1"/>
                </p:cNvSpPr>
                <p:nvPr/>
              </p:nvSpPr>
              <p:spPr bwMode="auto">
                <a:xfrm flipV="1">
                  <a:off x="235" y="2015"/>
                  <a:ext cx="5241" cy="6"/>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6" name="Line 59"/>
                <p:cNvSpPr>
                  <a:spLocks noChangeShapeType="1"/>
                </p:cNvSpPr>
                <p:nvPr/>
              </p:nvSpPr>
              <p:spPr bwMode="auto">
                <a:xfrm>
                  <a:off x="235" y="1946"/>
                  <a:ext cx="5241" cy="4"/>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7" name="Line 60"/>
                <p:cNvSpPr>
                  <a:spLocks noChangeShapeType="1"/>
                </p:cNvSpPr>
                <p:nvPr/>
              </p:nvSpPr>
              <p:spPr bwMode="auto">
                <a:xfrm flipV="1">
                  <a:off x="235" y="1908"/>
                  <a:ext cx="5241" cy="1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8" name="Line 61"/>
                <p:cNvSpPr>
                  <a:spLocks noChangeShapeType="1"/>
                </p:cNvSpPr>
                <p:nvPr/>
              </p:nvSpPr>
              <p:spPr bwMode="auto">
                <a:xfrm>
                  <a:off x="258" y="1866"/>
                  <a:ext cx="5218" cy="0"/>
                </a:xfrm>
                <a:prstGeom prst="line">
                  <a:avLst/>
                </a:prstGeom>
                <a:noFill/>
                <a:ln w="3175">
                  <a:solidFill>
                    <a:srgbClr val="EAEAEA"/>
                  </a:solidFill>
                  <a:round/>
                  <a:headEnd type="none" w="sm" len="sm"/>
                  <a:tailEnd type="none" w="sm" len="sm"/>
                </a:ln>
              </p:spPr>
              <p:txBody>
                <a:bodyPr wrap="none" anchor="ctr"/>
                <a:lstStyle/>
                <a:p>
                  <a:endParaRPr lang="zh-CN" altLang="en-US"/>
                </a:p>
              </p:txBody>
            </p:sp>
            <p:sp>
              <p:nvSpPr>
                <p:cNvPr id="10289" name="Line 62"/>
                <p:cNvSpPr>
                  <a:spLocks noChangeShapeType="1"/>
                </p:cNvSpPr>
                <p:nvPr/>
              </p:nvSpPr>
              <p:spPr bwMode="auto">
                <a:xfrm>
                  <a:off x="235" y="1844"/>
                  <a:ext cx="5241" cy="0"/>
                </a:xfrm>
                <a:prstGeom prst="line">
                  <a:avLst/>
                </a:prstGeom>
                <a:noFill/>
                <a:ln w="3175">
                  <a:solidFill>
                    <a:srgbClr val="EAEAEA"/>
                  </a:solidFill>
                  <a:round/>
                  <a:headEnd type="none" w="sm" len="sm"/>
                  <a:tailEnd type="none" w="sm" len="sm"/>
                </a:ln>
              </p:spPr>
              <p:txBody>
                <a:bodyPr wrap="none" anchor="ctr"/>
                <a:lstStyle/>
                <a:p>
                  <a:endParaRPr lang="zh-CN" altLang="en-US"/>
                </a:p>
              </p:txBody>
            </p:sp>
          </p:grpSp>
        </p:grpSp>
      </p:grpSp>
      <p:grpSp>
        <p:nvGrpSpPr>
          <p:cNvPr id="8" name="Group 63"/>
          <p:cNvGrpSpPr>
            <a:grpSpLocks/>
          </p:cNvGrpSpPr>
          <p:nvPr/>
        </p:nvGrpSpPr>
        <p:grpSpPr bwMode="auto">
          <a:xfrm>
            <a:off x="1047750" y="2000250"/>
            <a:ext cx="10364788" cy="3449638"/>
            <a:chOff x="462" y="1657"/>
            <a:chExt cx="4896" cy="2172"/>
          </a:xfrm>
        </p:grpSpPr>
        <p:sp>
          <p:nvSpPr>
            <p:cNvPr id="10261" name="Freeform 64"/>
            <p:cNvSpPr>
              <a:spLocks/>
            </p:cNvSpPr>
            <p:nvPr/>
          </p:nvSpPr>
          <p:spPr bwMode="auto">
            <a:xfrm>
              <a:off x="577" y="1657"/>
              <a:ext cx="2842" cy="1250"/>
            </a:xfrm>
            <a:custGeom>
              <a:avLst/>
              <a:gdLst>
                <a:gd name="T0" fmla="*/ 348 w 2842"/>
                <a:gd name="T1" fmla="*/ 356 h 1250"/>
                <a:gd name="T2" fmla="*/ 379 w 2842"/>
                <a:gd name="T3" fmla="*/ 272 h 1250"/>
                <a:gd name="T4" fmla="*/ 483 w 2842"/>
                <a:gd name="T5" fmla="*/ 306 h 1250"/>
                <a:gd name="T6" fmla="*/ 415 w 2842"/>
                <a:gd name="T7" fmla="*/ 384 h 1250"/>
                <a:gd name="T8" fmla="*/ 250 w 2842"/>
                <a:gd name="T9" fmla="*/ 348 h 1250"/>
                <a:gd name="T10" fmla="*/ 117 w 2842"/>
                <a:gd name="T11" fmla="*/ 524 h 1250"/>
                <a:gd name="T12" fmla="*/ 13 w 2842"/>
                <a:gd name="T13" fmla="*/ 659 h 1250"/>
                <a:gd name="T14" fmla="*/ 160 w 2842"/>
                <a:gd name="T15" fmla="*/ 602 h 1250"/>
                <a:gd name="T16" fmla="*/ 286 w 2842"/>
                <a:gd name="T17" fmla="*/ 558 h 1250"/>
                <a:gd name="T18" fmla="*/ 385 w 2842"/>
                <a:gd name="T19" fmla="*/ 632 h 1250"/>
                <a:gd name="T20" fmla="*/ 353 w 2842"/>
                <a:gd name="T21" fmla="*/ 540 h 1250"/>
                <a:gd name="T22" fmla="*/ 453 w 2842"/>
                <a:gd name="T23" fmla="*/ 654 h 1250"/>
                <a:gd name="T24" fmla="*/ 513 w 2842"/>
                <a:gd name="T25" fmla="*/ 614 h 1250"/>
                <a:gd name="T26" fmla="*/ 601 w 2842"/>
                <a:gd name="T27" fmla="*/ 687 h 1250"/>
                <a:gd name="T28" fmla="*/ 622 w 2842"/>
                <a:gd name="T29" fmla="*/ 759 h 1250"/>
                <a:gd name="T30" fmla="*/ 696 w 2842"/>
                <a:gd name="T31" fmla="*/ 890 h 1250"/>
                <a:gd name="T32" fmla="*/ 821 w 2842"/>
                <a:gd name="T33" fmla="*/ 1044 h 1250"/>
                <a:gd name="T34" fmla="*/ 967 w 2842"/>
                <a:gd name="T35" fmla="*/ 879 h 1250"/>
                <a:gd name="T36" fmla="*/ 849 w 2842"/>
                <a:gd name="T37" fmla="*/ 836 h 1250"/>
                <a:gd name="T38" fmla="*/ 957 w 2842"/>
                <a:gd name="T39" fmla="*/ 848 h 1250"/>
                <a:gd name="T40" fmla="*/ 1174 w 2842"/>
                <a:gd name="T41" fmla="*/ 939 h 1250"/>
                <a:gd name="T42" fmla="*/ 1266 w 2842"/>
                <a:gd name="T43" fmla="*/ 1136 h 1250"/>
                <a:gd name="T44" fmla="*/ 1309 w 2842"/>
                <a:gd name="T45" fmla="*/ 999 h 1250"/>
                <a:gd name="T46" fmla="*/ 1485 w 2842"/>
                <a:gd name="T47" fmla="*/ 972 h 1250"/>
                <a:gd name="T48" fmla="*/ 1557 w 2842"/>
                <a:gd name="T49" fmla="*/ 1156 h 1250"/>
                <a:gd name="T50" fmla="*/ 1624 w 2842"/>
                <a:gd name="T51" fmla="*/ 1103 h 1250"/>
                <a:gd name="T52" fmla="*/ 1668 w 2842"/>
                <a:gd name="T53" fmla="*/ 920 h 1250"/>
                <a:gd name="T54" fmla="*/ 1737 w 2842"/>
                <a:gd name="T55" fmla="*/ 908 h 1250"/>
                <a:gd name="T56" fmla="*/ 1861 w 2842"/>
                <a:gd name="T57" fmla="*/ 794 h 1250"/>
                <a:gd name="T58" fmla="*/ 1882 w 2842"/>
                <a:gd name="T59" fmla="*/ 662 h 1250"/>
                <a:gd name="T60" fmla="*/ 1867 w 2842"/>
                <a:gd name="T61" fmla="*/ 602 h 1250"/>
                <a:gd name="T62" fmla="*/ 1911 w 2842"/>
                <a:gd name="T63" fmla="*/ 653 h 1250"/>
                <a:gd name="T64" fmla="*/ 1959 w 2842"/>
                <a:gd name="T65" fmla="*/ 624 h 1250"/>
                <a:gd name="T66" fmla="*/ 2125 w 2842"/>
                <a:gd name="T67" fmla="*/ 480 h 1250"/>
                <a:gd name="T68" fmla="*/ 2116 w 2842"/>
                <a:gd name="T69" fmla="*/ 335 h 1250"/>
                <a:gd name="T70" fmla="*/ 2350 w 2842"/>
                <a:gd name="T71" fmla="*/ 282 h 1250"/>
                <a:gd name="T72" fmla="*/ 2421 w 2842"/>
                <a:gd name="T73" fmla="*/ 300 h 1250"/>
                <a:gd name="T74" fmla="*/ 2424 w 2842"/>
                <a:gd name="T75" fmla="*/ 386 h 1250"/>
                <a:gd name="T76" fmla="*/ 2569 w 2842"/>
                <a:gd name="T77" fmla="*/ 300 h 1250"/>
                <a:gd name="T78" fmla="*/ 2730 w 2842"/>
                <a:gd name="T79" fmla="*/ 210 h 1250"/>
                <a:gd name="T80" fmla="*/ 2788 w 2842"/>
                <a:gd name="T81" fmla="*/ 185 h 1250"/>
                <a:gd name="T82" fmla="*/ 2581 w 2842"/>
                <a:gd name="T83" fmla="*/ 123 h 1250"/>
                <a:gd name="T84" fmla="*/ 2412 w 2842"/>
                <a:gd name="T85" fmla="*/ 119 h 1250"/>
                <a:gd name="T86" fmla="*/ 2167 w 2842"/>
                <a:gd name="T87" fmla="*/ 35 h 1250"/>
                <a:gd name="T88" fmla="*/ 2094 w 2842"/>
                <a:gd name="T89" fmla="*/ 101 h 1250"/>
                <a:gd name="T90" fmla="*/ 1848 w 2842"/>
                <a:gd name="T91" fmla="*/ 78 h 1250"/>
                <a:gd name="T92" fmla="*/ 1660 w 2842"/>
                <a:gd name="T93" fmla="*/ 29 h 1250"/>
                <a:gd name="T94" fmla="*/ 1366 w 2842"/>
                <a:gd name="T95" fmla="*/ 65 h 1250"/>
                <a:gd name="T96" fmla="*/ 1203 w 2842"/>
                <a:gd name="T97" fmla="*/ 93 h 1250"/>
                <a:gd name="T98" fmla="*/ 1090 w 2842"/>
                <a:gd name="T99" fmla="*/ 111 h 1250"/>
                <a:gd name="T100" fmla="*/ 1044 w 2842"/>
                <a:gd name="T101" fmla="*/ 113 h 1250"/>
                <a:gd name="T102" fmla="*/ 913 w 2842"/>
                <a:gd name="T103" fmla="*/ 156 h 1250"/>
                <a:gd name="T104" fmla="*/ 720 w 2842"/>
                <a:gd name="T105" fmla="*/ 194 h 1250"/>
                <a:gd name="T106" fmla="*/ 669 w 2842"/>
                <a:gd name="T107" fmla="*/ 188 h 1250"/>
                <a:gd name="T108" fmla="*/ 501 w 2842"/>
                <a:gd name="T109" fmla="*/ 105 h 1250"/>
                <a:gd name="T110" fmla="*/ 289 w 2842"/>
                <a:gd name="T111" fmla="*/ 198 h 1250"/>
                <a:gd name="T112" fmla="*/ 222 w 2842"/>
                <a:gd name="T113" fmla="*/ 248 h 1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42"/>
                <a:gd name="T172" fmla="*/ 0 h 1250"/>
                <a:gd name="T173" fmla="*/ 2842 w 2842"/>
                <a:gd name="T174" fmla="*/ 1250 h 1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42" h="1250">
                  <a:moveTo>
                    <a:pt x="208" y="275"/>
                  </a:moveTo>
                  <a:cubicBezTo>
                    <a:pt x="213" y="291"/>
                    <a:pt x="212" y="310"/>
                    <a:pt x="228" y="315"/>
                  </a:cubicBezTo>
                  <a:cubicBezTo>
                    <a:pt x="235" y="336"/>
                    <a:pt x="253" y="320"/>
                    <a:pt x="273" y="316"/>
                  </a:cubicBezTo>
                  <a:cubicBezTo>
                    <a:pt x="284" y="300"/>
                    <a:pt x="284" y="301"/>
                    <a:pt x="301" y="312"/>
                  </a:cubicBezTo>
                  <a:cubicBezTo>
                    <a:pt x="308" y="315"/>
                    <a:pt x="301" y="331"/>
                    <a:pt x="304" y="336"/>
                  </a:cubicBezTo>
                  <a:cubicBezTo>
                    <a:pt x="307" y="341"/>
                    <a:pt x="319" y="340"/>
                    <a:pt x="322" y="345"/>
                  </a:cubicBezTo>
                  <a:cubicBezTo>
                    <a:pt x="325" y="350"/>
                    <a:pt x="321" y="366"/>
                    <a:pt x="325" y="368"/>
                  </a:cubicBezTo>
                  <a:cubicBezTo>
                    <a:pt x="336" y="367"/>
                    <a:pt x="339" y="362"/>
                    <a:pt x="348" y="356"/>
                  </a:cubicBezTo>
                  <a:cubicBezTo>
                    <a:pt x="354" y="353"/>
                    <a:pt x="362" y="360"/>
                    <a:pt x="366" y="359"/>
                  </a:cubicBezTo>
                  <a:cubicBezTo>
                    <a:pt x="370" y="358"/>
                    <a:pt x="367" y="352"/>
                    <a:pt x="370" y="347"/>
                  </a:cubicBezTo>
                  <a:cubicBezTo>
                    <a:pt x="376" y="339"/>
                    <a:pt x="385" y="328"/>
                    <a:pt x="385" y="328"/>
                  </a:cubicBezTo>
                  <a:cubicBezTo>
                    <a:pt x="390" y="324"/>
                    <a:pt x="381" y="318"/>
                    <a:pt x="384" y="314"/>
                  </a:cubicBezTo>
                  <a:cubicBezTo>
                    <a:pt x="387" y="310"/>
                    <a:pt x="402" y="308"/>
                    <a:pt x="405" y="303"/>
                  </a:cubicBezTo>
                  <a:cubicBezTo>
                    <a:pt x="408" y="298"/>
                    <a:pt x="408" y="288"/>
                    <a:pt x="405" y="285"/>
                  </a:cubicBezTo>
                  <a:cubicBezTo>
                    <a:pt x="402" y="282"/>
                    <a:pt x="391" y="290"/>
                    <a:pt x="387" y="288"/>
                  </a:cubicBezTo>
                  <a:cubicBezTo>
                    <a:pt x="383" y="281"/>
                    <a:pt x="379" y="272"/>
                    <a:pt x="379" y="272"/>
                  </a:cubicBezTo>
                  <a:cubicBezTo>
                    <a:pt x="389" y="257"/>
                    <a:pt x="388" y="260"/>
                    <a:pt x="401" y="248"/>
                  </a:cubicBezTo>
                  <a:cubicBezTo>
                    <a:pt x="434" y="219"/>
                    <a:pt x="412" y="227"/>
                    <a:pt x="441" y="220"/>
                  </a:cubicBezTo>
                  <a:cubicBezTo>
                    <a:pt x="468" y="193"/>
                    <a:pt x="441" y="194"/>
                    <a:pt x="497" y="200"/>
                  </a:cubicBezTo>
                  <a:cubicBezTo>
                    <a:pt x="492" y="208"/>
                    <a:pt x="486" y="216"/>
                    <a:pt x="481" y="224"/>
                  </a:cubicBezTo>
                  <a:cubicBezTo>
                    <a:pt x="476" y="232"/>
                    <a:pt x="450" y="242"/>
                    <a:pt x="450" y="242"/>
                  </a:cubicBezTo>
                  <a:cubicBezTo>
                    <a:pt x="441" y="268"/>
                    <a:pt x="434" y="282"/>
                    <a:pt x="473" y="292"/>
                  </a:cubicBezTo>
                  <a:cubicBezTo>
                    <a:pt x="506" y="287"/>
                    <a:pt x="532" y="284"/>
                    <a:pt x="565" y="288"/>
                  </a:cubicBezTo>
                  <a:cubicBezTo>
                    <a:pt x="556" y="322"/>
                    <a:pt x="520" y="304"/>
                    <a:pt x="483" y="306"/>
                  </a:cubicBezTo>
                  <a:cubicBezTo>
                    <a:pt x="468" y="312"/>
                    <a:pt x="487" y="320"/>
                    <a:pt x="487" y="327"/>
                  </a:cubicBezTo>
                  <a:cubicBezTo>
                    <a:pt x="487" y="334"/>
                    <a:pt x="487" y="347"/>
                    <a:pt x="484" y="348"/>
                  </a:cubicBezTo>
                  <a:cubicBezTo>
                    <a:pt x="481" y="349"/>
                    <a:pt x="476" y="338"/>
                    <a:pt x="471" y="333"/>
                  </a:cubicBezTo>
                  <a:cubicBezTo>
                    <a:pt x="466" y="328"/>
                    <a:pt x="460" y="316"/>
                    <a:pt x="456" y="315"/>
                  </a:cubicBezTo>
                  <a:cubicBezTo>
                    <a:pt x="452" y="314"/>
                    <a:pt x="451" y="324"/>
                    <a:pt x="448" y="329"/>
                  </a:cubicBezTo>
                  <a:cubicBezTo>
                    <a:pt x="442" y="336"/>
                    <a:pt x="437" y="338"/>
                    <a:pt x="436" y="345"/>
                  </a:cubicBezTo>
                  <a:cubicBezTo>
                    <a:pt x="435" y="352"/>
                    <a:pt x="445" y="365"/>
                    <a:pt x="442" y="371"/>
                  </a:cubicBezTo>
                  <a:cubicBezTo>
                    <a:pt x="439" y="377"/>
                    <a:pt x="422" y="383"/>
                    <a:pt x="415" y="384"/>
                  </a:cubicBezTo>
                  <a:cubicBezTo>
                    <a:pt x="408" y="385"/>
                    <a:pt x="406" y="381"/>
                    <a:pt x="401" y="380"/>
                  </a:cubicBezTo>
                  <a:cubicBezTo>
                    <a:pt x="389" y="388"/>
                    <a:pt x="397" y="376"/>
                    <a:pt x="384" y="377"/>
                  </a:cubicBezTo>
                  <a:cubicBezTo>
                    <a:pt x="376" y="378"/>
                    <a:pt x="365" y="388"/>
                    <a:pt x="355" y="389"/>
                  </a:cubicBezTo>
                  <a:cubicBezTo>
                    <a:pt x="345" y="390"/>
                    <a:pt x="334" y="384"/>
                    <a:pt x="324" y="384"/>
                  </a:cubicBezTo>
                  <a:cubicBezTo>
                    <a:pt x="312" y="383"/>
                    <a:pt x="303" y="394"/>
                    <a:pt x="292" y="390"/>
                  </a:cubicBezTo>
                  <a:cubicBezTo>
                    <a:pt x="286" y="382"/>
                    <a:pt x="281" y="378"/>
                    <a:pt x="280" y="368"/>
                  </a:cubicBezTo>
                  <a:cubicBezTo>
                    <a:pt x="279" y="358"/>
                    <a:pt x="293" y="333"/>
                    <a:pt x="288" y="330"/>
                  </a:cubicBezTo>
                  <a:cubicBezTo>
                    <a:pt x="283" y="327"/>
                    <a:pt x="254" y="338"/>
                    <a:pt x="250" y="348"/>
                  </a:cubicBezTo>
                  <a:cubicBezTo>
                    <a:pt x="244" y="356"/>
                    <a:pt x="266" y="380"/>
                    <a:pt x="262" y="388"/>
                  </a:cubicBezTo>
                  <a:cubicBezTo>
                    <a:pt x="258" y="396"/>
                    <a:pt x="236" y="392"/>
                    <a:pt x="224" y="398"/>
                  </a:cubicBezTo>
                  <a:cubicBezTo>
                    <a:pt x="196" y="416"/>
                    <a:pt x="214" y="417"/>
                    <a:pt x="193" y="424"/>
                  </a:cubicBezTo>
                  <a:cubicBezTo>
                    <a:pt x="177" y="440"/>
                    <a:pt x="144" y="462"/>
                    <a:pt x="123" y="455"/>
                  </a:cubicBezTo>
                  <a:cubicBezTo>
                    <a:pt x="109" y="463"/>
                    <a:pt x="121" y="474"/>
                    <a:pt x="114" y="477"/>
                  </a:cubicBezTo>
                  <a:cubicBezTo>
                    <a:pt x="107" y="480"/>
                    <a:pt x="87" y="468"/>
                    <a:pt x="81" y="470"/>
                  </a:cubicBezTo>
                  <a:cubicBezTo>
                    <a:pt x="75" y="472"/>
                    <a:pt x="71" y="479"/>
                    <a:pt x="77" y="488"/>
                  </a:cubicBezTo>
                  <a:cubicBezTo>
                    <a:pt x="97" y="501"/>
                    <a:pt x="109" y="499"/>
                    <a:pt x="117" y="524"/>
                  </a:cubicBezTo>
                  <a:cubicBezTo>
                    <a:pt x="122" y="533"/>
                    <a:pt x="118" y="553"/>
                    <a:pt x="114" y="558"/>
                  </a:cubicBezTo>
                  <a:cubicBezTo>
                    <a:pt x="110" y="563"/>
                    <a:pt x="101" y="555"/>
                    <a:pt x="94" y="555"/>
                  </a:cubicBezTo>
                  <a:cubicBezTo>
                    <a:pt x="87" y="555"/>
                    <a:pt x="82" y="555"/>
                    <a:pt x="69" y="555"/>
                  </a:cubicBezTo>
                  <a:cubicBezTo>
                    <a:pt x="53" y="561"/>
                    <a:pt x="24" y="548"/>
                    <a:pt x="15" y="554"/>
                  </a:cubicBezTo>
                  <a:cubicBezTo>
                    <a:pt x="6" y="560"/>
                    <a:pt x="13" y="582"/>
                    <a:pt x="13" y="590"/>
                  </a:cubicBezTo>
                  <a:cubicBezTo>
                    <a:pt x="12" y="598"/>
                    <a:pt x="16" y="592"/>
                    <a:pt x="18" y="605"/>
                  </a:cubicBezTo>
                  <a:cubicBezTo>
                    <a:pt x="16" y="611"/>
                    <a:pt x="2" y="615"/>
                    <a:pt x="1" y="624"/>
                  </a:cubicBezTo>
                  <a:cubicBezTo>
                    <a:pt x="0" y="633"/>
                    <a:pt x="9" y="651"/>
                    <a:pt x="13" y="659"/>
                  </a:cubicBezTo>
                  <a:cubicBezTo>
                    <a:pt x="17" y="667"/>
                    <a:pt x="20" y="671"/>
                    <a:pt x="24" y="672"/>
                  </a:cubicBezTo>
                  <a:cubicBezTo>
                    <a:pt x="28" y="675"/>
                    <a:pt x="28" y="665"/>
                    <a:pt x="37" y="665"/>
                  </a:cubicBezTo>
                  <a:cubicBezTo>
                    <a:pt x="41" y="665"/>
                    <a:pt x="42" y="671"/>
                    <a:pt x="49" y="672"/>
                  </a:cubicBezTo>
                  <a:cubicBezTo>
                    <a:pt x="56" y="673"/>
                    <a:pt x="65" y="674"/>
                    <a:pt x="78" y="671"/>
                  </a:cubicBezTo>
                  <a:cubicBezTo>
                    <a:pt x="91" y="668"/>
                    <a:pt x="120" y="664"/>
                    <a:pt x="130" y="656"/>
                  </a:cubicBezTo>
                  <a:cubicBezTo>
                    <a:pt x="142" y="641"/>
                    <a:pt x="137" y="633"/>
                    <a:pt x="139" y="624"/>
                  </a:cubicBezTo>
                  <a:cubicBezTo>
                    <a:pt x="141" y="615"/>
                    <a:pt x="141" y="607"/>
                    <a:pt x="144" y="603"/>
                  </a:cubicBezTo>
                  <a:cubicBezTo>
                    <a:pt x="147" y="599"/>
                    <a:pt x="153" y="605"/>
                    <a:pt x="160" y="602"/>
                  </a:cubicBezTo>
                  <a:cubicBezTo>
                    <a:pt x="167" y="599"/>
                    <a:pt x="183" y="589"/>
                    <a:pt x="187" y="582"/>
                  </a:cubicBezTo>
                  <a:cubicBezTo>
                    <a:pt x="193" y="578"/>
                    <a:pt x="180" y="567"/>
                    <a:pt x="183" y="563"/>
                  </a:cubicBezTo>
                  <a:cubicBezTo>
                    <a:pt x="186" y="559"/>
                    <a:pt x="200" y="556"/>
                    <a:pt x="205" y="557"/>
                  </a:cubicBezTo>
                  <a:cubicBezTo>
                    <a:pt x="210" y="558"/>
                    <a:pt x="210" y="566"/>
                    <a:pt x="213" y="568"/>
                  </a:cubicBezTo>
                  <a:cubicBezTo>
                    <a:pt x="216" y="569"/>
                    <a:pt x="220" y="573"/>
                    <a:pt x="226" y="570"/>
                  </a:cubicBezTo>
                  <a:cubicBezTo>
                    <a:pt x="232" y="567"/>
                    <a:pt x="243" y="557"/>
                    <a:pt x="250" y="552"/>
                  </a:cubicBezTo>
                  <a:cubicBezTo>
                    <a:pt x="259" y="552"/>
                    <a:pt x="262" y="538"/>
                    <a:pt x="270" y="542"/>
                  </a:cubicBezTo>
                  <a:cubicBezTo>
                    <a:pt x="276" y="543"/>
                    <a:pt x="282" y="553"/>
                    <a:pt x="286" y="558"/>
                  </a:cubicBezTo>
                  <a:cubicBezTo>
                    <a:pt x="290" y="563"/>
                    <a:pt x="283" y="567"/>
                    <a:pt x="295" y="575"/>
                  </a:cubicBezTo>
                  <a:cubicBezTo>
                    <a:pt x="315" y="596"/>
                    <a:pt x="324" y="597"/>
                    <a:pt x="357" y="604"/>
                  </a:cubicBezTo>
                  <a:cubicBezTo>
                    <a:pt x="371" y="625"/>
                    <a:pt x="379" y="633"/>
                    <a:pt x="354" y="639"/>
                  </a:cubicBezTo>
                  <a:cubicBezTo>
                    <a:pt x="351" y="646"/>
                    <a:pt x="332" y="636"/>
                    <a:pt x="327" y="639"/>
                  </a:cubicBezTo>
                  <a:cubicBezTo>
                    <a:pt x="322" y="642"/>
                    <a:pt x="321" y="654"/>
                    <a:pt x="325" y="659"/>
                  </a:cubicBezTo>
                  <a:cubicBezTo>
                    <a:pt x="329" y="664"/>
                    <a:pt x="347" y="672"/>
                    <a:pt x="354" y="671"/>
                  </a:cubicBezTo>
                  <a:cubicBezTo>
                    <a:pt x="361" y="670"/>
                    <a:pt x="364" y="662"/>
                    <a:pt x="369" y="656"/>
                  </a:cubicBezTo>
                  <a:cubicBezTo>
                    <a:pt x="376" y="649"/>
                    <a:pt x="380" y="640"/>
                    <a:pt x="385" y="632"/>
                  </a:cubicBezTo>
                  <a:cubicBezTo>
                    <a:pt x="389" y="626"/>
                    <a:pt x="384" y="623"/>
                    <a:pt x="387" y="620"/>
                  </a:cubicBezTo>
                  <a:cubicBezTo>
                    <a:pt x="390" y="617"/>
                    <a:pt x="411" y="620"/>
                    <a:pt x="405" y="614"/>
                  </a:cubicBezTo>
                  <a:cubicBezTo>
                    <a:pt x="398" y="592"/>
                    <a:pt x="371" y="596"/>
                    <a:pt x="353" y="584"/>
                  </a:cubicBezTo>
                  <a:cubicBezTo>
                    <a:pt x="350" y="580"/>
                    <a:pt x="348" y="575"/>
                    <a:pt x="345" y="572"/>
                  </a:cubicBezTo>
                  <a:cubicBezTo>
                    <a:pt x="342" y="569"/>
                    <a:pt x="336" y="568"/>
                    <a:pt x="333" y="564"/>
                  </a:cubicBezTo>
                  <a:cubicBezTo>
                    <a:pt x="327" y="557"/>
                    <a:pt x="317" y="540"/>
                    <a:pt x="317" y="540"/>
                  </a:cubicBezTo>
                  <a:cubicBezTo>
                    <a:pt x="318" y="535"/>
                    <a:pt x="328" y="524"/>
                    <a:pt x="334" y="524"/>
                  </a:cubicBezTo>
                  <a:cubicBezTo>
                    <a:pt x="340" y="524"/>
                    <a:pt x="349" y="535"/>
                    <a:pt x="353" y="540"/>
                  </a:cubicBezTo>
                  <a:cubicBezTo>
                    <a:pt x="357" y="542"/>
                    <a:pt x="354" y="549"/>
                    <a:pt x="357" y="552"/>
                  </a:cubicBezTo>
                  <a:cubicBezTo>
                    <a:pt x="363" y="555"/>
                    <a:pt x="383" y="571"/>
                    <a:pt x="390" y="572"/>
                  </a:cubicBezTo>
                  <a:cubicBezTo>
                    <a:pt x="397" y="573"/>
                    <a:pt x="398" y="558"/>
                    <a:pt x="401" y="560"/>
                  </a:cubicBezTo>
                  <a:cubicBezTo>
                    <a:pt x="404" y="568"/>
                    <a:pt x="401" y="581"/>
                    <a:pt x="409" y="584"/>
                  </a:cubicBezTo>
                  <a:cubicBezTo>
                    <a:pt x="417" y="587"/>
                    <a:pt x="433" y="592"/>
                    <a:pt x="433" y="592"/>
                  </a:cubicBezTo>
                  <a:cubicBezTo>
                    <a:pt x="437" y="597"/>
                    <a:pt x="416" y="601"/>
                    <a:pt x="415" y="608"/>
                  </a:cubicBezTo>
                  <a:cubicBezTo>
                    <a:pt x="414" y="615"/>
                    <a:pt x="423" y="628"/>
                    <a:pt x="429" y="636"/>
                  </a:cubicBezTo>
                  <a:cubicBezTo>
                    <a:pt x="433" y="644"/>
                    <a:pt x="450" y="649"/>
                    <a:pt x="453" y="654"/>
                  </a:cubicBezTo>
                  <a:cubicBezTo>
                    <a:pt x="456" y="659"/>
                    <a:pt x="447" y="667"/>
                    <a:pt x="450" y="669"/>
                  </a:cubicBezTo>
                  <a:cubicBezTo>
                    <a:pt x="453" y="671"/>
                    <a:pt x="471" y="671"/>
                    <a:pt x="474" y="669"/>
                  </a:cubicBezTo>
                  <a:cubicBezTo>
                    <a:pt x="479" y="667"/>
                    <a:pt x="466" y="660"/>
                    <a:pt x="466" y="656"/>
                  </a:cubicBezTo>
                  <a:cubicBezTo>
                    <a:pt x="468" y="652"/>
                    <a:pt x="484" y="647"/>
                    <a:pt x="484" y="642"/>
                  </a:cubicBezTo>
                  <a:cubicBezTo>
                    <a:pt x="484" y="637"/>
                    <a:pt x="471" y="631"/>
                    <a:pt x="469" y="626"/>
                  </a:cubicBezTo>
                  <a:cubicBezTo>
                    <a:pt x="467" y="621"/>
                    <a:pt x="466" y="618"/>
                    <a:pt x="472" y="614"/>
                  </a:cubicBezTo>
                  <a:cubicBezTo>
                    <a:pt x="478" y="610"/>
                    <a:pt x="497" y="603"/>
                    <a:pt x="504" y="603"/>
                  </a:cubicBezTo>
                  <a:cubicBezTo>
                    <a:pt x="510" y="603"/>
                    <a:pt x="512" y="610"/>
                    <a:pt x="513" y="614"/>
                  </a:cubicBezTo>
                  <a:cubicBezTo>
                    <a:pt x="514" y="618"/>
                    <a:pt x="507" y="625"/>
                    <a:pt x="510" y="629"/>
                  </a:cubicBezTo>
                  <a:cubicBezTo>
                    <a:pt x="513" y="633"/>
                    <a:pt x="528" y="635"/>
                    <a:pt x="529" y="638"/>
                  </a:cubicBezTo>
                  <a:cubicBezTo>
                    <a:pt x="532" y="642"/>
                    <a:pt x="517" y="645"/>
                    <a:pt x="517" y="650"/>
                  </a:cubicBezTo>
                  <a:cubicBezTo>
                    <a:pt x="518" y="655"/>
                    <a:pt x="525" y="661"/>
                    <a:pt x="532" y="666"/>
                  </a:cubicBezTo>
                  <a:cubicBezTo>
                    <a:pt x="542" y="669"/>
                    <a:pt x="547" y="679"/>
                    <a:pt x="558" y="680"/>
                  </a:cubicBezTo>
                  <a:cubicBezTo>
                    <a:pt x="567" y="683"/>
                    <a:pt x="567" y="668"/>
                    <a:pt x="582" y="666"/>
                  </a:cubicBezTo>
                  <a:cubicBezTo>
                    <a:pt x="589" y="666"/>
                    <a:pt x="597" y="674"/>
                    <a:pt x="600" y="678"/>
                  </a:cubicBezTo>
                  <a:cubicBezTo>
                    <a:pt x="603" y="682"/>
                    <a:pt x="602" y="683"/>
                    <a:pt x="601" y="687"/>
                  </a:cubicBezTo>
                  <a:cubicBezTo>
                    <a:pt x="600" y="691"/>
                    <a:pt x="590" y="698"/>
                    <a:pt x="592" y="701"/>
                  </a:cubicBezTo>
                  <a:cubicBezTo>
                    <a:pt x="594" y="704"/>
                    <a:pt x="608" y="708"/>
                    <a:pt x="613" y="707"/>
                  </a:cubicBezTo>
                  <a:cubicBezTo>
                    <a:pt x="618" y="706"/>
                    <a:pt x="621" y="699"/>
                    <a:pt x="621" y="695"/>
                  </a:cubicBezTo>
                  <a:cubicBezTo>
                    <a:pt x="621" y="691"/>
                    <a:pt x="612" y="688"/>
                    <a:pt x="613" y="684"/>
                  </a:cubicBezTo>
                  <a:cubicBezTo>
                    <a:pt x="614" y="680"/>
                    <a:pt x="622" y="674"/>
                    <a:pt x="628" y="672"/>
                  </a:cubicBezTo>
                  <a:cubicBezTo>
                    <a:pt x="634" y="670"/>
                    <a:pt x="647" y="664"/>
                    <a:pt x="648" y="674"/>
                  </a:cubicBezTo>
                  <a:cubicBezTo>
                    <a:pt x="647" y="695"/>
                    <a:pt x="651" y="705"/>
                    <a:pt x="637" y="731"/>
                  </a:cubicBezTo>
                  <a:cubicBezTo>
                    <a:pt x="634" y="745"/>
                    <a:pt x="630" y="747"/>
                    <a:pt x="622" y="759"/>
                  </a:cubicBezTo>
                  <a:cubicBezTo>
                    <a:pt x="619" y="763"/>
                    <a:pt x="613" y="780"/>
                    <a:pt x="613" y="780"/>
                  </a:cubicBezTo>
                  <a:cubicBezTo>
                    <a:pt x="615" y="789"/>
                    <a:pt x="623" y="812"/>
                    <a:pt x="628" y="813"/>
                  </a:cubicBezTo>
                  <a:cubicBezTo>
                    <a:pt x="633" y="814"/>
                    <a:pt x="638" y="786"/>
                    <a:pt x="642" y="789"/>
                  </a:cubicBezTo>
                  <a:cubicBezTo>
                    <a:pt x="646" y="792"/>
                    <a:pt x="649" y="823"/>
                    <a:pt x="651" y="833"/>
                  </a:cubicBezTo>
                  <a:cubicBezTo>
                    <a:pt x="653" y="843"/>
                    <a:pt x="650" y="845"/>
                    <a:pt x="653" y="848"/>
                  </a:cubicBezTo>
                  <a:cubicBezTo>
                    <a:pt x="655" y="855"/>
                    <a:pt x="660" y="847"/>
                    <a:pt x="667" y="851"/>
                  </a:cubicBezTo>
                  <a:cubicBezTo>
                    <a:pt x="674" y="855"/>
                    <a:pt x="668" y="873"/>
                    <a:pt x="676" y="876"/>
                  </a:cubicBezTo>
                  <a:cubicBezTo>
                    <a:pt x="680" y="877"/>
                    <a:pt x="696" y="890"/>
                    <a:pt x="696" y="890"/>
                  </a:cubicBezTo>
                  <a:cubicBezTo>
                    <a:pt x="702" y="898"/>
                    <a:pt x="684" y="904"/>
                    <a:pt x="691" y="917"/>
                  </a:cubicBezTo>
                  <a:cubicBezTo>
                    <a:pt x="696" y="929"/>
                    <a:pt x="721" y="950"/>
                    <a:pt x="727" y="960"/>
                  </a:cubicBezTo>
                  <a:cubicBezTo>
                    <a:pt x="735" y="970"/>
                    <a:pt x="721" y="969"/>
                    <a:pt x="727" y="978"/>
                  </a:cubicBezTo>
                  <a:cubicBezTo>
                    <a:pt x="731" y="981"/>
                    <a:pt x="746" y="977"/>
                    <a:pt x="751" y="981"/>
                  </a:cubicBezTo>
                  <a:cubicBezTo>
                    <a:pt x="756" y="985"/>
                    <a:pt x="757" y="993"/>
                    <a:pt x="759" y="1005"/>
                  </a:cubicBezTo>
                  <a:cubicBezTo>
                    <a:pt x="739" y="1019"/>
                    <a:pt x="755" y="1045"/>
                    <a:pt x="765" y="1056"/>
                  </a:cubicBezTo>
                  <a:cubicBezTo>
                    <a:pt x="771" y="1064"/>
                    <a:pt x="787" y="1046"/>
                    <a:pt x="796" y="1044"/>
                  </a:cubicBezTo>
                  <a:cubicBezTo>
                    <a:pt x="805" y="1042"/>
                    <a:pt x="811" y="1047"/>
                    <a:pt x="821" y="1044"/>
                  </a:cubicBezTo>
                  <a:cubicBezTo>
                    <a:pt x="840" y="1031"/>
                    <a:pt x="828" y="1038"/>
                    <a:pt x="857" y="1028"/>
                  </a:cubicBezTo>
                  <a:cubicBezTo>
                    <a:pt x="907" y="1011"/>
                    <a:pt x="862" y="1017"/>
                    <a:pt x="893" y="1000"/>
                  </a:cubicBezTo>
                  <a:cubicBezTo>
                    <a:pt x="902" y="993"/>
                    <a:pt x="901" y="1001"/>
                    <a:pt x="913" y="993"/>
                  </a:cubicBezTo>
                  <a:cubicBezTo>
                    <a:pt x="919" y="988"/>
                    <a:pt x="922" y="979"/>
                    <a:pt x="930" y="972"/>
                  </a:cubicBezTo>
                  <a:cubicBezTo>
                    <a:pt x="938" y="965"/>
                    <a:pt x="958" y="960"/>
                    <a:pt x="964" y="953"/>
                  </a:cubicBezTo>
                  <a:cubicBezTo>
                    <a:pt x="970" y="946"/>
                    <a:pt x="962" y="940"/>
                    <a:pt x="967" y="932"/>
                  </a:cubicBezTo>
                  <a:cubicBezTo>
                    <a:pt x="979" y="919"/>
                    <a:pt x="996" y="910"/>
                    <a:pt x="993" y="903"/>
                  </a:cubicBezTo>
                  <a:cubicBezTo>
                    <a:pt x="993" y="894"/>
                    <a:pt x="975" y="884"/>
                    <a:pt x="967" y="879"/>
                  </a:cubicBezTo>
                  <a:cubicBezTo>
                    <a:pt x="960" y="872"/>
                    <a:pt x="952" y="877"/>
                    <a:pt x="946" y="872"/>
                  </a:cubicBezTo>
                  <a:cubicBezTo>
                    <a:pt x="940" y="867"/>
                    <a:pt x="938" y="849"/>
                    <a:pt x="933" y="848"/>
                  </a:cubicBezTo>
                  <a:cubicBezTo>
                    <a:pt x="928" y="847"/>
                    <a:pt x="926" y="861"/>
                    <a:pt x="917" y="864"/>
                  </a:cubicBezTo>
                  <a:cubicBezTo>
                    <a:pt x="907" y="867"/>
                    <a:pt x="887" y="869"/>
                    <a:pt x="876" y="864"/>
                  </a:cubicBezTo>
                  <a:cubicBezTo>
                    <a:pt x="870" y="862"/>
                    <a:pt x="884" y="855"/>
                    <a:pt x="883" y="851"/>
                  </a:cubicBezTo>
                  <a:cubicBezTo>
                    <a:pt x="882" y="847"/>
                    <a:pt x="874" y="840"/>
                    <a:pt x="870" y="840"/>
                  </a:cubicBezTo>
                  <a:cubicBezTo>
                    <a:pt x="866" y="840"/>
                    <a:pt x="864" y="852"/>
                    <a:pt x="861" y="851"/>
                  </a:cubicBezTo>
                  <a:cubicBezTo>
                    <a:pt x="858" y="850"/>
                    <a:pt x="854" y="842"/>
                    <a:pt x="849" y="836"/>
                  </a:cubicBezTo>
                  <a:cubicBezTo>
                    <a:pt x="844" y="828"/>
                    <a:pt x="834" y="824"/>
                    <a:pt x="829" y="816"/>
                  </a:cubicBezTo>
                  <a:cubicBezTo>
                    <a:pt x="825" y="809"/>
                    <a:pt x="821" y="792"/>
                    <a:pt x="821" y="792"/>
                  </a:cubicBezTo>
                  <a:cubicBezTo>
                    <a:pt x="832" y="776"/>
                    <a:pt x="836" y="773"/>
                    <a:pt x="853" y="784"/>
                  </a:cubicBezTo>
                  <a:cubicBezTo>
                    <a:pt x="862" y="798"/>
                    <a:pt x="867" y="811"/>
                    <a:pt x="883" y="816"/>
                  </a:cubicBezTo>
                  <a:cubicBezTo>
                    <a:pt x="891" y="819"/>
                    <a:pt x="907" y="836"/>
                    <a:pt x="919" y="837"/>
                  </a:cubicBezTo>
                  <a:cubicBezTo>
                    <a:pt x="928" y="838"/>
                    <a:pt x="931" y="823"/>
                    <a:pt x="937" y="821"/>
                  </a:cubicBezTo>
                  <a:cubicBezTo>
                    <a:pt x="943" y="819"/>
                    <a:pt x="950" y="820"/>
                    <a:pt x="953" y="824"/>
                  </a:cubicBezTo>
                  <a:cubicBezTo>
                    <a:pt x="960" y="827"/>
                    <a:pt x="949" y="846"/>
                    <a:pt x="957" y="848"/>
                  </a:cubicBezTo>
                  <a:cubicBezTo>
                    <a:pt x="966" y="853"/>
                    <a:pt x="995" y="859"/>
                    <a:pt x="1012" y="860"/>
                  </a:cubicBezTo>
                  <a:cubicBezTo>
                    <a:pt x="1029" y="861"/>
                    <a:pt x="1046" y="853"/>
                    <a:pt x="1057" y="852"/>
                  </a:cubicBezTo>
                  <a:cubicBezTo>
                    <a:pt x="1064" y="853"/>
                    <a:pt x="1071" y="853"/>
                    <a:pt x="1077" y="856"/>
                  </a:cubicBezTo>
                  <a:cubicBezTo>
                    <a:pt x="1082" y="859"/>
                    <a:pt x="1081" y="836"/>
                    <a:pt x="1086" y="843"/>
                  </a:cubicBezTo>
                  <a:cubicBezTo>
                    <a:pt x="1090" y="848"/>
                    <a:pt x="1092" y="873"/>
                    <a:pt x="1102" y="888"/>
                  </a:cubicBezTo>
                  <a:cubicBezTo>
                    <a:pt x="1113" y="904"/>
                    <a:pt x="1128" y="927"/>
                    <a:pt x="1146" y="932"/>
                  </a:cubicBezTo>
                  <a:cubicBezTo>
                    <a:pt x="1157" y="939"/>
                    <a:pt x="1163" y="913"/>
                    <a:pt x="1168" y="914"/>
                  </a:cubicBezTo>
                  <a:cubicBezTo>
                    <a:pt x="1173" y="915"/>
                    <a:pt x="1172" y="924"/>
                    <a:pt x="1174" y="939"/>
                  </a:cubicBezTo>
                  <a:cubicBezTo>
                    <a:pt x="1176" y="954"/>
                    <a:pt x="1175" y="983"/>
                    <a:pt x="1181" y="1004"/>
                  </a:cubicBezTo>
                  <a:cubicBezTo>
                    <a:pt x="1187" y="1023"/>
                    <a:pt x="1202" y="1053"/>
                    <a:pt x="1209" y="1067"/>
                  </a:cubicBezTo>
                  <a:cubicBezTo>
                    <a:pt x="1216" y="1083"/>
                    <a:pt x="1218" y="1092"/>
                    <a:pt x="1221" y="1100"/>
                  </a:cubicBezTo>
                  <a:cubicBezTo>
                    <a:pt x="1234" y="1140"/>
                    <a:pt x="1212" y="1068"/>
                    <a:pt x="1227" y="1118"/>
                  </a:cubicBezTo>
                  <a:cubicBezTo>
                    <a:pt x="1229" y="1126"/>
                    <a:pt x="1241" y="1140"/>
                    <a:pt x="1241" y="1140"/>
                  </a:cubicBezTo>
                  <a:cubicBezTo>
                    <a:pt x="1249" y="1132"/>
                    <a:pt x="1244" y="1124"/>
                    <a:pt x="1252" y="1116"/>
                  </a:cubicBezTo>
                  <a:cubicBezTo>
                    <a:pt x="1256" y="1115"/>
                    <a:pt x="1268" y="1094"/>
                    <a:pt x="1270" y="1097"/>
                  </a:cubicBezTo>
                  <a:cubicBezTo>
                    <a:pt x="1272" y="1100"/>
                    <a:pt x="1265" y="1124"/>
                    <a:pt x="1266" y="1136"/>
                  </a:cubicBezTo>
                  <a:cubicBezTo>
                    <a:pt x="1267" y="1148"/>
                    <a:pt x="1269" y="1166"/>
                    <a:pt x="1276" y="1170"/>
                  </a:cubicBezTo>
                  <a:cubicBezTo>
                    <a:pt x="1283" y="1174"/>
                    <a:pt x="1302" y="1170"/>
                    <a:pt x="1306" y="1161"/>
                  </a:cubicBezTo>
                  <a:cubicBezTo>
                    <a:pt x="1308" y="1151"/>
                    <a:pt x="1304" y="1126"/>
                    <a:pt x="1299" y="1113"/>
                  </a:cubicBezTo>
                  <a:cubicBezTo>
                    <a:pt x="1295" y="1104"/>
                    <a:pt x="1286" y="1108"/>
                    <a:pt x="1282" y="1103"/>
                  </a:cubicBezTo>
                  <a:cubicBezTo>
                    <a:pt x="1278" y="1098"/>
                    <a:pt x="1277" y="1088"/>
                    <a:pt x="1277" y="1080"/>
                  </a:cubicBezTo>
                  <a:cubicBezTo>
                    <a:pt x="1272" y="1063"/>
                    <a:pt x="1284" y="1063"/>
                    <a:pt x="1285" y="1056"/>
                  </a:cubicBezTo>
                  <a:cubicBezTo>
                    <a:pt x="1285" y="1046"/>
                    <a:pt x="1275" y="1028"/>
                    <a:pt x="1279" y="1019"/>
                  </a:cubicBezTo>
                  <a:cubicBezTo>
                    <a:pt x="1281" y="1010"/>
                    <a:pt x="1304" y="1005"/>
                    <a:pt x="1309" y="999"/>
                  </a:cubicBezTo>
                  <a:cubicBezTo>
                    <a:pt x="1323" y="981"/>
                    <a:pt x="1319" y="984"/>
                    <a:pt x="1337" y="972"/>
                  </a:cubicBezTo>
                  <a:cubicBezTo>
                    <a:pt x="1356" y="944"/>
                    <a:pt x="1345" y="953"/>
                    <a:pt x="1365" y="940"/>
                  </a:cubicBezTo>
                  <a:cubicBezTo>
                    <a:pt x="1374" y="931"/>
                    <a:pt x="1376" y="922"/>
                    <a:pt x="1383" y="917"/>
                  </a:cubicBezTo>
                  <a:cubicBezTo>
                    <a:pt x="1391" y="913"/>
                    <a:pt x="1401" y="918"/>
                    <a:pt x="1411" y="917"/>
                  </a:cubicBezTo>
                  <a:cubicBezTo>
                    <a:pt x="1421" y="916"/>
                    <a:pt x="1436" y="904"/>
                    <a:pt x="1443" y="909"/>
                  </a:cubicBezTo>
                  <a:cubicBezTo>
                    <a:pt x="1449" y="914"/>
                    <a:pt x="1454" y="939"/>
                    <a:pt x="1455" y="947"/>
                  </a:cubicBezTo>
                  <a:cubicBezTo>
                    <a:pt x="1459" y="955"/>
                    <a:pt x="1460" y="955"/>
                    <a:pt x="1465" y="959"/>
                  </a:cubicBezTo>
                  <a:cubicBezTo>
                    <a:pt x="1469" y="971"/>
                    <a:pt x="1485" y="972"/>
                    <a:pt x="1485" y="972"/>
                  </a:cubicBezTo>
                  <a:cubicBezTo>
                    <a:pt x="1488" y="979"/>
                    <a:pt x="1470" y="998"/>
                    <a:pt x="1473" y="1007"/>
                  </a:cubicBezTo>
                  <a:cubicBezTo>
                    <a:pt x="1474" y="1015"/>
                    <a:pt x="1484" y="1022"/>
                    <a:pt x="1491" y="1020"/>
                  </a:cubicBezTo>
                  <a:cubicBezTo>
                    <a:pt x="1498" y="1020"/>
                    <a:pt x="1507" y="997"/>
                    <a:pt x="1515" y="996"/>
                  </a:cubicBezTo>
                  <a:cubicBezTo>
                    <a:pt x="1522" y="996"/>
                    <a:pt x="1527" y="1012"/>
                    <a:pt x="1531" y="1023"/>
                  </a:cubicBezTo>
                  <a:cubicBezTo>
                    <a:pt x="1533" y="1034"/>
                    <a:pt x="1538" y="1046"/>
                    <a:pt x="1539" y="1062"/>
                  </a:cubicBezTo>
                  <a:cubicBezTo>
                    <a:pt x="1539" y="1075"/>
                    <a:pt x="1532" y="1093"/>
                    <a:pt x="1531" y="1104"/>
                  </a:cubicBezTo>
                  <a:cubicBezTo>
                    <a:pt x="1530" y="1115"/>
                    <a:pt x="1530" y="1121"/>
                    <a:pt x="1534" y="1130"/>
                  </a:cubicBezTo>
                  <a:cubicBezTo>
                    <a:pt x="1537" y="1143"/>
                    <a:pt x="1557" y="1156"/>
                    <a:pt x="1557" y="1156"/>
                  </a:cubicBezTo>
                  <a:cubicBezTo>
                    <a:pt x="1563" y="1165"/>
                    <a:pt x="1564" y="1198"/>
                    <a:pt x="1573" y="1209"/>
                  </a:cubicBezTo>
                  <a:cubicBezTo>
                    <a:pt x="1584" y="1225"/>
                    <a:pt x="1615" y="1250"/>
                    <a:pt x="1621" y="1250"/>
                  </a:cubicBezTo>
                  <a:cubicBezTo>
                    <a:pt x="1627" y="1250"/>
                    <a:pt x="1617" y="1230"/>
                    <a:pt x="1608" y="1212"/>
                  </a:cubicBezTo>
                  <a:cubicBezTo>
                    <a:pt x="1614" y="1184"/>
                    <a:pt x="1588" y="1155"/>
                    <a:pt x="1565" y="1140"/>
                  </a:cubicBezTo>
                  <a:cubicBezTo>
                    <a:pt x="1550" y="1117"/>
                    <a:pt x="1548" y="1074"/>
                    <a:pt x="1575" y="1056"/>
                  </a:cubicBezTo>
                  <a:cubicBezTo>
                    <a:pt x="1582" y="1043"/>
                    <a:pt x="1593" y="1060"/>
                    <a:pt x="1602" y="1070"/>
                  </a:cubicBezTo>
                  <a:cubicBezTo>
                    <a:pt x="1606" y="1076"/>
                    <a:pt x="1598" y="1087"/>
                    <a:pt x="1602" y="1092"/>
                  </a:cubicBezTo>
                  <a:cubicBezTo>
                    <a:pt x="1606" y="1097"/>
                    <a:pt x="1620" y="1098"/>
                    <a:pt x="1624" y="1103"/>
                  </a:cubicBezTo>
                  <a:cubicBezTo>
                    <a:pt x="1628" y="1108"/>
                    <a:pt x="1620" y="1124"/>
                    <a:pt x="1626" y="1124"/>
                  </a:cubicBezTo>
                  <a:cubicBezTo>
                    <a:pt x="1649" y="1119"/>
                    <a:pt x="1652" y="1124"/>
                    <a:pt x="1659" y="1103"/>
                  </a:cubicBezTo>
                  <a:cubicBezTo>
                    <a:pt x="1665" y="1094"/>
                    <a:pt x="1682" y="1083"/>
                    <a:pt x="1687" y="1073"/>
                  </a:cubicBezTo>
                  <a:cubicBezTo>
                    <a:pt x="1692" y="1063"/>
                    <a:pt x="1692" y="1050"/>
                    <a:pt x="1692" y="1040"/>
                  </a:cubicBezTo>
                  <a:cubicBezTo>
                    <a:pt x="1692" y="1030"/>
                    <a:pt x="1691" y="1025"/>
                    <a:pt x="1684" y="1014"/>
                  </a:cubicBezTo>
                  <a:cubicBezTo>
                    <a:pt x="1677" y="1003"/>
                    <a:pt x="1656" y="982"/>
                    <a:pt x="1649" y="972"/>
                  </a:cubicBezTo>
                  <a:cubicBezTo>
                    <a:pt x="1644" y="962"/>
                    <a:pt x="1638" y="964"/>
                    <a:pt x="1642" y="954"/>
                  </a:cubicBezTo>
                  <a:cubicBezTo>
                    <a:pt x="1645" y="945"/>
                    <a:pt x="1658" y="927"/>
                    <a:pt x="1668" y="920"/>
                  </a:cubicBezTo>
                  <a:cubicBezTo>
                    <a:pt x="1668" y="910"/>
                    <a:pt x="1699" y="900"/>
                    <a:pt x="1701" y="909"/>
                  </a:cubicBezTo>
                  <a:cubicBezTo>
                    <a:pt x="1705" y="911"/>
                    <a:pt x="1710" y="921"/>
                    <a:pt x="1708" y="929"/>
                  </a:cubicBezTo>
                  <a:cubicBezTo>
                    <a:pt x="1708" y="936"/>
                    <a:pt x="1699" y="946"/>
                    <a:pt x="1698" y="951"/>
                  </a:cubicBezTo>
                  <a:cubicBezTo>
                    <a:pt x="1698" y="956"/>
                    <a:pt x="1699" y="959"/>
                    <a:pt x="1702" y="959"/>
                  </a:cubicBezTo>
                  <a:cubicBezTo>
                    <a:pt x="1705" y="959"/>
                    <a:pt x="1716" y="953"/>
                    <a:pt x="1716" y="950"/>
                  </a:cubicBezTo>
                  <a:cubicBezTo>
                    <a:pt x="1716" y="947"/>
                    <a:pt x="1705" y="948"/>
                    <a:pt x="1705" y="942"/>
                  </a:cubicBezTo>
                  <a:cubicBezTo>
                    <a:pt x="1705" y="936"/>
                    <a:pt x="1714" y="917"/>
                    <a:pt x="1719" y="911"/>
                  </a:cubicBezTo>
                  <a:cubicBezTo>
                    <a:pt x="1724" y="905"/>
                    <a:pt x="1732" y="909"/>
                    <a:pt x="1737" y="908"/>
                  </a:cubicBezTo>
                  <a:cubicBezTo>
                    <a:pt x="1741" y="907"/>
                    <a:pt x="1746" y="907"/>
                    <a:pt x="1750" y="906"/>
                  </a:cubicBezTo>
                  <a:cubicBezTo>
                    <a:pt x="1754" y="903"/>
                    <a:pt x="1758" y="893"/>
                    <a:pt x="1764" y="891"/>
                  </a:cubicBezTo>
                  <a:cubicBezTo>
                    <a:pt x="1770" y="889"/>
                    <a:pt x="1779" y="896"/>
                    <a:pt x="1788" y="893"/>
                  </a:cubicBezTo>
                  <a:cubicBezTo>
                    <a:pt x="1797" y="890"/>
                    <a:pt x="1811" y="879"/>
                    <a:pt x="1816" y="873"/>
                  </a:cubicBezTo>
                  <a:cubicBezTo>
                    <a:pt x="1822" y="868"/>
                    <a:pt x="1816" y="862"/>
                    <a:pt x="1818" y="859"/>
                  </a:cubicBezTo>
                  <a:cubicBezTo>
                    <a:pt x="1820" y="856"/>
                    <a:pt x="1827" y="860"/>
                    <a:pt x="1830" y="855"/>
                  </a:cubicBezTo>
                  <a:cubicBezTo>
                    <a:pt x="1833" y="850"/>
                    <a:pt x="1832" y="840"/>
                    <a:pt x="1837" y="830"/>
                  </a:cubicBezTo>
                  <a:cubicBezTo>
                    <a:pt x="1842" y="820"/>
                    <a:pt x="1859" y="803"/>
                    <a:pt x="1861" y="794"/>
                  </a:cubicBezTo>
                  <a:cubicBezTo>
                    <a:pt x="1866" y="784"/>
                    <a:pt x="1849" y="781"/>
                    <a:pt x="1849" y="776"/>
                  </a:cubicBezTo>
                  <a:cubicBezTo>
                    <a:pt x="1847" y="768"/>
                    <a:pt x="1845" y="751"/>
                    <a:pt x="1846" y="745"/>
                  </a:cubicBezTo>
                  <a:cubicBezTo>
                    <a:pt x="1847" y="739"/>
                    <a:pt x="1857" y="741"/>
                    <a:pt x="1858" y="741"/>
                  </a:cubicBezTo>
                  <a:cubicBezTo>
                    <a:pt x="1859" y="741"/>
                    <a:pt x="1853" y="748"/>
                    <a:pt x="1851" y="744"/>
                  </a:cubicBezTo>
                  <a:cubicBezTo>
                    <a:pt x="1849" y="740"/>
                    <a:pt x="1846" y="726"/>
                    <a:pt x="1843" y="719"/>
                  </a:cubicBezTo>
                  <a:cubicBezTo>
                    <a:pt x="1841" y="713"/>
                    <a:pt x="1832" y="706"/>
                    <a:pt x="1834" y="699"/>
                  </a:cubicBezTo>
                  <a:cubicBezTo>
                    <a:pt x="1835" y="692"/>
                    <a:pt x="1843" y="681"/>
                    <a:pt x="1851" y="675"/>
                  </a:cubicBezTo>
                  <a:cubicBezTo>
                    <a:pt x="1859" y="669"/>
                    <a:pt x="1881" y="664"/>
                    <a:pt x="1882" y="662"/>
                  </a:cubicBezTo>
                  <a:cubicBezTo>
                    <a:pt x="1882" y="658"/>
                    <a:pt x="1866" y="660"/>
                    <a:pt x="1858" y="660"/>
                  </a:cubicBezTo>
                  <a:cubicBezTo>
                    <a:pt x="1851" y="661"/>
                    <a:pt x="1845" y="666"/>
                    <a:pt x="1840" y="667"/>
                  </a:cubicBezTo>
                  <a:cubicBezTo>
                    <a:pt x="1835" y="668"/>
                    <a:pt x="1833" y="667"/>
                    <a:pt x="1828" y="663"/>
                  </a:cubicBezTo>
                  <a:cubicBezTo>
                    <a:pt x="1823" y="659"/>
                    <a:pt x="1811" y="650"/>
                    <a:pt x="1809" y="644"/>
                  </a:cubicBezTo>
                  <a:cubicBezTo>
                    <a:pt x="1810" y="640"/>
                    <a:pt x="1813" y="628"/>
                    <a:pt x="1816" y="626"/>
                  </a:cubicBezTo>
                  <a:cubicBezTo>
                    <a:pt x="1820" y="623"/>
                    <a:pt x="1828" y="628"/>
                    <a:pt x="1833" y="626"/>
                  </a:cubicBezTo>
                  <a:cubicBezTo>
                    <a:pt x="1838" y="624"/>
                    <a:pt x="1840" y="616"/>
                    <a:pt x="1846" y="612"/>
                  </a:cubicBezTo>
                  <a:cubicBezTo>
                    <a:pt x="1852" y="608"/>
                    <a:pt x="1862" y="602"/>
                    <a:pt x="1867" y="602"/>
                  </a:cubicBezTo>
                  <a:cubicBezTo>
                    <a:pt x="1870" y="602"/>
                    <a:pt x="1876" y="608"/>
                    <a:pt x="1875" y="612"/>
                  </a:cubicBezTo>
                  <a:cubicBezTo>
                    <a:pt x="1875" y="616"/>
                    <a:pt x="1866" y="625"/>
                    <a:pt x="1866" y="627"/>
                  </a:cubicBezTo>
                  <a:cubicBezTo>
                    <a:pt x="1866" y="629"/>
                    <a:pt x="1872" y="624"/>
                    <a:pt x="1875" y="622"/>
                  </a:cubicBezTo>
                  <a:cubicBezTo>
                    <a:pt x="1878" y="620"/>
                    <a:pt x="1880" y="617"/>
                    <a:pt x="1884" y="617"/>
                  </a:cubicBezTo>
                  <a:cubicBezTo>
                    <a:pt x="1888" y="617"/>
                    <a:pt x="1896" y="618"/>
                    <a:pt x="1902" y="620"/>
                  </a:cubicBezTo>
                  <a:cubicBezTo>
                    <a:pt x="1908" y="622"/>
                    <a:pt x="1920" y="624"/>
                    <a:pt x="1921" y="627"/>
                  </a:cubicBezTo>
                  <a:cubicBezTo>
                    <a:pt x="1923" y="631"/>
                    <a:pt x="1911" y="637"/>
                    <a:pt x="1909" y="641"/>
                  </a:cubicBezTo>
                  <a:cubicBezTo>
                    <a:pt x="1907" y="645"/>
                    <a:pt x="1906" y="650"/>
                    <a:pt x="1911" y="653"/>
                  </a:cubicBezTo>
                  <a:cubicBezTo>
                    <a:pt x="1916" y="656"/>
                    <a:pt x="1935" y="649"/>
                    <a:pt x="1938" y="659"/>
                  </a:cubicBezTo>
                  <a:cubicBezTo>
                    <a:pt x="1943" y="669"/>
                    <a:pt x="1921" y="707"/>
                    <a:pt x="1927" y="714"/>
                  </a:cubicBezTo>
                  <a:cubicBezTo>
                    <a:pt x="1928" y="725"/>
                    <a:pt x="1940" y="727"/>
                    <a:pt x="1944" y="726"/>
                  </a:cubicBezTo>
                  <a:cubicBezTo>
                    <a:pt x="1948" y="725"/>
                    <a:pt x="1945" y="712"/>
                    <a:pt x="1951" y="707"/>
                  </a:cubicBezTo>
                  <a:cubicBezTo>
                    <a:pt x="1957" y="702"/>
                    <a:pt x="1975" y="704"/>
                    <a:pt x="1981" y="698"/>
                  </a:cubicBezTo>
                  <a:cubicBezTo>
                    <a:pt x="1986" y="692"/>
                    <a:pt x="1991" y="680"/>
                    <a:pt x="1987" y="671"/>
                  </a:cubicBezTo>
                  <a:cubicBezTo>
                    <a:pt x="1987" y="665"/>
                    <a:pt x="1985" y="667"/>
                    <a:pt x="1980" y="659"/>
                  </a:cubicBezTo>
                  <a:cubicBezTo>
                    <a:pt x="1975" y="651"/>
                    <a:pt x="1959" y="632"/>
                    <a:pt x="1959" y="624"/>
                  </a:cubicBezTo>
                  <a:cubicBezTo>
                    <a:pt x="1958" y="613"/>
                    <a:pt x="1967" y="616"/>
                    <a:pt x="1981" y="608"/>
                  </a:cubicBezTo>
                  <a:cubicBezTo>
                    <a:pt x="1987" y="601"/>
                    <a:pt x="1989" y="589"/>
                    <a:pt x="1995" y="582"/>
                  </a:cubicBezTo>
                  <a:cubicBezTo>
                    <a:pt x="2001" y="575"/>
                    <a:pt x="2011" y="567"/>
                    <a:pt x="2017" y="567"/>
                  </a:cubicBezTo>
                  <a:cubicBezTo>
                    <a:pt x="2023" y="567"/>
                    <a:pt x="2026" y="580"/>
                    <a:pt x="2032" y="581"/>
                  </a:cubicBezTo>
                  <a:cubicBezTo>
                    <a:pt x="2038" y="582"/>
                    <a:pt x="2043" y="584"/>
                    <a:pt x="2052" y="576"/>
                  </a:cubicBezTo>
                  <a:cubicBezTo>
                    <a:pt x="2067" y="561"/>
                    <a:pt x="2067" y="544"/>
                    <a:pt x="2085" y="532"/>
                  </a:cubicBezTo>
                  <a:cubicBezTo>
                    <a:pt x="2091" y="524"/>
                    <a:pt x="2103" y="514"/>
                    <a:pt x="2109" y="506"/>
                  </a:cubicBezTo>
                  <a:cubicBezTo>
                    <a:pt x="2115" y="497"/>
                    <a:pt x="2117" y="488"/>
                    <a:pt x="2125" y="480"/>
                  </a:cubicBezTo>
                  <a:cubicBezTo>
                    <a:pt x="2128" y="477"/>
                    <a:pt x="2137" y="462"/>
                    <a:pt x="2140" y="458"/>
                  </a:cubicBezTo>
                  <a:cubicBezTo>
                    <a:pt x="2142" y="446"/>
                    <a:pt x="2137" y="444"/>
                    <a:pt x="2137" y="432"/>
                  </a:cubicBezTo>
                  <a:cubicBezTo>
                    <a:pt x="2136" y="426"/>
                    <a:pt x="2165" y="420"/>
                    <a:pt x="2155" y="411"/>
                  </a:cubicBezTo>
                  <a:cubicBezTo>
                    <a:pt x="2153" y="403"/>
                    <a:pt x="2136" y="386"/>
                    <a:pt x="2127" y="383"/>
                  </a:cubicBezTo>
                  <a:cubicBezTo>
                    <a:pt x="2118" y="380"/>
                    <a:pt x="2109" y="396"/>
                    <a:pt x="2101" y="395"/>
                  </a:cubicBezTo>
                  <a:cubicBezTo>
                    <a:pt x="2093" y="394"/>
                    <a:pt x="2078" y="386"/>
                    <a:pt x="2077" y="380"/>
                  </a:cubicBezTo>
                  <a:cubicBezTo>
                    <a:pt x="2083" y="371"/>
                    <a:pt x="2092" y="365"/>
                    <a:pt x="2097" y="356"/>
                  </a:cubicBezTo>
                  <a:cubicBezTo>
                    <a:pt x="2100" y="350"/>
                    <a:pt x="2112" y="341"/>
                    <a:pt x="2116" y="335"/>
                  </a:cubicBezTo>
                  <a:cubicBezTo>
                    <a:pt x="2122" y="327"/>
                    <a:pt x="2136" y="328"/>
                    <a:pt x="2145" y="323"/>
                  </a:cubicBezTo>
                  <a:cubicBezTo>
                    <a:pt x="2155" y="320"/>
                    <a:pt x="2156" y="304"/>
                    <a:pt x="2172" y="302"/>
                  </a:cubicBezTo>
                  <a:cubicBezTo>
                    <a:pt x="2188" y="300"/>
                    <a:pt x="2222" y="309"/>
                    <a:pt x="2239" y="308"/>
                  </a:cubicBezTo>
                  <a:cubicBezTo>
                    <a:pt x="2256" y="307"/>
                    <a:pt x="2265" y="296"/>
                    <a:pt x="2275" y="297"/>
                  </a:cubicBezTo>
                  <a:cubicBezTo>
                    <a:pt x="2285" y="298"/>
                    <a:pt x="2293" y="312"/>
                    <a:pt x="2302" y="314"/>
                  </a:cubicBezTo>
                  <a:cubicBezTo>
                    <a:pt x="2311" y="316"/>
                    <a:pt x="2322" y="308"/>
                    <a:pt x="2328" y="306"/>
                  </a:cubicBezTo>
                  <a:cubicBezTo>
                    <a:pt x="2334" y="304"/>
                    <a:pt x="2336" y="307"/>
                    <a:pt x="2340" y="303"/>
                  </a:cubicBezTo>
                  <a:cubicBezTo>
                    <a:pt x="2344" y="299"/>
                    <a:pt x="2345" y="288"/>
                    <a:pt x="2350" y="282"/>
                  </a:cubicBezTo>
                  <a:cubicBezTo>
                    <a:pt x="2354" y="277"/>
                    <a:pt x="2361" y="272"/>
                    <a:pt x="2370" y="269"/>
                  </a:cubicBezTo>
                  <a:cubicBezTo>
                    <a:pt x="2379" y="266"/>
                    <a:pt x="2399" y="261"/>
                    <a:pt x="2406" y="263"/>
                  </a:cubicBezTo>
                  <a:cubicBezTo>
                    <a:pt x="2413" y="265"/>
                    <a:pt x="2407" y="276"/>
                    <a:pt x="2410" y="279"/>
                  </a:cubicBezTo>
                  <a:cubicBezTo>
                    <a:pt x="2413" y="282"/>
                    <a:pt x="2421" y="283"/>
                    <a:pt x="2425" y="281"/>
                  </a:cubicBezTo>
                  <a:cubicBezTo>
                    <a:pt x="2429" y="279"/>
                    <a:pt x="2431" y="272"/>
                    <a:pt x="2437" y="268"/>
                  </a:cubicBezTo>
                  <a:cubicBezTo>
                    <a:pt x="2445" y="265"/>
                    <a:pt x="2453" y="252"/>
                    <a:pt x="2461" y="256"/>
                  </a:cubicBezTo>
                  <a:cubicBezTo>
                    <a:pt x="2473" y="262"/>
                    <a:pt x="2452" y="270"/>
                    <a:pt x="2445" y="276"/>
                  </a:cubicBezTo>
                  <a:cubicBezTo>
                    <a:pt x="2437" y="284"/>
                    <a:pt x="2429" y="292"/>
                    <a:pt x="2421" y="300"/>
                  </a:cubicBezTo>
                  <a:cubicBezTo>
                    <a:pt x="2412" y="309"/>
                    <a:pt x="2396" y="316"/>
                    <a:pt x="2388" y="320"/>
                  </a:cubicBezTo>
                  <a:cubicBezTo>
                    <a:pt x="2380" y="324"/>
                    <a:pt x="2377" y="323"/>
                    <a:pt x="2373" y="326"/>
                  </a:cubicBezTo>
                  <a:cubicBezTo>
                    <a:pt x="2369" y="329"/>
                    <a:pt x="2369" y="335"/>
                    <a:pt x="2365" y="341"/>
                  </a:cubicBezTo>
                  <a:cubicBezTo>
                    <a:pt x="2361" y="347"/>
                    <a:pt x="2349" y="350"/>
                    <a:pt x="2347" y="359"/>
                  </a:cubicBezTo>
                  <a:cubicBezTo>
                    <a:pt x="2345" y="368"/>
                    <a:pt x="2352" y="383"/>
                    <a:pt x="2355" y="396"/>
                  </a:cubicBezTo>
                  <a:cubicBezTo>
                    <a:pt x="2360" y="404"/>
                    <a:pt x="2360" y="435"/>
                    <a:pt x="2368" y="437"/>
                  </a:cubicBezTo>
                  <a:cubicBezTo>
                    <a:pt x="2376" y="439"/>
                    <a:pt x="2396" y="416"/>
                    <a:pt x="2405" y="408"/>
                  </a:cubicBezTo>
                  <a:cubicBezTo>
                    <a:pt x="2413" y="398"/>
                    <a:pt x="2417" y="397"/>
                    <a:pt x="2424" y="386"/>
                  </a:cubicBezTo>
                  <a:cubicBezTo>
                    <a:pt x="2431" y="382"/>
                    <a:pt x="2443" y="387"/>
                    <a:pt x="2446" y="381"/>
                  </a:cubicBezTo>
                  <a:cubicBezTo>
                    <a:pt x="2449" y="375"/>
                    <a:pt x="2440" y="356"/>
                    <a:pt x="2443" y="351"/>
                  </a:cubicBezTo>
                  <a:cubicBezTo>
                    <a:pt x="2443" y="343"/>
                    <a:pt x="2460" y="355"/>
                    <a:pt x="2463" y="351"/>
                  </a:cubicBezTo>
                  <a:cubicBezTo>
                    <a:pt x="2466" y="347"/>
                    <a:pt x="2457" y="334"/>
                    <a:pt x="2461" y="326"/>
                  </a:cubicBezTo>
                  <a:cubicBezTo>
                    <a:pt x="2465" y="318"/>
                    <a:pt x="2474" y="310"/>
                    <a:pt x="2487" y="303"/>
                  </a:cubicBezTo>
                  <a:cubicBezTo>
                    <a:pt x="2500" y="296"/>
                    <a:pt x="2530" y="284"/>
                    <a:pt x="2541" y="282"/>
                  </a:cubicBezTo>
                  <a:cubicBezTo>
                    <a:pt x="2552" y="280"/>
                    <a:pt x="2548" y="290"/>
                    <a:pt x="2553" y="293"/>
                  </a:cubicBezTo>
                  <a:cubicBezTo>
                    <a:pt x="2558" y="296"/>
                    <a:pt x="2564" y="302"/>
                    <a:pt x="2569" y="300"/>
                  </a:cubicBezTo>
                  <a:cubicBezTo>
                    <a:pt x="2574" y="300"/>
                    <a:pt x="2574" y="287"/>
                    <a:pt x="2581" y="282"/>
                  </a:cubicBezTo>
                  <a:cubicBezTo>
                    <a:pt x="2588" y="277"/>
                    <a:pt x="2604" y="270"/>
                    <a:pt x="2613" y="267"/>
                  </a:cubicBezTo>
                  <a:cubicBezTo>
                    <a:pt x="2622" y="264"/>
                    <a:pt x="2624" y="266"/>
                    <a:pt x="2637" y="263"/>
                  </a:cubicBezTo>
                  <a:cubicBezTo>
                    <a:pt x="2650" y="260"/>
                    <a:pt x="2685" y="257"/>
                    <a:pt x="2693" y="248"/>
                  </a:cubicBezTo>
                  <a:cubicBezTo>
                    <a:pt x="2683" y="234"/>
                    <a:pt x="2679" y="229"/>
                    <a:pt x="2685" y="212"/>
                  </a:cubicBezTo>
                  <a:cubicBezTo>
                    <a:pt x="2687" y="204"/>
                    <a:pt x="2697" y="219"/>
                    <a:pt x="2704" y="216"/>
                  </a:cubicBezTo>
                  <a:cubicBezTo>
                    <a:pt x="2709" y="213"/>
                    <a:pt x="2711" y="196"/>
                    <a:pt x="2715" y="195"/>
                  </a:cubicBezTo>
                  <a:cubicBezTo>
                    <a:pt x="2719" y="194"/>
                    <a:pt x="2724" y="209"/>
                    <a:pt x="2730" y="210"/>
                  </a:cubicBezTo>
                  <a:cubicBezTo>
                    <a:pt x="2736" y="211"/>
                    <a:pt x="2746" y="201"/>
                    <a:pt x="2752" y="203"/>
                  </a:cubicBezTo>
                  <a:cubicBezTo>
                    <a:pt x="2758" y="205"/>
                    <a:pt x="2758" y="219"/>
                    <a:pt x="2766" y="222"/>
                  </a:cubicBezTo>
                  <a:cubicBezTo>
                    <a:pt x="2774" y="225"/>
                    <a:pt x="2793" y="223"/>
                    <a:pt x="2801" y="220"/>
                  </a:cubicBezTo>
                  <a:cubicBezTo>
                    <a:pt x="2810" y="218"/>
                    <a:pt x="2807" y="211"/>
                    <a:pt x="2814" y="206"/>
                  </a:cubicBezTo>
                  <a:cubicBezTo>
                    <a:pt x="2821" y="201"/>
                    <a:pt x="2842" y="197"/>
                    <a:pt x="2842" y="192"/>
                  </a:cubicBezTo>
                  <a:cubicBezTo>
                    <a:pt x="2842" y="189"/>
                    <a:pt x="2828" y="175"/>
                    <a:pt x="2815" y="174"/>
                  </a:cubicBezTo>
                  <a:cubicBezTo>
                    <a:pt x="2808" y="170"/>
                    <a:pt x="2801" y="166"/>
                    <a:pt x="2797" y="168"/>
                  </a:cubicBezTo>
                  <a:cubicBezTo>
                    <a:pt x="2793" y="170"/>
                    <a:pt x="2791" y="184"/>
                    <a:pt x="2788" y="185"/>
                  </a:cubicBezTo>
                  <a:cubicBezTo>
                    <a:pt x="2785" y="186"/>
                    <a:pt x="2781" y="181"/>
                    <a:pt x="2776" y="177"/>
                  </a:cubicBezTo>
                  <a:cubicBezTo>
                    <a:pt x="2771" y="174"/>
                    <a:pt x="2766" y="164"/>
                    <a:pt x="2761" y="161"/>
                  </a:cubicBezTo>
                  <a:cubicBezTo>
                    <a:pt x="2756" y="158"/>
                    <a:pt x="2741" y="159"/>
                    <a:pt x="2736" y="156"/>
                  </a:cubicBezTo>
                  <a:cubicBezTo>
                    <a:pt x="2728" y="155"/>
                    <a:pt x="2720" y="144"/>
                    <a:pt x="2716" y="144"/>
                  </a:cubicBezTo>
                  <a:cubicBezTo>
                    <a:pt x="2707" y="140"/>
                    <a:pt x="2694" y="135"/>
                    <a:pt x="2682" y="132"/>
                  </a:cubicBezTo>
                  <a:cubicBezTo>
                    <a:pt x="2671" y="130"/>
                    <a:pt x="2676" y="123"/>
                    <a:pt x="2641" y="125"/>
                  </a:cubicBezTo>
                  <a:cubicBezTo>
                    <a:pt x="2632" y="125"/>
                    <a:pt x="2635" y="132"/>
                    <a:pt x="2625" y="132"/>
                  </a:cubicBezTo>
                  <a:cubicBezTo>
                    <a:pt x="2615" y="132"/>
                    <a:pt x="2591" y="123"/>
                    <a:pt x="2581" y="123"/>
                  </a:cubicBezTo>
                  <a:cubicBezTo>
                    <a:pt x="2571" y="123"/>
                    <a:pt x="2568" y="127"/>
                    <a:pt x="2566" y="131"/>
                  </a:cubicBezTo>
                  <a:cubicBezTo>
                    <a:pt x="2564" y="135"/>
                    <a:pt x="2569" y="144"/>
                    <a:pt x="2566" y="146"/>
                  </a:cubicBezTo>
                  <a:cubicBezTo>
                    <a:pt x="2563" y="148"/>
                    <a:pt x="2553" y="144"/>
                    <a:pt x="2548" y="141"/>
                  </a:cubicBezTo>
                  <a:cubicBezTo>
                    <a:pt x="2543" y="138"/>
                    <a:pt x="2546" y="127"/>
                    <a:pt x="2536" y="126"/>
                  </a:cubicBezTo>
                  <a:cubicBezTo>
                    <a:pt x="2526" y="125"/>
                    <a:pt x="2499" y="135"/>
                    <a:pt x="2488" y="135"/>
                  </a:cubicBezTo>
                  <a:cubicBezTo>
                    <a:pt x="2477" y="135"/>
                    <a:pt x="2479" y="128"/>
                    <a:pt x="2469" y="128"/>
                  </a:cubicBezTo>
                  <a:cubicBezTo>
                    <a:pt x="2460" y="126"/>
                    <a:pt x="2434" y="138"/>
                    <a:pt x="2425" y="137"/>
                  </a:cubicBezTo>
                  <a:cubicBezTo>
                    <a:pt x="2416" y="136"/>
                    <a:pt x="2419" y="124"/>
                    <a:pt x="2412" y="119"/>
                  </a:cubicBezTo>
                  <a:cubicBezTo>
                    <a:pt x="2405" y="114"/>
                    <a:pt x="2402" y="106"/>
                    <a:pt x="2383" y="105"/>
                  </a:cubicBezTo>
                  <a:cubicBezTo>
                    <a:pt x="2335" y="109"/>
                    <a:pt x="2340" y="117"/>
                    <a:pt x="2296" y="110"/>
                  </a:cubicBezTo>
                  <a:cubicBezTo>
                    <a:pt x="2279" y="107"/>
                    <a:pt x="2278" y="97"/>
                    <a:pt x="2262" y="90"/>
                  </a:cubicBezTo>
                  <a:cubicBezTo>
                    <a:pt x="2236" y="78"/>
                    <a:pt x="2232" y="89"/>
                    <a:pt x="2200" y="86"/>
                  </a:cubicBezTo>
                  <a:cubicBezTo>
                    <a:pt x="2188" y="84"/>
                    <a:pt x="2175" y="81"/>
                    <a:pt x="2172" y="78"/>
                  </a:cubicBezTo>
                  <a:cubicBezTo>
                    <a:pt x="2169" y="75"/>
                    <a:pt x="2183" y="72"/>
                    <a:pt x="2182" y="68"/>
                  </a:cubicBezTo>
                  <a:cubicBezTo>
                    <a:pt x="2181" y="64"/>
                    <a:pt x="2165" y="58"/>
                    <a:pt x="2163" y="53"/>
                  </a:cubicBezTo>
                  <a:cubicBezTo>
                    <a:pt x="2161" y="48"/>
                    <a:pt x="2175" y="38"/>
                    <a:pt x="2167" y="35"/>
                  </a:cubicBezTo>
                  <a:cubicBezTo>
                    <a:pt x="2159" y="32"/>
                    <a:pt x="2122" y="32"/>
                    <a:pt x="2112" y="36"/>
                  </a:cubicBezTo>
                  <a:cubicBezTo>
                    <a:pt x="2102" y="40"/>
                    <a:pt x="2104" y="53"/>
                    <a:pt x="2109" y="57"/>
                  </a:cubicBezTo>
                  <a:cubicBezTo>
                    <a:pt x="2114" y="61"/>
                    <a:pt x="2133" y="57"/>
                    <a:pt x="2139" y="59"/>
                  </a:cubicBezTo>
                  <a:cubicBezTo>
                    <a:pt x="2145" y="61"/>
                    <a:pt x="2146" y="68"/>
                    <a:pt x="2148" y="72"/>
                  </a:cubicBezTo>
                  <a:cubicBezTo>
                    <a:pt x="2150" y="76"/>
                    <a:pt x="2156" y="82"/>
                    <a:pt x="2152" y="84"/>
                  </a:cubicBezTo>
                  <a:cubicBezTo>
                    <a:pt x="2148" y="86"/>
                    <a:pt x="2132" y="83"/>
                    <a:pt x="2127" y="86"/>
                  </a:cubicBezTo>
                  <a:cubicBezTo>
                    <a:pt x="2122" y="89"/>
                    <a:pt x="2129" y="100"/>
                    <a:pt x="2124" y="102"/>
                  </a:cubicBezTo>
                  <a:cubicBezTo>
                    <a:pt x="2119" y="104"/>
                    <a:pt x="2106" y="101"/>
                    <a:pt x="2094" y="101"/>
                  </a:cubicBezTo>
                  <a:cubicBezTo>
                    <a:pt x="2081" y="101"/>
                    <a:pt x="2077" y="106"/>
                    <a:pt x="2053" y="104"/>
                  </a:cubicBezTo>
                  <a:cubicBezTo>
                    <a:pt x="2043" y="102"/>
                    <a:pt x="2040" y="90"/>
                    <a:pt x="2032" y="92"/>
                  </a:cubicBezTo>
                  <a:cubicBezTo>
                    <a:pt x="2024" y="94"/>
                    <a:pt x="2015" y="112"/>
                    <a:pt x="2007" y="114"/>
                  </a:cubicBezTo>
                  <a:cubicBezTo>
                    <a:pt x="1999" y="116"/>
                    <a:pt x="1988" y="111"/>
                    <a:pt x="1984" y="104"/>
                  </a:cubicBezTo>
                  <a:cubicBezTo>
                    <a:pt x="1980" y="97"/>
                    <a:pt x="1989" y="76"/>
                    <a:pt x="1983" y="72"/>
                  </a:cubicBezTo>
                  <a:cubicBezTo>
                    <a:pt x="1977" y="68"/>
                    <a:pt x="1961" y="76"/>
                    <a:pt x="1950" y="77"/>
                  </a:cubicBezTo>
                  <a:cubicBezTo>
                    <a:pt x="1942" y="72"/>
                    <a:pt x="1926" y="75"/>
                    <a:pt x="1917" y="75"/>
                  </a:cubicBezTo>
                  <a:cubicBezTo>
                    <a:pt x="1905" y="73"/>
                    <a:pt x="1859" y="80"/>
                    <a:pt x="1848" y="78"/>
                  </a:cubicBezTo>
                  <a:cubicBezTo>
                    <a:pt x="1834" y="76"/>
                    <a:pt x="1846" y="66"/>
                    <a:pt x="1831" y="65"/>
                  </a:cubicBezTo>
                  <a:cubicBezTo>
                    <a:pt x="1816" y="64"/>
                    <a:pt x="1769" y="73"/>
                    <a:pt x="1755" y="71"/>
                  </a:cubicBezTo>
                  <a:cubicBezTo>
                    <a:pt x="1743" y="68"/>
                    <a:pt x="1747" y="61"/>
                    <a:pt x="1747" y="54"/>
                  </a:cubicBezTo>
                  <a:cubicBezTo>
                    <a:pt x="1747" y="47"/>
                    <a:pt x="1753" y="36"/>
                    <a:pt x="1753" y="29"/>
                  </a:cubicBezTo>
                  <a:cubicBezTo>
                    <a:pt x="1753" y="22"/>
                    <a:pt x="1755" y="13"/>
                    <a:pt x="1750" y="11"/>
                  </a:cubicBezTo>
                  <a:cubicBezTo>
                    <a:pt x="1745" y="0"/>
                    <a:pt x="1729" y="18"/>
                    <a:pt x="1720" y="18"/>
                  </a:cubicBezTo>
                  <a:cubicBezTo>
                    <a:pt x="1711" y="18"/>
                    <a:pt x="1705" y="9"/>
                    <a:pt x="1695" y="11"/>
                  </a:cubicBezTo>
                  <a:cubicBezTo>
                    <a:pt x="1685" y="13"/>
                    <a:pt x="1665" y="28"/>
                    <a:pt x="1660" y="29"/>
                  </a:cubicBezTo>
                  <a:cubicBezTo>
                    <a:pt x="1655" y="30"/>
                    <a:pt x="1682" y="16"/>
                    <a:pt x="1663" y="14"/>
                  </a:cubicBezTo>
                  <a:cubicBezTo>
                    <a:pt x="1644" y="12"/>
                    <a:pt x="1571" y="15"/>
                    <a:pt x="1548" y="18"/>
                  </a:cubicBezTo>
                  <a:cubicBezTo>
                    <a:pt x="1525" y="21"/>
                    <a:pt x="1530" y="31"/>
                    <a:pt x="1522" y="32"/>
                  </a:cubicBezTo>
                  <a:cubicBezTo>
                    <a:pt x="1514" y="33"/>
                    <a:pt x="1506" y="26"/>
                    <a:pt x="1498" y="26"/>
                  </a:cubicBezTo>
                  <a:cubicBezTo>
                    <a:pt x="1490" y="26"/>
                    <a:pt x="1488" y="31"/>
                    <a:pt x="1474" y="33"/>
                  </a:cubicBezTo>
                  <a:cubicBezTo>
                    <a:pt x="1460" y="35"/>
                    <a:pt x="1433" y="33"/>
                    <a:pt x="1414" y="36"/>
                  </a:cubicBezTo>
                  <a:cubicBezTo>
                    <a:pt x="1389" y="53"/>
                    <a:pt x="1397" y="47"/>
                    <a:pt x="1362" y="50"/>
                  </a:cubicBezTo>
                  <a:cubicBezTo>
                    <a:pt x="1350" y="54"/>
                    <a:pt x="1372" y="62"/>
                    <a:pt x="1366" y="65"/>
                  </a:cubicBezTo>
                  <a:cubicBezTo>
                    <a:pt x="1360" y="68"/>
                    <a:pt x="1337" y="68"/>
                    <a:pt x="1324" y="69"/>
                  </a:cubicBezTo>
                  <a:cubicBezTo>
                    <a:pt x="1311" y="70"/>
                    <a:pt x="1293" y="63"/>
                    <a:pt x="1290" y="68"/>
                  </a:cubicBezTo>
                  <a:cubicBezTo>
                    <a:pt x="1280" y="73"/>
                    <a:pt x="1308" y="99"/>
                    <a:pt x="1305" y="101"/>
                  </a:cubicBezTo>
                  <a:cubicBezTo>
                    <a:pt x="1302" y="103"/>
                    <a:pt x="1280" y="84"/>
                    <a:pt x="1269" y="83"/>
                  </a:cubicBezTo>
                  <a:cubicBezTo>
                    <a:pt x="1258" y="82"/>
                    <a:pt x="1246" y="91"/>
                    <a:pt x="1237" y="96"/>
                  </a:cubicBezTo>
                  <a:cubicBezTo>
                    <a:pt x="1228" y="99"/>
                    <a:pt x="1213" y="112"/>
                    <a:pt x="1213" y="112"/>
                  </a:cubicBezTo>
                  <a:cubicBezTo>
                    <a:pt x="1206" y="112"/>
                    <a:pt x="1222" y="84"/>
                    <a:pt x="1216" y="80"/>
                  </a:cubicBezTo>
                  <a:cubicBezTo>
                    <a:pt x="1214" y="77"/>
                    <a:pt x="1208" y="88"/>
                    <a:pt x="1203" y="93"/>
                  </a:cubicBezTo>
                  <a:cubicBezTo>
                    <a:pt x="1198" y="98"/>
                    <a:pt x="1191" y="103"/>
                    <a:pt x="1188" y="108"/>
                  </a:cubicBezTo>
                  <a:cubicBezTo>
                    <a:pt x="1185" y="113"/>
                    <a:pt x="1183" y="117"/>
                    <a:pt x="1183" y="125"/>
                  </a:cubicBezTo>
                  <a:cubicBezTo>
                    <a:pt x="1183" y="133"/>
                    <a:pt x="1188" y="160"/>
                    <a:pt x="1186" y="159"/>
                  </a:cubicBezTo>
                  <a:cubicBezTo>
                    <a:pt x="1184" y="158"/>
                    <a:pt x="1171" y="131"/>
                    <a:pt x="1170" y="120"/>
                  </a:cubicBezTo>
                  <a:cubicBezTo>
                    <a:pt x="1169" y="109"/>
                    <a:pt x="1183" y="97"/>
                    <a:pt x="1177" y="90"/>
                  </a:cubicBezTo>
                  <a:cubicBezTo>
                    <a:pt x="1167" y="93"/>
                    <a:pt x="1153" y="75"/>
                    <a:pt x="1134" y="78"/>
                  </a:cubicBezTo>
                  <a:cubicBezTo>
                    <a:pt x="1123" y="78"/>
                    <a:pt x="1118" y="97"/>
                    <a:pt x="1111" y="102"/>
                  </a:cubicBezTo>
                  <a:cubicBezTo>
                    <a:pt x="1104" y="107"/>
                    <a:pt x="1088" y="101"/>
                    <a:pt x="1090" y="111"/>
                  </a:cubicBezTo>
                  <a:cubicBezTo>
                    <a:pt x="1091" y="123"/>
                    <a:pt x="1124" y="150"/>
                    <a:pt x="1122" y="162"/>
                  </a:cubicBezTo>
                  <a:cubicBezTo>
                    <a:pt x="1120" y="172"/>
                    <a:pt x="1098" y="152"/>
                    <a:pt x="1096" y="152"/>
                  </a:cubicBezTo>
                  <a:cubicBezTo>
                    <a:pt x="1090" y="150"/>
                    <a:pt x="1088" y="147"/>
                    <a:pt x="1080" y="143"/>
                  </a:cubicBezTo>
                  <a:cubicBezTo>
                    <a:pt x="1072" y="139"/>
                    <a:pt x="1059" y="129"/>
                    <a:pt x="1047" y="128"/>
                  </a:cubicBezTo>
                  <a:cubicBezTo>
                    <a:pt x="1035" y="127"/>
                    <a:pt x="1016" y="136"/>
                    <a:pt x="1009" y="134"/>
                  </a:cubicBezTo>
                  <a:cubicBezTo>
                    <a:pt x="1001" y="132"/>
                    <a:pt x="1001" y="122"/>
                    <a:pt x="1003" y="117"/>
                  </a:cubicBezTo>
                  <a:cubicBezTo>
                    <a:pt x="1004" y="113"/>
                    <a:pt x="1011" y="109"/>
                    <a:pt x="1018" y="108"/>
                  </a:cubicBezTo>
                  <a:cubicBezTo>
                    <a:pt x="1025" y="107"/>
                    <a:pt x="1044" y="115"/>
                    <a:pt x="1044" y="113"/>
                  </a:cubicBezTo>
                  <a:cubicBezTo>
                    <a:pt x="1044" y="111"/>
                    <a:pt x="1030" y="100"/>
                    <a:pt x="1021" y="98"/>
                  </a:cubicBezTo>
                  <a:cubicBezTo>
                    <a:pt x="1012" y="96"/>
                    <a:pt x="999" y="93"/>
                    <a:pt x="991" y="98"/>
                  </a:cubicBezTo>
                  <a:cubicBezTo>
                    <a:pt x="983" y="103"/>
                    <a:pt x="974" y="118"/>
                    <a:pt x="975" y="126"/>
                  </a:cubicBezTo>
                  <a:cubicBezTo>
                    <a:pt x="976" y="134"/>
                    <a:pt x="992" y="142"/>
                    <a:pt x="994" y="146"/>
                  </a:cubicBezTo>
                  <a:cubicBezTo>
                    <a:pt x="996" y="150"/>
                    <a:pt x="991" y="150"/>
                    <a:pt x="985" y="150"/>
                  </a:cubicBezTo>
                  <a:cubicBezTo>
                    <a:pt x="979" y="150"/>
                    <a:pt x="968" y="144"/>
                    <a:pt x="960" y="143"/>
                  </a:cubicBezTo>
                  <a:cubicBezTo>
                    <a:pt x="952" y="142"/>
                    <a:pt x="944" y="141"/>
                    <a:pt x="936" y="143"/>
                  </a:cubicBezTo>
                  <a:cubicBezTo>
                    <a:pt x="928" y="145"/>
                    <a:pt x="920" y="156"/>
                    <a:pt x="913" y="156"/>
                  </a:cubicBezTo>
                  <a:cubicBezTo>
                    <a:pt x="906" y="156"/>
                    <a:pt x="903" y="143"/>
                    <a:pt x="892" y="144"/>
                  </a:cubicBezTo>
                  <a:cubicBezTo>
                    <a:pt x="881" y="145"/>
                    <a:pt x="865" y="157"/>
                    <a:pt x="849" y="162"/>
                  </a:cubicBezTo>
                  <a:cubicBezTo>
                    <a:pt x="815" y="162"/>
                    <a:pt x="808" y="177"/>
                    <a:pt x="798" y="174"/>
                  </a:cubicBezTo>
                  <a:cubicBezTo>
                    <a:pt x="788" y="171"/>
                    <a:pt x="792" y="149"/>
                    <a:pt x="786" y="144"/>
                  </a:cubicBezTo>
                  <a:cubicBezTo>
                    <a:pt x="780" y="139"/>
                    <a:pt x="766" y="136"/>
                    <a:pt x="763" y="143"/>
                  </a:cubicBezTo>
                  <a:cubicBezTo>
                    <a:pt x="760" y="150"/>
                    <a:pt x="768" y="179"/>
                    <a:pt x="765" y="185"/>
                  </a:cubicBezTo>
                  <a:cubicBezTo>
                    <a:pt x="749" y="188"/>
                    <a:pt x="752" y="181"/>
                    <a:pt x="745" y="182"/>
                  </a:cubicBezTo>
                  <a:cubicBezTo>
                    <a:pt x="738" y="183"/>
                    <a:pt x="726" y="188"/>
                    <a:pt x="720" y="194"/>
                  </a:cubicBezTo>
                  <a:cubicBezTo>
                    <a:pt x="714" y="200"/>
                    <a:pt x="719" y="216"/>
                    <a:pt x="711" y="218"/>
                  </a:cubicBezTo>
                  <a:cubicBezTo>
                    <a:pt x="699" y="225"/>
                    <a:pt x="680" y="204"/>
                    <a:pt x="672" y="204"/>
                  </a:cubicBezTo>
                  <a:cubicBezTo>
                    <a:pt x="664" y="204"/>
                    <a:pt x="662" y="210"/>
                    <a:pt x="663" y="215"/>
                  </a:cubicBezTo>
                  <a:cubicBezTo>
                    <a:pt x="664" y="220"/>
                    <a:pt x="682" y="230"/>
                    <a:pt x="681" y="232"/>
                  </a:cubicBezTo>
                  <a:cubicBezTo>
                    <a:pt x="673" y="235"/>
                    <a:pt x="655" y="230"/>
                    <a:pt x="655" y="230"/>
                  </a:cubicBezTo>
                  <a:cubicBezTo>
                    <a:pt x="622" y="208"/>
                    <a:pt x="658" y="229"/>
                    <a:pt x="627" y="198"/>
                  </a:cubicBezTo>
                  <a:cubicBezTo>
                    <a:pt x="623" y="194"/>
                    <a:pt x="606" y="185"/>
                    <a:pt x="606" y="185"/>
                  </a:cubicBezTo>
                  <a:cubicBezTo>
                    <a:pt x="629" y="170"/>
                    <a:pt x="644" y="180"/>
                    <a:pt x="669" y="188"/>
                  </a:cubicBezTo>
                  <a:cubicBezTo>
                    <a:pt x="682" y="187"/>
                    <a:pt x="696" y="187"/>
                    <a:pt x="709" y="184"/>
                  </a:cubicBezTo>
                  <a:cubicBezTo>
                    <a:pt x="720" y="182"/>
                    <a:pt x="739" y="175"/>
                    <a:pt x="729" y="165"/>
                  </a:cubicBezTo>
                  <a:cubicBezTo>
                    <a:pt x="711" y="147"/>
                    <a:pt x="662" y="137"/>
                    <a:pt x="637" y="135"/>
                  </a:cubicBezTo>
                  <a:cubicBezTo>
                    <a:pt x="615" y="128"/>
                    <a:pt x="592" y="132"/>
                    <a:pt x="580" y="129"/>
                  </a:cubicBezTo>
                  <a:cubicBezTo>
                    <a:pt x="568" y="126"/>
                    <a:pt x="573" y="115"/>
                    <a:pt x="567" y="114"/>
                  </a:cubicBezTo>
                  <a:cubicBezTo>
                    <a:pt x="559" y="111"/>
                    <a:pt x="545" y="120"/>
                    <a:pt x="545" y="120"/>
                  </a:cubicBezTo>
                  <a:cubicBezTo>
                    <a:pt x="536" y="118"/>
                    <a:pt x="531" y="114"/>
                    <a:pt x="519" y="114"/>
                  </a:cubicBezTo>
                  <a:cubicBezTo>
                    <a:pt x="512" y="112"/>
                    <a:pt x="508" y="104"/>
                    <a:pt x="501" y="105"/>
                  </a:cubicBezTo>
                  <a:cubicBezTo>
                    <a:pt x="494" y="106"/>
                    <a:pt x="486" y="115"/>
                    <a:pt x="475" y="119"/>
                  </a:cubicBezTo>
                  <a:cubicBezTo>
                    <a:pt x="464" y="123"/>
                    <a:pt x="446" y="132"/>
                    <a:pt x="435" y="132"/>
                  </a:cubicBezTo>
                  <a:cubicBezTo>
                    <a:pt x="415" y="136"/>
                    <a:pt x="417" y="111"/>
                    <a:pt x="411" y="116"/>
                  </a:cubicBezTo>
                  <a:cubicBezTo>
                    <a:pt x="406" y="116"/>
                    <a:pt x="404" y="124"/>
                    <a:pt x="402" y="131"/>
                  </a:cubicBezTo>
                  <a:cubicBezTo>
                    <a:pt x="400" y="138"/>
                    <a:pt x="406" y="153"/>
                    <a:pt x="400" y="156"/>
                  </a:cubicBezTo>
                  <a:cubicBezTo>
                    <a:pt x="395" y="162"/>
                    <a:pt x="376" y="142"/>
                    <a:pt x="366" y="147"/>
                  </a:cubicBezTo>
                  <a:cubicBezTo>
                    <a:pt x="351" y="148"/>
                    <a:pt x="322" y="156"/>
                    <a:pt x="309" y="165"/>
                  </a:cubicBezTo>
                  <a:cubicBezTo>
                    <a:pt x="296" y="174"/>
                    <a:pt x="286" y="196"/>
                    <a:pt x="289" y="198"/>
                  </a:cubicBezTo>
                  <a:cubicBezTo>
                    <a:pt x="292" y="200"/>
                    <a:pt x="316" y="182"/>
                    <a:pt x="325" y="177"/>
                  </a:cubicBezTo>
                  <a:cubicBezTo>
                    <a:pt x="334" y="172"/>
                    <a:pt x="343" y="167"/>
                    <a:pt x="346" y="168"/>
                  </a:cubicBezTo>
                  <a:cubicBezTo>
                    <a:pt x="349" y="169"/>
                    <a:pt x="345" y="180"/>
                    <a:pt x="341" y="184"/>
                  </a:cubicBezTo>
                  <a:cubicBezTo>
                    <a:pt x="337" y="189"/>
                    <a:pt x="327" y="190"/>
                    <a:pt x="321" y="194"/>
                  </a:cubicBezTo>
                  <a:cubicBezTo>
                    <a:pt x="315" y="198"/>
                    <a:pt x="312" y="205"/>
                    <a:pt x="304" y="210"/>
                  </a:cubicBezTo>
                  <a:cubicBezTo>
                    <a:pt x="297" y="214"/>
                    <a:pt x="274" y="222"/>
                    <a:pt x="274" y="222"/>
                  </a:cubicBezTo>
                  <a:cubicBezTo>
                    <a:pt x="265" y="227"/>
                    <a:pt x="247" y="233"/>
                    <a:pt x="238" y="237"/>
                  </a:cubicBezTo>
                  <a:cubicBezTo>
                    <a:pt x="229" y="241"/>
                    <a:pt x="227" y="242"/>
                    <a:pt x="222" y="248"/>
                  </a:cubicBezTo>
                  <a:cubicBezTo>
                    <a:pt x="208" y="255"/>
                    <a:pt x="214" y="263"/>
                    <a:pt x="208" y="275"/>
                  </a:cubicBezTo>
                  <a:close/>
                </a:path>
              </a:pathLst>
            </a:custGeom>
            <a:solidFill>
              <a:srgbClr val="C0C0C0"/>
            </a:solidFill>
            <a:ln w="3175">
              <a:solidFill>
                <a:schemeClr val="bg1"/>
              </a:solidFill>
              <a:round/>
              <a:headEnd/>
              <a:tailEnd/>
            </a:ln>
          </p:spPr>
          <p:txBody>
            <a:bodyPr/>
            <a:lstStyle/>
            <a:p>
              <a:endParaRPr lang="zh-CN" altLang="en-US"/>
            </a:p>
          </p:txBody>
        </p:sp>
        <p:sp>
          <p:nvSpPr>
            <p:cNvPr id="10262" name="Freeform 65"/>
            <p:cNvSpPr>
              <a:spLocks/>
            </p:cNvSpPr>
            <p:nvPr/>
          </p:nvSpPr>
          <p:spPr bwMode="auto">
            <a:xfrm>
              <a:off x="2557" y="2041"/>
              <a:ext cx="328" cy="383"/>
            </a:xfrm>
            <a:custGeom>
              <a:avLst/>
              <a:gdLst>
                <a:gd name="T0" fmla="*/ 15 w 328"/>
                <a:gd name="T1" fmla="*/ 380 h 383"/>
                <a:gd name="T2" fmla="*/ 28 w 328"/>
                <a:gd name="T3" fmla="*/ 377 h 383"/>
                <a:gd name="T4" fmla="*/ 36 w 328"/>
                <a:gd name="T5" fmla="*/ 350 h 383"/>
                <a:gd name="T6" fmla="*/ 46 w 328"/>
                <a:gd name="T7" fmla="*/ 356 h 383"/>
                <a:gd name="T8" fmla="*/ 61 w 328"/>
                <a:gd name="T9" fmla="*/ 351 h 383"/>
                <a:gd name="T10" fmla="*/ 66 w 328"/>
                <a:gd name="T11" fmla="*/ 332 h 383"/>
                <a:gd name="T12" fmla="*/ 76 w 328"/>
                <a:gd name="T13" fmla="*/ 323 h 383"/>
                <a:gd name="T14" fmla="*/ 84 w 328"/>
                <a:gd name="T15" fmla="*/ 342 h 383"/>
                <a:gd name="T16" fmla="*/ 96 w 328"/>
                <a:gd name="T17" fmla="*/ 344 h 383"/>
                <a:gd name="T18" fmla="*/ 103 w 328"/>
                <a:gd name="T19" fmla="*/ 314 h 383"/>
                <a:gd name="T20" fmla="*/ 121 w 328"/>
                <a:gd name="T21" fmla="*/ 326 h 383"/>
                <a:gd name="T22" fmla="*/ 145 w 328"/>
                <a:gd name="T23" fmla="*/ 312 h 383"/>
                <a:gd name="T24" fmla="*/ 168 w 328"/>
                <a:gd name="T25" fmla="*/ 321 h 383"/>
                <a:gd name="T26" fmla="*/ 162 w 328"/>
                <a:gd name="T27" fmla="*/ 281 h 383"/>
                <a:gd name="T28" fmla="*/ 171 w 328"/>
                <a:gd name="T29" fmla="*/ 260 h 383"/>
                <a:gd name="T30" fmla="*/ 187 w 328"/>
                <a:gd name="T31" fmla="*/ 239 h 383"/>
                <a:gd name="T32" fmla="*/ 163 w 328"/>
                <a:gd name="T33" fmla="*/ 204 h 383"/>
                <a:gd name="T34" fmla="*/ 171 w 328"/>
                <a:gd name="T35" fmla="*/ 194 h 383"/>
                <a:gd name="T36" fmla="*/ 187 w 328"/>
                <a:gd name="T37" fmla="*/ 189 h 383"/>
                <a:gd name="T38" fmla="*/ 199 w 328"/>
                <a:gd name="T39" fmla="*/ 207 h 383"/>
                <a:gd name="T40" fmla="*/ 205 w 328"/>
                <a:gd name="T41" fmla="*/ 192 h 383"/>
                <a:gd name="T42" fmla="*/ 229 w 328"/>
                <a:gd name="T43" fmla="*/ 188 h 383"/>
                <a:gd name="T44" fmla="*/ 234 w 328"/>
                <a:gd name="T45" fmla="*/ 174 h 383"/>
                <a:gd name="T46" fmla="*/ 256 w 328"/>
                <a:gd name="T47" fmla="*/ 165 h 383"/>
                <a:gd name="T48" fmla="*/ 261 w 328"/>
                <a:gd name="T49" fmla="*/ 159 h 383"/>
                <a:gd name="T50" fmla="*/ 288 w 328"/>
                <a:gd name="T51" fmla="*/ 155 h 383"/>
                <a:gd name="T52" fmla="*/ 303 w 328"/>
                <a:gd name="T53" fmla="*/ 141 h 383"/>
                <a:gd name="T54" fmla="*/ 300 w 328"/>
                <a:gd name="T55" fmla="*/ 125 h 383"/>
                <a:gd name="T56" fmla="*/ 297 w 328"/>
                <a:gd name="T57" fmla="*/ 141 h 383"/>
                <a:gd name="T58" fmla="*/ 280 w 328"/>
                <a:gd name="T59" fmla="*/ 131 h 383"/>
                <a:gd name="T60" fmla="*/ 268 w 328"/>
                <a:gd name="T61" fmla="*/ 153 h 383"/>
                <a:gd name="T62" fmla="*/ 258 w 328"/>
                <a:gd name="T63" fmla="*/ 143 h 383"/>
                <a:gd name="T64" fmla="*/ 237 w 328"/>
                <a:gd name="T65" fmla="*/ 165 h 383"/>
                <a:gd name="T66" fmla="*/ 210 w 328"/>
                <a:gd name="T67" fmla="*/ 159 h 383"/>
                <a:gd name="T68" fmla="*/ 189 w 328"/>
                <a:gd name="T69" fmla="*/ 136 h 383"/>
                <a:gd name="T70" fmla="*/ 198 w 328"/>
                <a:gd name="T71" fmla="*/ 128 h 383"/>
                <a:gd name="T72" fmla="*/ 198 w 328"/>
                <a:gd name="T73" fmla="*/ 98 h 383"/>
                <a:gd name="T74" fmla="*/ 213 w 328"/>
                <a:gd name="T75" fmla="*/ 76 h 383"/>
                <a:gd name="T76" fmla="*/ 204 w 328"/>
                <a:gd name="T77" fmla="*/ 57 h 383"/>
                <a:gd name="T78" fmla="*/ 198 w 328"/>
                <a:gd name="T79" fmla="*/ 12 h 383"/>
                <a:gd name="T80" fmla="*/ 186 w 328"/>
                <a:gd name="T81" fmla="*/ 6 h 383"/>
                <a:gd name="T82" fmla="*/ 183 w 328"/>
                <a:gd name="T83" fmla="*/ 33 h 383"/>
                <a:gd name="T84" fmla="*/ 185 w 328"/>
                <a:gd name="T85" fmla="*/ 76 h 383"/>
                <a:gd name="T86" fmla="*/ 173 w 328"/>
                <a:gd name="T87" fmla="*/ 100 h 383"/>
                <a:gd name="T88" fmla="*/ 173 w 328"/>
                <a:gd name="T89" fmla="*/ 144 h 383"/>
                <a:gd name="T90" fmla="*/ 157 w 328"/>
                <a:gd name="T91" fmla="*/ 168 h 383"/>
                <a:gd name="T92" fmla="*/ 149 w 328"/>
                <a:gd name="T93" fmla="*/ 180 h 383"/>
                <a:gd name="T94" fmla="*/ 141 w 328"/>
                <a:gd name="T95" fmla="*/ 210 h 383"/>
                <a:gd name="T96" fmla="*/ 145 w 328"/>
                <a:gd name="T97" fmla="*/ 219 h 383"/>
                <a:gd name="T98" fmla="*/ 151 w 328"/>
                <a:gd name="T99" fmla="*/ 236 h 383"/>
                <a:gd name="T100" fmla="*/ 138 w 328"/>
                <a:gd name="T101" fmla="*/ 254 h 383"/>
                <a:gd name="T102" fmla="*/ 124 w 328"/>
                <a:gd name="T103" fmla="*/ 279 h 383"/>
                <a:gd name="T104" fmla="*/ 99 w 328"/>
                <a:gd name="T105" fmla="*/ 278 h 383"/>
                <a:gd name="T106" fmla="*/ 85 w 328"/>
                <a:gd name="T107" fmla="*/ 299 h 383"/>
                <a:gd name="T108" fmla="*/ 61 w 328"/>
                <a:gd name="T109" fmla="*/ 296 h 383"/>
                <a:gd name="T110" fmla="*/ 37 w 328"/>
                <a:gd name="T111" fmla="*/ 306 h 383"/>
                <a:gd name="T112" fmla="*/ 27 w 328"/>
                <a:gd name="T113" fmla="*/ 326 h 383"/>
                <a:gd name="T114" fmla="*/ 10 w 328"/>
                <a:gd name="T115" fmla="*/ 330 h 383"/>
                <a:gd name="T116" fmla="*/ 3 w 328"/>
                <a:gd name="T117" fmla="*/ 348 h 383"/>
                <a:gd name="T118" fmla="*/ 15 w 328"/>
                <a:gd name="T119" fmla="*/ 380 h 3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8"/>
                <a:gd name="T181" fmla="*/ 0 h 383"/>
                <a:gd name="T182" fmla="*/ 328 w 328"/>
                <a:gd name="T183" fmla="*/ 383 h 3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8" h="383">
                  <a:moveTo>
                    <a:pt x="15" y="380"/>
                  </a:moveTo>
                  <a:cubicBezTo>
                    <a:pt x="18" y="383"/>
                    <a:pt x="23" y="381"/>
                    <a:pt x="28" y="377"/>
                  </a:cubicBezTo>
                  <a:cubicBezTo>
                    <a:pt x="31" y="372"/>
                    <a:pt x="33" y="354"/>
                    <a:pt x="36" y="350"/>
                  </a:cubicBezTo>
                  <a:cubicBezTo>
                    <a:pt x="39" y="346"/>
                    <a:pt x="42" y="356"/>
                    <a:pt x="46" y="356"/>
                  </a:cubicBezTo>
                  <a:cubicBezTo>
                    <a:pt x="50" y="353"/>
                    <a:pt x="58" y="355"/>
                    <a:pt x="61" y="351"/>
                  </a:cubicBezTo>
                  <a:cubicBezTo>
                    <a:pt x="64" y="347"/>
                    <a:pt x="64" y="337"/>
                    <a:pt x="66" y="332"/>
                  </a:cubicBezTo>
                  <a:cubicBezTo>
                    <a:pt x="68" y="327"/>
                    <a:pt x="73" y="321"/>
                    <a:pt x="76" y="323"/>
                  </a:cubicBezTo>
                  <a:cubicBezTo>
                    <a:pt x="79" y="325"/>
                    <a:pt x="81" y="339"/>
                    <a:pt x="84" y="342"/>
                  </a:cubicBezTo>
                  <a:cubicBezTo>
                    <a:pt x="87" y="345"/>
                    <a:pt x="93" y="349"/>
                    <a:pt x="96" y="344"/>
                  </a:cubicBezTo>
                  <a:cubicBezTo>
                    <a:pt x="116" y="331"/>
                    <a:pt x="90" y="344"/>
                    <a:pt x="103" y="314"/>
                  </a:cubicBezTo>
                  <a:cubicBezTo>
                    <a:pt x="109" y="305"/>
                    <a:pt x="110" y="328"/>
                    <a:pt x="121" y="326"/>
                  </a:cubicBezTo>
                  <a:cubicBezTo>
                    <a:pt x="128" y="326"/>
                    <a:pt x="137" y="313"/>
                    <a:pt x="145" y="312"/>
                  </a:cubicBezTo>
                  <a:cubicBezTo>
                    <a:pt x="153" y="311"/>
                    <a:pt x="165" y="326"/>
                    <a:pt x="168" y="321"/>
                  </a:cubicBezTo>
                  <a:cubicBezTo>
                    <a:pt x="171" y="316"/>
                    <a:pt x="162" y="291"/>
                    <a:pt x="162" y="281"/>
                  </a:cubicBezTo>
                  <a:cubicBezTo>
                    <a:pt x="166" y="273"/>
                    <a:pt x="167" y="267"/>
                    <a:pt x="171" y="260"/>
                  </a:cubicBezTo>
                  <a:cubicBezTo>
                    <a:pt x="175" y="253"/>
                    <a:pt x="188" y="248"/>
                    <a:pt x="187" y="239"/>
                  </a:cubicBezTo>
                  <a:cubicBezTo>
                    <a:pt x="186" y="230"/>
                    <a:pt x="166" y="211"/>
                    <a:pt x="163" y="204"/>
                  </a:cubicBezTo>
                  <a:cubicBezTo>
                    <a:pt x="164" y="191"/>
                    <a:pt x="167" y="196"/>
                    <a:pt x="171" y="194"/>
                  </a:cubicBezTo>
                  <a:cubicBezTo>
                    <a:pt x="175" y="192"/>
                    <a:pt x="183" y="187"/>
                    <a:pt x="187" y="189"/>
                  </a:cubicBezTo>
                  <a:cubicBezTo>
                    <a:pt x="191" y="191"/>
                    <a:pt x="196" y="206"/>
                    <a:pt x="199" y="207"/>
                  </a:cubicBezTo>
                  <a:cubicBezTo>
                    <a:pt x="202" y="208"/>
                    <a:pt x="200" y="195"/>
                    <a:pt x="205" y="192"/>
                  </a:cubicBezTo>
                  <a:cubicBezTo>
                    <a:pt x="210" y="189"/>
                    <a:pt x="224" y="191"/>
                    <a:pt x="229" y="188"/>
                  </a:cubicBezTo>
                  <a:cubicBezTo>
                    <a:pt x="234" y="185"/>
                    <a:pt x="230" y="178"/>
                    <a:pt x="234" y="174"/>
                  </a:cubicBezTo>
                  <a:cubicBezTo>
                    <a:pt x="238" y="170"/>
                    <a:pt x="252" y="167"/>
                    <a:pt x="256" y="165"/>
                  </a:cubicBezTo>
                  <a:cubicBezTo>
                    <a:pt x="260" y="163"/>
                    <a:pt x="256" y="161"/>
                    <a:pt x="261" y="159"/>
                  </a:cubicBezTo>
                  <a:cubicBezTo>
                    <a:pt x="266" y="157"/>
                    <a:pt x="281" y="158"/>
                    <a:pt x="288" y="155"/>
                  </a:cubicBezTo>
                  <a:cubicBezTo>
                    <a:pt x="295" y="152"/>
                    <a:pt x="301" y="146"/>
                    <a:pt x="303" y="141"/>
                  </a:cubicBezTo>
                  <a:cubicBezTo>
                    <a:pt x="328" y="131"/>
                    <a:pt x="299" y="125"/>
                    <a:pt x="300" y="125"/>
                  </a:cubicBezTo>
                  <a:cubicBezTo>
                    <a:pt x="301" y="125"/>
                    <a:pt x="300" y="140"/>
                    <a:pt x="297" y="141"/>
                  </a:cubicBezTo>
                  <a:cubicBezTo>
                    <a:pt x="294" y="142"/>
                    <a:pt x="285" y="129"/>
                    <a:pt x="280" y="131"/>
                  </a:cubicBezTo>
                  <a:cubicBezTo>
                    <a:pt x="275" y="133"/>
                    <a:pt x="272" y="151"/>
                    <a:pt x="268" y="153"/>
                  </a:cubicBezTo>
                  <a:cubicBezTo>
                    <a:pt x="264" y="155"/>
                    <a:pt x="263" y="141"/>
                    <a:pt x="258" y="143"/>
                  </a:cubicBezTo>
                  <a:cubicBezTo>
                    <a:pt x="253" y="145"/>
                    <a:pt x="245" y="162"/>
                    <a:pt x="237" y="165"/>
                  </a:cubicBezTo>
                  <a:cubicBezTo>
                    <a:pt x="229" y="168"/>
                    <a:pt x="218" y="164"/>
                    <a:pt x="210" y="159"/>
                  </a:cubicBezTo>
                  <a:cubicBezTo>
                    <a:pt x="202" y="154"/>
                    <a:pt x="191" y="141"/>
                    <a:pt x="189" y="136"/>
                  </a:cubicBezTo>
                  <a:cubicBezTo>
                    <a:pt x="184" y="130"/>
                    <a:pt x="194" y="138"/>
                    <a:pt x="198" y="128"/>
                  </a:cubicBezTo>
                  <a:cubicBezTo>
                    <a:pt x="199" y="122"/>
                    <a:pt x="196" y="107"/>
                    <a:pt x="198" y="98"/>
                  </a:cubicBezTo>
                  <a:cubicBezTo>
                    <a:pt x="200" y="89"/>
                    <a:pt x="212" y="83"/>
                    <a:pt x="213" y="76"/>
                  </a:cubicBezTo>
                  <a:cubicBezTo>
                    <a:pt x="216" y="62"/>
                    <a:pt x="206" y="68"/>
                    <a:pt x="204" y="57"/>
                  </a:cubicBezTo>
                  <a:cubicBezTo>
                    <a:pt x="202" y="46"/>
                    <a:pt x="201" y="20"/>
                    <a:pt x="198" y="12"/>
                  </a:cubicBezTo>
                  <a:cubicBezTo>
                    <a:pt x="195" y="4"/>
                    <a:pt x="188" y="3"/>
                    <a:pt x="186" y="6"/>
                  </a:cubicBezTo>
                  <a:cubicBezTo>
                    <a:pt x="182" y="0"/>
                    <a:pt x="183" y="21"/>
                    <a:pt x="183" y="33"/>
                  </a:cubicBezTo>
                  <a:cubicBezTo>
                    <a:pt x="183" y="45"/>
                    <a:pt x="187" y="65"/>
                    <a:pt x="185" y="76"/>
                  </a:cubicBezTo>
                  <a:cubicBezTo>
                    <a:pt x="183" y="85"/>
                    <a:pt x="176" y="92"/>
                    <a:pt x="173" y="100"/>
                  </a:cubicBezTo>
                  <a:cubicBezTo>
                    <a:pt x="179" y="117"/>
                    <a:pt x="182" y="120"/>
                    <a:pt x="173" y="144"/>
                  </a:cubicBezTo>
                  <a:cubicBezTo>
                    <a:pt x="170" y="153"/>
                    <a:pt x="162" y="160"/>
                    <a:pt x="157" y="168"/>
                  </a:cubicBezTo>
                  <a:cubicBezTo>
                    <a:pt x="154" y="172"/>
                    <a:pt x="149" y="180"/>
                    <a:pt x="149" y="180"/>
                  </a:cubicBezTo>
                  <a:cubicBezTo>
                    <a:pt x="144" y="199"/>
                    <a:pt x="157" y="199"/>
                    <a:pt x="141" y="210"/>
                  </a:cubicBezTo>
                  <a:cubicBezTo>
                    <a:pt x="139" y="216"/>
                    <a:pt x="143" y="215"/>
                    <a:pt x="145" y="219"/>
                  </a:cubicBezTo>
                  <a:cubicBezTo>
                    <a:pt x="147" y="223"/>
                    <a:pt x="152" y="230"/>
                    <a:pt x="151" y="236"/>
                  </a:cubicBezTo>
                  <a:cubicBezTo>
                    <a:pt x="150" y="242"/>
                    <a:pt x="142" y="247"/>
                    <a:pt x="138" y="254"/>
                  </a:cubicBezTo>
                  <a:cubicBezTo>
                    <a:pt x="133" y="258"/>
                    <a:pt x="130" y="276"/>
                    <a:pt x="124" y="279"/>
                  </a:cubicBezTo>
                  <a:cubicBezTo>
                    <a:pt x="118" y="283"/>
                    <a:pt x="105" y="275"/>
                    <a:pt x="99" y="278"/>
                  </a:cubicBezTo>
                  <a:cubicBezTo>
                    <a:pt x="92" y="281"/>
                    <a:pt x="91" y="296"/>
                    <a:pt x="85" y="299"/>
                  </a:cubicBezTo>
                  <a:cubicBezTo>
                    <a:pt x="79" y="302"/>
                    <a:pt x="69" y="295"/>
                    <a:pt x="61" y="296"/>
                  </a:cubicBezTo>
                  <a:cubicBezTo>
                    <a:pt x="51" y="306"/>
                    <a:pt x="43" y="301"/>
                    <a:pt x="37" y="306"/>
                  </a:cubicBezTo>
                  <a:cubicBezTo>
                    <a:pt x="31" y="311"/>
                    <a:pt x="32" y="322"/>
                    <a:pt x="27" y="326"/>
                  </a:cubicBezTo>
                  <a:cubicBezTo>
                    <a:pt x="22" y="330"/>
                    <a:pt x="14" y="326"/>
                    <a:pt x="10" y="330"/>
                  </a:cubicBezTo>
                  <a:cubicBezTo>
                    <a:pt x="7" y="334"/>
                    <a:pt x="0" y="345"/>
                    <a:pt x="3" y="348"/>
                  </a:cubicBezTo>
                  <a:cubicBezTo>
                    <a:pt x="5" y="351"/>
                    <a:pt x="9" y="379"/>
                    <a:pt x="15" y="380"/>
                  </a:cubicBezTo>
                  <a:close/>
                </a:path>
              </a:pathLst>
            </a:custGeom>
            <a:solidFill>
              <a:srgbClr val="C0C0C0"/>
            </a:solidFill>
            <a:ln w="3175">
              <a:solidFill>
                <a:schemeClr val="bg1"/>
              </a:solidFill>
              <a:round/>
              <a:headEnd/>
              <a:tailEnd/>
            </a:ln>
          </p:spPr>
          <p:txBody>
            <a:bodyPr/>
            <a:lstStyle/>
            <a:p>
              <a:endParaRPr lang="zh-CN" altLang="en-US"/>
            </a:p>
          </p:txBody>
        </p:sp>
        <p:sp>
          <p:nvSpPr>
            <p:cNvPr id="10263" name="Freeform 66"/>
            <p:cNvSpPr>
              <a:spLocks/>
            </p:cNvSpPr>
            <p:nvPr/>
          </p:nvSpPr>
          <p:spPr bwMode="auto">
            <a:xfrm>
              <a:off x="462" y="2319"/>
              <a:ext cx="987" cy="1183"/>
            </a:xfrm>
            <a:custGeom>
              <a:avLst/>
              <a:gdLst>
                <a:gd name="T0" fmla="*/ 380 w 987"/>
                <a:gd name="T1" fmla="*/ 4 h 1183"/>
                <a:gd name="T2" fmla="*/ 305 w 987"/>
                <a:gd name="T3" fmla="*/ 4 h 1183"/>
                <a:gd name="T4" fmla="*/ 229 w 987"/>
                <a:gd name="T5" fmla="*/ 28 h 1183"/>
                <a:gd name="T6" fmla="*/ 173 w 987"/>
                <a:gd name="T7" fmla="*/ 20 h 1183"/>
                <a:gd name="T8" fmla="*/ 136 w 987"/>
                <a:gd name="T9" fmla="*/ 58 h 1183"/>
                <a:gd name="T10" fmla="*/ 95 w 987"/>
                <a:gd name="T11" fmla="*/ 141 h 1183"/>
                <a:gd name="T12" fmla="*/ 47 w 987"/>
                <a:gd name="T13" fmla="*/ 177 h 1183"/>
                <a:gd name="T14" fmla="*/ 10 w 987"/>
                <a:gd name="T15" fmla="*/ 252 h 1183"/>
                <a:gd name="T16" fmla="*/ 11 w 987"/>
                <a:gd name="T17" fmla="*/ 346 h 1183"/>
                <a:gd name="T18" fmla="*/ 58 w 987"/>
                <a:gd name="T19" fmla="*/ 453 h 1183"/>
                <a:gd name="T20" fmla="*/ 115 w 987"/>
                <a:gd name="T21" fmla="*/ 513 h 1183"/>
                <a:gd name="T22" fmla="*/ 188 w 987"/>
                <a:gd name="T23" fmla="*/ 514 h 1183"/>
                <a:gd name="T24" fmla="*/ 238 w 987"/>
                <a:gd name="T25" fmla="*/ 519 h 1183"/>
                <a:gd name="T26" fmla="*/ 321 w 987"/>
                <a:gd name="T27" fmla="*/ 496 h 1183"/>
                <a:gd name="T28" fmla="*/ 374 w 987"/>
                <a:gd name="T29" fmla="*/ 531 h 1183"/>
                <a:gd name="T30" fmla="*/ 388 w 987"/>
                <a:gd name="T31" fmla="*/ 574 h 1183"/>
                <a:gd name="T32" fmla="*/ 403 w 987"/>
                <a:gd name="T33" fmla="*/ 657 h 1183"/>
                <a:gd name="T34" fmla="*/ 425 w 987"/>
                <a:gd name="T35" fmla="*/ 704 h 1183"/>
                <a:gd name="T36" fmla="*/ 436 w 987"/>
                <a:gd name="T37" fmla="*/ 753 h 1183"/>
                <a:gd name="T38" fmla="*/ 425 w 987"/>
                <a:gd name="T39" fmla="*/ 832 h 1183"/>
                <a:gd name="T40" fmla="*/ 449 w 987"/>
                <a:gd name="T41" fmla="*/ 936 h 1183"/>
                <a:gd name="T42" fmla="*/ 455 w 987"/>
                <a:gd name="T43" fmla="*/ 988 h 1183"/>
                <a:gd name="T44" fmla="*/ 497 w 987"/>
                <a:gd name="T45" fmla="*/ 1092 h 1183"/>
                <a:gd name="T46" fmla="*/ 514 w 987"/>
                <a:gd name="T47" fmla="*/ 1123 h 1183"/>
                <a:gd name="T48" fmla="*/ 529 w 987"/>
                <a:gd name="T49" fmla="*/ 1172 h 1183"/>
                <a:gd name="T50" fmla="*/ 607 w 987"/>
                <a:gd name="T51" fmla="*/ 1161 h 1183"/>
                <a:gd name="T52" fmla="*/ 688 w 987"/>
                <a:gd name="T53" fmla="*/ 1101 h 1183"/>
                <a:gd name="T54" fmla="*/ 718 w 987"/>
                <a:gd name="T55" fmla="*/ 1023 h 1183"/>
                <a:gd name="T56" fmla="*/ 758 w 987"/>
                <a:gd name="T57" fmla="*/ 966 h 1183"/>
                <a:gd name="T58" fmla="*/ 758 w 987"/>
                <a:gd name="T59" fmla="*/ 921 h 1183"/>
                <a:gd name="T60" fmla="*/ 805 w 987"/>
                <a:gd name="T61" fmla="*/ 882 h 1183"/>
                <a:gd name="T62" fmla="*/ 832 w 987"/>
                <a:gd name="T63" fmla="*/ 844 h 1183"/>
                <a:gd name="T64" fmla="*/ 811 w 987"/>
                <a:gd name="T65" fmla="*/ 750 h 1183"/>
                <a:gd name="T66" fmla="*/ 802 w 987"/>
                <a:gd name="T67" fmla="*/ 706 h 1183"/>
                <a:gd name="T68" fmla="*/ 835 w 987"/>
                <a:gd name="T69" fmla="*/ 642 h 1183"/>
                <a:gd name="T70" fmla="*/ 899 w 987"/>
                <a:gd name="T71" fmla="*/ 568 h 1183"/>
                <a:gd name="T72" fmla="*/ 947 w 987"/>
                <a:gd name="T73" fmla="*/ 513 h 1183"/>
                <a:gd name="T74" fmla="*/ 973 w 987"/>
                <a:gd name="T75" fmla="*/ 459 h 1183"/>
                <a:gd name="T76" fmla="*/ 979 w 987"/>
                <a:gd name="T77" fmla="*/ 406 h 1183"/>
                <a:gd name="T78" fmla="*/ 947 w 987"/>
                <a:gd name="T79" fmla="*/ 418 h 1183"/>
                <a:gd name="T80" fmla="*/ 887 w 987"/>
                <a:gd name="T81" fmla="*/ 435 h 1183"/>
                <a:gd name="T82" fmla="*/ 883 w 987"/>
                <a:gd name="T83" fmla="*/ 418 h 1183"/>
                <a:gd name="T84" fmla="*/ 842 w 987"/>
                <a:gd name="T85" fmla="*/ 372 h 1183"/>
                <a:gd name="T86" fmla="*/ 814 w 987"/>
                <a:gd name="T87" fmla="*/ 315 h 1183"/>
                <a:gd name="T88" fmla="*/ 779 w 987"/>
                <a:gd name="T89" fmla="*/ 286 h 1183"/>
                <a:gd name="T90" fmla="*/ 751 w 987"/>
                <a:gd name="T91" fmla="*/ 202 h 1183"/>
                <a:gd name="T92" fmla="*/ 721 w 987"/>
                <a:gd name="T93" fmla="*/ 108 h 1183"/>
                <a:gd name="T94" fmla="*/ 668 w 987"/>
                <a:gd name="T95" fmla="*/ 97 h 1183"/>
                <a:gd name="T96" fmla="*/ 614 w 987"/>
                <a:gd name="T97" fmla="*/ 85 h 1183"/>
                <a:gd name="T98" fmla="*/ 561 w 987"/>
                <a:gd name="T99" fmla="*/ 64 h 1183"/>
                <a:gd name="T100" fmla="*/ 539 w 987"/>
                <a:gd name="T101" fmla="*/ 88 h 1183"/>
                <a:gd name="T102" fmla="*/ 508 w 987"/>
                <a:gd name="T103" fmla="*/ 96 h 1183"/>
                <a:gd name="T104" fmla="*/ 454 w 987"/>
                <a:gd name="T105" fmla="*/ 64 h 1183"/>
                <a:gd name="T106" fmla="*/ 410 w 987"/>
                <a:gd name="T107" fmla="*/ 31 h 11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7"/>
                <a:gd name="T163" fmla="*/ 0 h 1183"/>
                <a:gd name="T164" fmla="*/ 987 w 987"/>
                <a:gd name="T165" fmla="*/ 1183 h 11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7" h="1183">
                  <a:moveTo>
                    <a:pt x="401" y="3"/>
                  </a:moveTo>
                  <a:cubicBezTo>
                    <a:pt x="393" y="0"/>
                    <a:pt x="388" y="7"/>
                    <a:pt x="380" y="4"/>
                  </a:cubicBezTo>
                  <a:cubicBezTo>
                    <a:pt x="376" y="3"/>
                    <a:pt x="361" y="0"/>
                    <a:pt x="361" y="0"/>
                  </a:cubicBezTo>
                  <a:cubicBezTo>
                    <a:pt x="342" y="1"/>
                    <a:pt x="324" y="2"/>
                    <a:pt x="305" y="4"/>
                  </a:cubicBezTo>
                  <a:cubicBezTo>
                    <a:pt x="296" y="5"/>
                    <a:pt x="284" y="6"/>
                    <a:pt x="275" y="7"/>
                  </a:cubicBezTo>
                  <a:cubicBezTo>
                    <a:pt x="262" y="9"/>
                    <a:pt x="241" y="26"/>
                    <a:pt x="229" y="28"/>
                  </a:cubicBezTo>
                  <a:cubicBezTo>
                    <a:pt x="217" y="30"/>
                    <a:pt x="214" y="20"/>
                    <a:pt x="205" y="19"/>
                  </a:cubicBezTo>
                  <a:cubicBezTo>
                    <a:pt x="196" y="18"/>
                    <a:pt x="180" y="16"/>
                    <a:pt x="173" y="20"/>
                  </a:cubicBezTo>
                  <a:cubicBezTo>
                    <a:pt x="171" y="32"/>
                    <a:pt x="171" y="37"/>
                    <a:pt x="161" y="46"/>
                  </a:cubicBezTo>
                  <a:cubicBezTo>
                    <a:pt x="154" y="52"/>
                    <a:pt x="136" y="58"/>
                    <a:pt x="136" y="58"/>
                  </a:cubicBezTo>
                  <a:cubicBezTo>
                    <a:pt x="125" y="75"/>
                    <a:pt x="115" y="98"/>
                    <a:pt x="109" y="116"/>
                  </a:cubicBezTo>
                  <a:cubicBezTo>
                    <a:pt x="108" y="129"/>
                    <a:pt x="99" y="128"/>
                    <a:pt x="95" y="141"/>
                  </a:cubicBezTo>
                  <a:cubicBezTo>
                    <a:pt x="89" y="148"/>
                    <a:pt x="79" y="144"/>
                    <a:pt x="71" y="150"/>
                  </a:cubicBezTo>
                  <a:cubicBezTo>
                    <a:pt x="63" y="156"/>
                    <a:pt x="54" y="164"/>
                    <a:pt x="47" y="177"/>
                  </a:cubicBezTo>
                  <a:cubicBezTo>
                    <a:pt x="47" y="177"/>
                    <a:pt x="32" y="220"/>
                    <a:pt x="28" y="226"/>
                  </a:cubicBezTo>
                  <a:cubicBezTo>
                    <a:pt x="23" y="233"/>
                    <a:pt x="0" y="253"/>
                    <a:pt x="10" y="252"/>
                  </a:cubicBezTo>
                  <a:cubicBezTo>
                    <a:pt x="7" y="267"/>
                    <a:pt x="25" y="303"/>
                    <a:pt x="25" y="319"/>
                  </a:cubicBezTo>
                  <a:cubicBezTo>
                    <a:pt x="25" y="335"/>
                    <a:pt x="13" y="333"/>
                    <a:pt x="11" y="346"/>
                  </a:cubicBezTo>
                  <a:cubicBezTo>
                    <a:pt x="9" y="359"/>
                    <a:pt x="5" y="378"/>
                    <a:pt x="13" y="396"/>
                  </a:cubicBezTo>
                  <a:cubicBezTo>
                    <a:pt x="34" y="426"/>
                    <a:pt x="44" y="436"/>
                    <a:pt x="58" y="453"/>
                  </a:cubicBezTo>
                  <a:cubicBezTo>
                    <a:pt x="72" y="470"/>
                    <a:pt x="88" y="489"/>
                    <a:pt x="97" y="499"/>
                  </a:cubicBezTo>
                  <a:cubicBezTo>
                    <a:pt x="105" y="504"/>
                    <a:pt x="115" y="513"/>
                    <a:pt x="115" y="513"/>
                  </a:cubicBezTo>
                  <a:cubicBezTo>
                    <a:pt x="123" y="516"/>
                    <a:pt x="136" y="531"/>
                    <a:pt x="148" y="531"/>
                  </a:cubicBezTo>
                  <a:cubicBezTo>
                    <a:pt x="160" y="531"/>
                    <a:pt x="176" y="514"/>
                    <a:pt x="188" y="514"/>
                  </a:cubicBezTo>
                  <a:cubicBezTo>
                    <a:pt x="200" y="514"/>
                    <a:pt x="213" y="530"/>
                    <a:pt x="221" y="531"/>
                  </a:cubicBezTo>
                  <a:cubicBezTo>
                    <a:pt x="229" y="532"/>
                    <a:pt x="229" y="524"/>
                    <a:pt x="238" y="519"/>
                  </a:cubicBezTo>
                  <a:cubicBezTo>
                    <a:pt x="251" y="510"/>
                    <a:pt x="260" y="507"/>
                    <a:pt x="275" y="502"/>
                  </a:cubicBezTo>
                  <a:cubicBezTo>
                    <a:pt x="291" y="504"/>
                    <a:pt x="308" y="486"/>
                    <a:pt x="321" y="496"/>
                  </a:cubicBezTo>
                  <a:cubicBezTo>
                    <a:pt x="330" y="503"/>
                    <a:pt x="332" y="533"/>
                    <a:pt x="343" y="537"/>
                  </a:cubicBezTo>
                  <a:cubicBezTo>
                    <a:pt x="354" y="541"/>
                    <a:pt x="362" y="530"/>
                    <a:pt x="374" y="531"/>
                  </a:cubicBezTo>
                  <a:cubicBezTo>
                    <a:pt x="381" y="533"/>
                    <a:pt x="395" y="542"/>
                    <a:pt x="397" y="549"/>
                  </a:cubicBezTo>
                  <a:cubicBezTo>
                    <a:pt x="399" y="556"/>
                    <a:pt x="391" y="563"/>
                    <a:pt x="388" y="574"/>
                  </a:cubicBezTo>
                  <a:cubicBezTo>
                    <a:pt x="385" y="585"/>
                    <a:pt x="377" y="604"/>
                    <a:pt x="379" y="618"/>
                  </a:cubicBezTo>
                  <a:cubicBezTo>
                    <a:pt x="384" y="644"/>
                    <a:pt x="383" y="630"/>
                    <a:pt x="403" y="657"/>
                  </a:cubicBezTo>
                  <a:cubicBezTo>
                    <a:pt x="410" y="669"/>
                    <a:pt x="423" y="673"/>
                    <a:pt x="427" y="681"/>
                  </a:cubicBezTo>
                  <a:cubicBezTo>
                    <a:pt x="431" y="689"/>
                    <a:pt x="423" y="696"/>
                    <a:pt x="425" y="704"/>
                  </a:cubicBezTo>
                  <a:cubicBezTo>
                    <a:pt x="428" y="712"/>
                    <a:pt x="440" y="722"/>
                    <a:pt x="442" y="730"/>
                  </a:cubicBezTo>
                  <a:cubicBezTo>
                    <a:pt x="444" y="738"/>
                    <a:pt x="434" y="744"/>
                    <a:pt x="436" y="753"/>
                  </a:cubicBezTo>
                  <a:cubicBezTo>
                    <a:pt x="436" y="768"/>
                    <a:pt x="456" y="774"/>
                    <a:pt x="454" y="787"/>
                  </a:cubicBezTo>
                  <a:cubicBezTo>
                    <a:pt x="452" y="800"/>
                    <a:pt x="431" y="820"/>
                    <a:pt x="425" y="832"/>
                  </a:cubicBezTo>
                  <a:cubicBezTo>
                    <a:pt x="424" y="840"/>
                    <a:pt x="417" y="856"/>
                    <a:pt x="417" y="856"/>
                  </a:cubicBezTo>
                  <a:cubicBezTo>
                    <a:pt x="420" y="894"/>
                    <a:pt x="418" y="915"/>
                    <a:pt x="449" y="936"/>
                  </a:cubicBezTo>
                  <a:cubicBezTo>
                    <a:pt x="455" y="955"/>
                    <a:pt x="459" y="951"/>
                    <a:pt x="463" y="970"/>
                  </a:cubicBezTo>
                  <a:cubicBezTo>
                    <a:pt x="464" y="979"/>
                    <a:pt x="453" y="975"/>
                    <a:pt x="455" y="988"/>
                  </a:cubicBezTo>
                  <a:cubicBezTo>
                    <a:pt x="457" y="1001"/>
                    <a:pt x="466" y="1034"/>
                    <a:pt x="473" y="1051"/>
                  </a:cubicBezTo>
                  <a:cubicBezTo>
                    <a:pt x="482" y="1067"/>
                    <a:pt x="490" y="1072"/>
                    <a:pt x="497" y="1092"/>
                  </a:cubicBezTo>
                  <a:cubicBezTo>
                    <a:pt x="498" y="1096"/>
                    <a:pt x="501" y="1104"/>
                    <a:pt x="501" y="1104"/>
                  </a:cubicBezTo>
                  <a:cubicBezTo>
                    <a:pt x="502" y="1109"/>
                    <a:pt x="512" y="1117"/>
                    <a:pt x="514" y="1123"/>
                  </a:cubicBezTo>
                  <a:cubicBezTo>
                    <a:pt x="516" y="1129"/>
                    <a:pt x="509" y="1135"/>
                    <a:pt x="511" y="1143"/>
                  </a:cubicBezTo>
                  <a:cubicBezTo>
                    <a:pt x="513" y="1151"/>
                    <a:pt x="522" y="1169"/>
                    <a:pt x="529" y="1172"/>
                  </a:cubicBezTo>
                  <a:cubicBezTo>
                    <a:pt x="538" y="1183"/>
                    <a:pt x="538" y="1164"/>
                    <a:pt x="551" y="1162"/>
                  </a:cubicBezTo>
                  <a:cubicBezTo>
                    <a:pt x="564" y="1160"/>
                    <a:pt x="591" y="1164"/>
                    <a:pt x="607" y="1161"/>
                  </a:cubicBezTo>
                  <a:cubicBezTo>
                    <a:pt x="615" y="1157"/>
                    <a:pt x="636" y="1149"/>
                    <a:pt x="646" y="1146"/>
                  </a:cubicBezTo>
                  <a:cubicBezTo>
                    <a:pt x="665" y="1133"/>
                    <a:pt x="668" y="1120"/>
                    <a:pt x="688" y="1101"/>
                  </a:cubicBezTo>
                  <a:cubicBezTo>
                    <a:pt x="698" y="1089"/>
                    <a:pt x="717" y="1057"/>
                    <a:pt x="722" y="1044"/>
                  </a:cubicBezTo>
                  <a:cubicBezTo>
                    <a:pt x="727" y="1031"/>
                    <a:pt x="713" y="1030"/>
                    <a:pt x="718" y="1023"/>
                  </a:cubicBezTo>
                  <a:cubicBezTo>
                    <a:pt x="725" y="1006"/>
                    <a:pt x="747" y="1012"/>
                    <a:pt x="754" y="1003"/>
                  </a:cubicBezTo>
                  <a:cubicBezTo>
                    <a:pt x="761" y="994"/>
                    <a:pt x="760" y="977"/>
                    <a:pt x="758" y="966"/>
                  </a:cubicBezTo>
                  <a:cubicBezTo>
                    <a:pt x="756" y="955"/>
                    <a:pt x="740" y="946"/>
                    <a:pt x="740" y="939"/>
                  </a:cubicBezTo>
                  <a:cubicBezTo>
                    <a:pt x="740" y="932"/>
                    <a:pt x="751" y="928"/>
                    <a:pt x="758" y="921"/>
                  </a:cubicBezTo>
                  <a:cubicBezTo>
                    <a:pt x="762" y="907"/>
                    <a:pt x="774" y="905"/>
                    <a:pt x="784" y="894"/>
                  </a:cubicBezTo>
                  <a:cubicBezTo>
                    <a:pt x="792" y="886"/>
                    <a:pt x="805" y="882"/>
                    <a:pt x="805" y="882"/>
                  </a:cubicBezTo>
                  <a:cubicBezTo>
                    <a:pt x="810" y="877"/>
                    <a:pt x="815" y="870"/>
                    <a:pt x="820" y="864"/>
                  </a:cubicBezTo>
                  <a:cubicBezTo>
                    <a:pt x="825" y="858"/>
                    <a:pt x="831" y="858"/>
                    <a:pt x="832" y="844"/>
                  </a:cubicBezTo>
                  <a:cubicBezTo>
                    <a:pt x="833" y="830"/>
                    <a:pt x="829" y="796"/>
                    <a:pt x="826" y="780"/>
                  </a:cubicBezTo>
                  <a:cubicBezTo>
                    <a:pt x="823" y="764"/>
                    <a:pt x="812" y="760"/>
                    <a:pt x="811" y="750"/>
                  </a:cubicBezTo>
                  <a:cubicBezTo>
                    <a:pt x="810" y="740"/>
                    <a:pt x="819" y="728"/>
                    <a:pt x="818" y="721"/>
                  </a:cubicBezTo>
                  <a:cubicBezTo>
                    <a:pt x="817" y="714"/>
                    <a:pt x="802" y="714"/>
                    <a:pt x="802" y="706"/>
                  </a:cubicBezTo>
                  <a:cubicBezTo>
                    <a:pt x="803" y="675"/>
                    <a:pt x="810" y="683"/>
                    <a:pt x="815" y="672"/>
                  </a:cubicBezTo>
                  <a:cubicBezTo>
                    <a:pt x="820" y="661"/>
                    <a:pt x="827" y="654"/>
                    <a:pt x="835" y="642"/>
                  </a:cubicBezTo>
                  <a:cubicBezTo>
                    <a:pt x="846" y="626"/>
                    <a:pt x="860" y="616"/>
                    <a:pt x="866" y="597"/>
                  </a:cubicBezTo>
                  <a:cubicBezTo>
                    <a:pt x="875" y="584"/>
                    <a:pt x="888" y="578"/>
                    <a:pt x="899" y="568"/>
                  </a:cubicBezTo>
                  <a:cubicBezTo>
                    <a:pt x="910" y="558"/>
                    <a:pt x="926" y="546"/>
                    <a:pt x="934" y="537"/>
                  </a:cubicBezTo>
                  <a:cubicBezTo>
                    <a:pt x="944" y="524"/>
                    <a:pt x="943" y="522"/>
                    <a:pt x="947" y="513"/>
                  </a:cubicBezTo>
                  <a:cubicBezTo>
                    <a:pt x="951" y="504"/>
                    <a:pt x="955" y="492"/>
                    <a:pt x="959" y="483"/>
                  </a:cubicBezTo>
                  <a:cubicBezTo>
                    <a:pt x="963" y="480"/>
                    <a:pt x="973" y="459"/>
                    <a:pt x="973" y="459"/>
                  </a:cubicBezTo>
                  <a:cubicBezTo>
                    <a:pt x="976" y="453"/>
                    <a:pt x="985" y="435"/>
                    <a:pt x="986" y="426"/>
                  </a:cubicBezTo>
                  <a:cubicBezTo>
                    <a:pt x="987" y="417"/>
                    <a:pt x="983" y="406"/>
                    <a:pt x="979" y="406"/>
                  </a:cubicBezTo>
                  <a:cubicBezTo>
                    <a:pt x="975" y="406"/>
                    <a:pt x="969" y="422"/>
                    <a:pt x="964" y="424"/>
                  </a:cubicBezTo>
                  <a:cubicBezTo>
                    <a:pt x="959" y="426"/>
                    <a:pt x="955" y="417"/>
                    <a:pt x="947" y="418"/>
                  </a:cubicBezTo>
                  <a:cubicBezTo>
                    <a:pt x="939" y="419"/>
                    <a:pt x="927" y="426"/>
                    <a:pt x="917" y="429"/>
                  </a:cubicBezTo>
                  <a:cubicBezTo>
                    <a:pt x="907" y="432"/>
                    <a:pt x="893" y="437"/>
                    <a:pt x="887" y="435"/>
                  </a:cubicBezTo>
                  <a:cubicBezTo>
                    <a:pt x="881" y="433"/>
                    <a:pt x="881" y="420"/>
                    <a:pt x="880" y="417"/>
                  </a:cubicBezTo>
                  <a:cubicBezTo>
                    <a:pt x="879" y="414"/>
                    <a:pt x="886" y="423"/>
                    <a:pt x="883" y="418"/>
                  </a:cubicBezTo>
                  <a:cubicBezTo>
                    <a:pt x="863" y="407"/>
                    <a:pt x="867" y="396"/>
                    <a:pt x="860" y="388"/>
                  </a:cubicBezTo>
                  <a:cubicBezTo>
                    <a:pt x="853" y="380"/>
                    <a:pt x="850" y="379"/>
                    <a:pt x="842" y="372"/>
                  </a:cubicBezTo>
                  <a:cubicBezTo>
                    <a:pt x="836" y="359"/>
                    <a:pt x="817" y="352"/>
                    <a:pt x="812" y="343"/>
                  </a:cubicBezTo>
                  <a:cubicBezTo>
                    <a:pt x="807" y="334"/>
                    <a:pt x="817" y="321"/>
                    <a:pt x="814" y="315"/>
                  </a:cubicBezTo>
                  <a:cubicBezTo>
                    <a:pt x="811" y="309"/>
                    <a:pt x="799" y="309"/>
                    <a:pt x="793" y="304"/>
                  </a:cubicBezTo>
                  <a:cubicBezTo>
                    <a:pt x="785" y="296"/>
                    <a:pt x="779" y="286"/>
                    <a:pt x="779" y="286"/>
                  </a:cubicBezTo>
                  <a:cubicBezTo>
                    <a:pt x="775" y="277"/>
                    <a:pt x="784" y="267"/>
                    <a:pt x="779" y="253"/>
                  </a:cubicBezTo>
                  <a:cubicBezTo>
                    <a:pt x="774" y="239"/>
                    <a:pt x="762" y="224"/>
                    <a:pt x="751" y="202"/>
                  </a:cubicBezTo>
                  <a:cubicBezTo>
                    <a:pt x="752" y="174"/>
                    <a:pt x="710" y="148"/>
                    <a:pt x="713" y="120"/>
                  </a:cubicBezTo>
                  <a:cubicBezTo>
                    <a:pt x="714" y="115"/>
                    <a:pt x="722" y="113"/>
                    <a:pt x="721" y="108"/>
                  </a:cubicBezTo>
                  <a:cubicBezTo>
                    <a:pt x="719" y="100"/>
                    <a:pt x="696" y="88"/>
                    <a:pt x="694" y="88"/>
                  </a:cubicBezTo>
                  <a:cubicBezTo>
                    <a:pt x="684" y="85"/>
                    <a:pt x="680" y="96"/>
                    <a:pt x="668" y="97"/>
                  </a:cubicBezTo>
                  <a:cubicBezTo>
                    <a:pt x="658" y="97"/>
                    <a:pt x="641" y="89"/>
                    <a:pt x="632" y="87"/>
                  </a:cubicBezTo>
                  <a:cubicBezTo>
                    <a:pt x="623" y="85"/>
                    <a:pt x="622" y="87"/>
                    <a:pt x="614" y="85"/>
                  </a:cubicBezTo>
                  <a:cubicBezTo>
                    <a:pt x="596" y="82"/>
                    <a:pt x="592" y="75"/>
                    <a:pt x="583" y="72"/>
                  </a:cubicBezTo>
                  <a:cubicBezTo>
                    <a:pt x="574" y="69"/>
                    <a:pt x="568" y="64"/>
                    <a:pt x="561" y="64"/>
                  </a:cubicBezTo>
                  <a:cubicBezTo>
                    <a:pt x="547" y="61"/>
                    <a:pt x="546" y="71"/>
                    <a:pt x="542" y="75"/>
                  </a:cubicBezTo>
                  <a:cubicBezTo>
                    <a:pt x="540" y="77"/>
                    <a:pt x="541" y="82"/>
                    <a:pt x="539" y="88"/>
                  </a:cubicBezTo>
                  <a:cubicBezTo>
                    <a:pt x="537" y="94"/>
                    <a:pt x="535" y="108"/>
                    <a:pt x="530" y="109"/>
                  </a:cubicBezTo>
                  <a:cubicBezTo>
                    <a:pt x="525" y="110"/>
                    <a:pt x="514" y="99"/>
                    <a:pt x="508" y="96"/>
                  </a:cubicBezTo>
                  <a:cubicBezTo>
                    <a:pt x="502" y="93"/>
                    <a:pt x="500" y="98"/>
                    <a:pt x="491" y="93"/>
                  </a:cubicBezTo>
                  <a:cubicBezTo>
                    <a:pt x="477" y="94"/>
                    <a:pt x="468" y="69"/>
                    <a:pt x="454" y="64"/>
                  </a:cubicBezTo>
                  <a:cubicBezTo>
                    <a:pt x="440" y="59"/>
                    <a:pt x="416" y="66"/>
                    <a:pt x="409" y="61"/>
                  </a:cubicBezTo>
                  <a:cubicBezTo>
                    <a:pt x="390" y="51"/>
                    <a:pt x="411" y="41"/>
                    <a:pt x="410" y="31"/>
                  </a:cubicBezTo>
                  <a:cubicBezTo>
                    <a:pt x="409" y="21"/>
                    <a:pt x="403" y="9"/>
                    <a:pt x="401" y="3"/>
                  </a:cubicBezTo>
                  <a:close/>
                </a:path>
              </a:pathLst>
            </a:custGeom>
            <a:solidFill>
              <a:srgbClr val="C0C0C0"/>
            </a:solidFill>
            <a:ln w="3175">
              <a:solidFill>
                <a:schemeClr val="bg1"/>
              </a:solidFill>
              <a:round/>
              <a:headEnd/>
              <a:tailEnd/>
            </a:ln>
          </p:spPr>
          <p:txBody>
            <a:bodyPr/>
            <a:lstStyle/>
            <a:p>
              <a:endParaRPr lang="zh-CN" altLang="en-US"/>
            </a:p>
          </p:txBody>
        </p:sp>
        <p:sp>
          <p:nvSpPr>
            <p:cNvPr id="10264" name="Freeform 67"/>
            <p:cNvSpPr>
              <a:spLocks/>
            </p:cNvSpPr>
            <p:nvPr/>
          </p:nvSpPr>
          <p:spPr bwMode="auto">
            <a:xfrm>
              <a:off x="2309" y="3091"/>
              <a:ext cx="594" cy="466"/>
            </a:xfrm>
            <a:custGeom>
              <a:avLst/>
              <a:gdLst>
                <a:gd name="T0" fmla="*/ 327 w 594"/>
                <a:gd name="T1" fmla="*/ 30 h 466"/>
                <a:gd name="T2" fmla="*/ 294 w 594"/>
                <a:gd name="T3" fmla="*/ 33 h 466"/>
                <a:gd name="T4" fmla="*/ 272 w 594"/>
                <a:gd name="T5" fmla="*/ 27 h 466"/>
                <a:gd name="T6" fmla="*/ 258 w 594"/>
                <a:gd name="T7" fmla="*/ 5 h 466"/>
                <a:gd name="T8" fmla="*/ 249 w 594"/>
                <a:gd name="T9" fmla="*/ 44 h 466"/>
                <a:gd name="T10" fmla="*/ 213 w 594"/>
                <a:gd name="T11" fmla="*/ 51 h 466"/>
                <a:gd name="T12" fmla="*/ 173 w 594"/>
                <a:gd name="T13" fmla="*/ 93 h 466"/>
                <a:gd name="T14" fmla="*/ 150 w 594"/>
                <a:gd name="T15" fmla="*/ 102 h 466"/>
                <a:gd name="T16" fmla="*/ 143 w 594"/>
                <a:gd name="T17" fmla="*/ 129 h 466"/>
                <a:gd name="T18" fmla="*/ 89 w 594"/>
                <a:gd name="T19" fmla="*/ 161 h 466"/>
                <a:gd name="T20" fmla="*/ 48 w 594"/>
                <a:gd name="T21" fmla="*/ 179 h 466"/>
                <a:gd name="T22" fmla="*/ 33 w 594"/>
                <a:gd name="T23" fmla="*/ 258 h 466"/>
                <a:gd name="T24" fmla="*/ 38 w 594"/>
                <a:gd name="T25" fmla="*/ 302 h 466"/>
                <a:gd name="T26" fmla="*/ 56 w 594"/>
                <a:gd name="T27" fmla="*/ 359 h 466"/>
                <a:gd name="T28" fmla="*/ 72 w 594"/>
                <a:gd name="T29" fmla="*/ 406 h 466"/>
                <a:gd name="T30" fmla="*/ 155 w 594"/>
                <a:gd name="T31" fmla="*/ 392 h 466"/>
                <a:gd name="T32" fmla="*/ 179 w 594"/>
                <a:gd name="T33" fmla="*/ 369 h 466"/>
                <a:gd name="T34" fmla="*/ 222 w 594"/>
                <a:gd name="T35" fmla="*/ 362 h 466"/>
                <a:gd name="T36" fmla="*/ 270 w 594"/>
                <a:gd name="T37" fmla="*/ 344 h 466"/>
                <a:gd name="T38" fmla="*/ 326 w 594"/>
                <a:gd name="T39" fmla="*/ 398 h 466"/>
                <a:gd name="T40" fmla="*/ 350 w 594"/>
                <a:gd name="T41" fmla="*/ 387 h 466"/>
                <a:gd name="T42" fmla="*/ 372 w 594"/>
                <a:gd name="T43" fmla="*/ 369 h 466"/>
                <a:gd name="T44" fmla="*/ 348 w 594"/>
                <a:gd name="T45" fmla="*/ 413 h 466"/>
                <a:gd name="T46" fmla="*/ 368 w 594"/>
                <a:gd name="T47" fmla="*/ 417 h 466"/>
                <a:gd name="T48" fmla="*/ 378 w 594"/>
                <a:gd name="T49" fmla="*/ 414 h 466"/>
                <a:gd name="T50" fmla="*/ 407 w 594"/>
                <a:gd name="T51" fmla="*/ 455 h 466"/>
                <a:gd name="T52" fmla="*/ 464 w 594"/>
                <a:gd name="T53" fmla="*/ 449 h 466"/>
                <a:gd name="T54" fmla="*/ 507 w 594"/>
                <a:gd name="T55" fmla="*/ 447 h 466"/>
                <a:gd name="T56" fmla="*/ 545 w 594"/>
                <a:gd name="T57" fmla="*/ 440 h 466"/>
                <a:gd name="T58" fmla="*/ 552 w 594"/>
                <a:gd name="T59" fmla="*/ 394 h 466"/>
                <a:gd name="T60" fmla="*/ 575 w 594"/>
                <a:gd name="T61" fmla="*/ 356 h 466"/>
                <a:gd name="T62" fmla="*/ 588 w 594"/>
                <a:gd name="T63" fmla="*/ 306 h 466"/>
                <a:gd name="T64" fmla="*/ 585 w 594"/>
                <a:gd name="T65" fmla="*/ 249 h 466"/>
                <a:gd name="T66" fmla="*/ 546 w 594"/>
                <a:gd name="T67" fmla="*/ 197 h 466"/>
                <a:gd name="T68" fmla="*/ 524 w 594"/>
                <a:gd name="T69" fmla="*/ 174 h 466"/>
                <a:gd name="T70" fmla="*/ 479 w 594"/>
                <a:gd name="T71" fmla="*/ 107 h 466"/>
                <a:gd name="T72" fmla="*/ 450 w 594"/>
                <a:gd name="T73" fmla="*/ 62 h 466"/>
                <a:gd name="T74" fmla="*/ 404 w 594"/>
                <a:gd name="T75" fmla="*/ 118 h 466"/>
                <a:gd name="T76" fmla="*/ 368 w 594"/>
                <a:gd name="T77" fmla="*/ 99 h 466"/>
                <a:gd name="T78" fmla="*/ 336 w 594"/>
                <a:gd name="T79" fmla="*/ 68 h 4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4"/>
                <a:gd name="T121" fmla="*/ 0 h 466"/>
                <a:gd name="T122" fmla="*/ 594 w 594"/>
                <a:gd name="T123" fmla="*/ 466 h 4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4" h="466">
                  <a:moveTo>
                    <a:pt x="353" y="30"/>
                  </a:moveTo>
                  <a:cubicBezTo>
                    <a:pt x="352" y="25"/>
                    <a:pt x="337" y="27"/>
                    <a:pt x="327" y="30"/>
                  </a:cubicBezTo>
                  <a:cubicBezTo>
                    <a:pt x="318" y="26"/>
                    <a:pt x="301" y="9"/>
                    <a:pt x="296" y="9"/>
                  </a:cubicBezTo>
                  <a:cubicBezTo>
                    <a:pt x="291" y="9"/>
                    <a:pt x="296" y="30"/>
                    <a:pt x="294" y="33"/>
                  </a:cubicBezTo>
                  <a:cubicBezTo>
                    <a:pt x="291" y="40"/>
                    <a:pt x="289" y="21"/>
                    <a:pt x="281" y="29"/>
                  </a:cubicBezTo>
                  <a:cubicBezTo>
                    <a:pt x="277" y="28"/>
                    <a:pt x="273" y="30"/>
                    <a:pt x="272" y="27"/>
                  </a:cubicBezTo>
                  <a:cubicBezTo>
                    <a:pt x="271" y="24"/>
                    <a:pt x="278" y="13"/>
                    <a:pt x="276" y="9"/>
                  </a:cubicBezTo>
                  <a:cubicBezTo>
                    <a:pt x="274" y="5"/>
                    <a:pt x="260" y="0"/>
                    <a:pt x="258" y="5"/>
                  </a:cubicBezTo>
                  <a:cubicBezTo>
                    <a:pt x="256" y="10"/>
                    <a:pt x="267" y="32"/>
                    <a:pt x="266" y="38"/>
                  </a:cubicBezTo>
                  <a:cubicBezTo>
                    <a:pt x="265" y="44"/>
                    <a:pt x="252" y="38"/>
                    <a:pt x="249" y="44"/>
                  </a:cubicBezTo>
                  <a:cubicBezTo>
                    <a:pt x="246" y="50"/>
                    <a:pt x="251" y="74"/>
                    <a:pt x="245" y="75"/>
                  </a:cubicBezTo>
                  <a:cubicBezTo>
                    <a:pt x="240" y="80"/>
                    <a:pt x="219" y="50"/>
                    <a:pt x="213" y="51"/>
                  </a:cubicBezTo>
                  <a:cubicBezTo>
                    <a:pt x="204" y="50"/>
                    <a:pt x="196" y="61"/>
                    <a:pt x="189" y="68"/>
                  </a:cubicBezTo>
                  <a:cubicBezTo>
                    <a:pt x="182" y="78"/>
                    <a:pt x="182" y="85"/>
                    <a:pt x="173" y="93"/>
                  </a:cubicBezTo>
                  <a:cubicBezTo>
                    <a:pt x="169" y="100"/>
                    <a:pt x="171" y="118"/>
                    <a:pt x="167" y="120"/>
                  </a:cubicBezTo>
                  <a:cubicBezTo>
                    <a:pt x="163" y="122"/>
                    <a:pt x="154" y="103"/>
                    <a:pt x="150" y="102"/>
                  </a:cubicBezTo>
                  <a:cubicBezTo>
                    <a:pt x="146" y="101"/>
                    <a:pt x="141" y="107"/>
                    <a:pt x="140" y="111"/>
                  </a:cubicBezTo>
                  <a:cubicBezTo>
                    <a:pt x="139" y="115"/>
                    <a:pt x="145" y="123"/>
                    <a:pt x="143" y="129"/>
                  </a:cubicBezTo>
                  <a:cubicBezTo>
                    <a:pt x="133" y="132"/>
                    <a:pt x="134" y="144"/>
                    <a:pt x="126" y="150"/>
                  </a:cubicBezTo>
                  <a:cubicBezTo>
                    <a:pt x="117" y="155"/>
                    <a:pt x="100" y="159"/>
                    <a:pt x="89" y="161"/>
                  </a:cubicBezTo>
                  <a:cubicBezTo>
                    <a:pt x="79" y="164"/>
                    <a:pt x="67" y="161"/>
                    <a:pt x="60" y="164"/>
                  </a:cubicBezTo>
                  <a:cubicBezTo>
                    <a:pt x="53" y="167"/>
                    <a:pt x="53" y="174"/>
                    <a:pt x="48" y="179"/>
                  </a:cubicBezTo>
                  <a:cubicBezTo>
                    <a:pt x="43" y="184"/>
                    <a:pt x="31" y="179"/>
                    <a:pt x="29" y="192"/>
                  </a:cubicBezTo>
                  <a:cubicBezTo>
                    <a:pt x="0" y="212"/>
                    <a:pt x="15" y="231"/>
                    <a:pt x="33" y="258"/>
                  </a:cubicBezTo>
                  <a:cubicBezTo>
                    <a:pt x="38" y="266"/>
                    <a:pt x="18" y="266"/>
                    <a:pt x="18" y="266"/>
                  </a:cubicBezTo>
                  <a:cubicBezTo>
                    <a:pt x="18" y="274"/>
                    <a:pt x="34" y="292"/>
                    <a:pt x="38" y="302"/>
                  </a:cubicBezTo>
                  <a:cubicBezTo>
                    <a:pt x="42" y="312"/>
                    <a:pt x="38" y="317"/>
                    <a:pt x="41" y="326"/>
                  </a:cubicBezTo>
                  <a:cubicBezTo>
                    <a:pt x="44" y="335"/>
                    <a:pt x="56" y="349"/>
                    <a:pt x="56" y="359"/>
                  </a:cubicBezTo>
                  <a:cubicBezTo>
                    <a:pt x="56" y="369"/>
                    <a:pt x="38" y="378"/>
                    <a:pt x="41" y="386"/>
                  </a:cubicBezTo>
                  <a:cubicBezTo>
                    <a:pt x="44" y="394"/>
                    <a:pt x="59" y="406"/>
                    <a:pt x="72" y="406"/>
                  </a:cubicBezTo>
                  <a:cubicBezTo>
                    <a:pt x="86" y="405"/>
                    <a:pt x="102" y="389"/>
                    <a:pt x="117" y="384"/>
                  </a:cubicBezTo>
                  <a:cubicBezTo>
                    <a:pt x="131" y="382"/>
                    <a:pt x="146" y="392"/>
                    <a:pt x="155" y="392"/>
                  </a:cubicBezTo>
                  <a:cubicBezTo>
                    <a:pt x="164" y="392"/>
                    <a:pt x="167" y="388"/>
                    <a:pt x="171" y="384"/>
                  </a:cubicBezTo>
                  <a:cubicBezTo>
                    <a:pt x="175" y="380"/>
                    <a:pt x="174" y="374"/>
                    <a:pt x="179" y="369"/>
                  </a:cubicBezTo>
                  <a:cubicBezTo>
                    <a:pt x="184" y="366"/>
                    <a:pt x="185" y="356"/>
                    <a:pt x="201" y="356"/>
                  </a:cubicBezTo>
                  <a:cubicBezTo>
                    <a:pt x="208" y="355"/>
                    <a:pt x="216" y="363"/>
                    <a:pt x="222" y="362"/>
                  </a:cubicBezTo>
                  <a:cubicBezTo>
                    <a:pt x="228" y="361"/>
                    <a:pt x="228" y="351"/>
                    <a:pt x="236" y="348"/>
                  </a:cubicBezTo>
                  <a:cubicBezTo>
                    <a:pt x="244" y="345"/>
                    <a:pt x="256" y="340"/>
                    <a:pt x="270" y="344"/>
                  </a:cubicBezTo>
                  <a:cubicBezTo>
                    <a:pt x="311" y="356"/>
                    <a:pt x="295" y="356"/>
                    <a:pt x="318" y="374"/>
                  </a:cubicBezTo>
                  <a:cubicBezTo>
                    <a:pt x="328" y="381"/>
                    <a:pt x="323" y="394"/>
                    <a:pt x="326" y="398"/>
                  </a:cubicBezTo>
                  <a:cubicBezTo>
                    <a:pt x="330" y="402"/>
                    <a:pt x="338" y="400"/>
                    <a:pt x="342" y="398"/>
                  </a:cubicBezTo>
                  <a:cubicBezTo>
                    <a:pt x="345" y="396"/>
                    <a:pt x="346" y="393"/>
                    <a:pt x="350" y="387"/>
                  </a:cubicBezTo>
                  <a:cubicBezTo>
                    <a:pt x="354" y="381"/>
                    <a:pt x="362" y="365"/>
                    <a:pt x="366" y="362"/>
                  </a:cubicBezTo>
                  <a:cubicBezTo>
                    <a:pt x="370" y="359"/>
                    <a:pt x="373" y="364"/>
                    <a:pt x="372" y="369"/>
                  </a:cubicBezTo>
                  <a:cubicBezTo>
                    <a:pt x="371" y="374"/>
                    <a:pt x="366" y="386"/>
                    <a:pt x="362" y="393"/>
                  </a:cubicBezTo>
                  <a:cubicBezTo>
                    <a:pt x="358" y="400"/>
                    <a:pt x="349" y="408"/>
                    <a:pt x="348" y="413"/>
                  </a:cubicBezTo>
                  <a:cubicBezTo>
                    <a:pt x="347" y="418"/>
                    <a:pt x="354" y="424"/>
                    <a:pt x="357" y="425"/>
                  </a:cubicBezTo>
                  <a:cubicBezTo>
                    <a:pt x="360" y="426"/>
                    <a:pt x="366" y="422"/>
                    <a:pt x="368" y="417"/>
                  </a:cubicBezTo>
                  <a:cubicBezTo>
                    <a:pt x="370" y="412"/>
                    <a:pt x="369" y="394"/>
                    <a:pt x="371" y="393"/>
                  </a:cubicBezTo>
                  <a:cubicBezTo>
                    <a:pt x="373" y="392"/>
                    <a:pt x="374" y="407"/>
                    <a:pt x="378" y="414"/>
                  </a:cubicBezTo>
                  <a:cubicBezTo>
                    <a:pt x="382" y="426"/>
                    <a:pt x="390" y="414"/>
                    <a:pt x="393" y="435"/>
                  </a:cubicBezTo>
                  <a:cubicBezTo>
                    <a:pt x="397" y="443"/>
                    <a:pt x="400" y="450"/>
                    <a:pt x="407" y="455"/>
                  </a:cubicBezTo>
                  <a:cubicBezTo>
                    <a:pt x="418" y="461"/>
                    <a:pt x="438" y="466"/>
                    <a:pt x="447" y="465"/>
                  </a:cubicBezTo>
                  <a:cubicBezTo>
                    <a:pt x="456" y="464"/>
                    <a:pt x="457" y="449"/>
                    <a:pt x="464" y="449"/>
                  </a:cubicBezTo>
                  <a:cubicBezTo>
                    <a:pt x="471" y="449"/>
                    <a:pt x="482" y="465"/>
                    <a:pt x="489" y="465"/>
                  </a:cubicBezTo>
                  <a:cubicBezTo>
                    <a:pt x="496" y="465"/>
                    <a:pt x="500" y="450"/>
                    <a:pt x="507" y="447"/>
                  </a:cubicBezTo>
                  <a:cubicBezTo>
                    <a:pt x="514" y="444"/>
                    <a:pt x="527" y="450"/>
                    <a:pt x="533" y="449"/>
                  </a:cubicBezTo>
                  <a:cubicBezTo>
                    <a:pt x="538" y="447"/>
                    <a:pt x="544" y="445"/>
                    <a:pt x="545" y="440"/>
                  </a:cubicBezTo>
                  <a:cubicBezTo>
                    <a:pt x="546" y="435"/>
                    <a:pt x="541" y="427"/>
                    <a:pt x="542" y="419"/>
                  </a:cubicBezTo>
                  <a:cubicBezTo>
                    <a:pt x="543" y="411"/>
                    <a:pt x="549" y="402"/>
                    <a:pt x="552" y="394"/>
                  </a:cubicBezTo>
                  <a:cubicBezTo>
                    <a:pt x="555" y="386"/>
                    <a:pt x="556" y="374"/>
                    <a:pt x="560" y="368"/>
                  </a:cubicBezTo>
                  <a:cubicBezTo>
                    <a:pt x="564" y="362"/>
                    <a:pt x="571" y="361"/>
                    <a:pt x="575" y="356"/>
                  </a:cubicBezTo>
                  <a:cubicBezTo>
                    <a:pt x="578" y="350"/>
                    <a:pt x="585" y="343"/>
                    <a:pt x="587" y="335"/>
                  </a:cubicBezTo>
                  <a:cubicBezTo>
                    <a:pt x="589" y="327"/>
                    <a:pt x="587" y="312"/>
                    <a:pt x="588" y="306"/>
                  </a:cubicBezTo>
                  <a:cubicBezTo>
                    <a:pt x="588" y="299"/>
                    <a:pt x="594" y="304"/>
                    <a:pt x="593" y="296"/>
                  </a:cubicBezTo>
                  <a:cubicBezTo>
                    <a:pt x="593" y="287"/>
                    <a:pt x="590" y="260"/>
                    <a:pt x="585" y="249"/>
                  </a:cubicBezTo>
                  <a:cubicBezTo>
                    <a:pt x="578" y="242"/>
                    <a:pt x="563" y="228"/>
                    <a:pt x="563" y="228"/>
                  </a:cubicBezTo>
                  <a:cubicBezTo>
                    <a:pt x="556" y="222"/>
                    <a:pt x="556" y="204"/>
                    <a:pt x="546" y="197"/>
                  </a:cubicBezTo>
                  <a:cubicBezTo>
                    <a:pt x="542" y="192"/>
                    <a:pt x="541" y="204"/>
                    <a:pt x="537" y="200"/>
                  </a:cubicBezTo>
                  <a:cubicBezTo>
                    <a:pt x="533" y="196"/>
                    <a:pt x="532" y="184"/>
                    <a:pt x="524" y="174"/>
                  </a:cubicBezTo>
                  <a:cubicBezTo>
                    <a:pt x="505" y="146"/>
                    <a:pt x="521" y="156"/>
                    <a:pt x="491" y="143"/>
                  </a:cubicBezTo>
                  <a:cubicBezTo>
                    <a:pt x="482" y="129"/>
                    <a:pt x="491" y="119"/>
                    <a:pt x="479" y="107"/>
                  </a:cubicBezTo>
                  <a:cubicBezTo>
                    <a:pt x="475" y="97"/>
                    <a:pt x="479" y="76"/>
                    <a:pt x="474" y="69"/>
                  </a:cubicBezTo>
                  <a:cubicBezTo>
                    <a:pt x="469" y="62"/>
                    <a:pt x="456" y="72"/>
                    <a:pt x="450" y="62"/>
                  </a:cubicBezTo>
                  <a:cubicBezTo>
                    <a:pt x="444" y="52"/>
                    <a:pt x="446" y="0"/>
                    <a:pt x="438" y="9"/>
                  </a:cubicBezTo>
                  <a:cubicBezTo>
                    <a:pt x="404" y="20"/>
                    <a:pt x="433" y="89"/>
                    <a:pt x="404" y="118"/>
                  </a:cubicBezTo>
                  <a:cubicBezTo>
                    <a:pt x="394" y="134"/>
                    <a:pt x="392" y="104"/>
                    <a:pt x="383" y="98"/>
                  </a:cubicBezTo>
                  <a:cubicBezTo>
                    <a:pt x="377" y="95"/>
                    <a:pt x="374" y="102"/>
                    <a:pt x="368" y="99"/>
                  </a:cubicBezTo>
                  <a:cubicBezTo>
                    <a:pt x="362" y="96"/>
                    <a:pt x="353" y="87"/>
                    <a:pt x="348" y="82"/>
                  </a:cubicBezTo>
                  <a:cubicBezTo>
                    <a:pt x="346" y="79"/>
                    <a:pt x="334" y="74"/>
                    <a:pt x="336" y="68"/>
                  </a:cubicBezTo>
                  <a:cubicBezTo>
                    <a:pt x="340" y="55"/>
                    <a:pt x="366" y="17"/>
                    <a:pt x="353" y="30"/>
                  </a:cubicBezTo>
                  <a:close/>
                </a:path>
              </a:pathLst>
            </a:custGeom>
            <a:solidFill>
              <a:srgbClr val="C0C0C0"/>
            </a:solidFill>
            <a:ln w="3175">
              <a:solidFill>
                <a:schemeClr val="bg1"/>
              </a:solidFill>
              <a:round/>
              <a:headEnd/>
              <a:tailEnd/>
            </a:ln>
          </p:spPr>
          <p:txBody>
            <a:bodyPr/>
            <a:lstStyle/>
            <a:p>
              <a:endParaRPr lang="zh-CN" altLang="en-US"/>
            </a:p>
          </p:txBody>
        </p:sp>
        <p:sp>
          <p:nvSpPr>
            <p:cNvPr id="10265" name="Freeform 68"/>
            <p:cNvSpPr>
              <a:spLocks/>
            </p:cNvSpPr>
            <p:nvPr/>
          </p:nvSpPr>
          <p:spPr bwMode="auto">
            <a:xfrm>
              <a:off x="3436" y="1709"/>
              <a:ext cx="1922" cy="2120"/>
            </a:xfrm>
            <a:custGeom>
              <a:avLst/>
              <a:gdLst>
                <a:gd name="T0" fmla="*/ 11 w 1922"/>
                <a:gd name="T1" fmla="*/ 144 h 2120"/>
                <a:gd name="T2" fmla="*/ 43 w 1922"/>
                <a:gd name="T3" fmla="*/ 250 h 2120"/>
                <a:gd name="T4" fmla="*/ 145 w 1922"/>
                <a:gd name="T5" fmla="*/ 276 h 2120"/>
                <a:gd name="T6" fmla="*/ 149 w 1922"/>
                <a:gd name="T7" fmla="*/ 312 h 2120"/>
                <a:gd name="T8" fmla="*/ 213 w 1922"/>
                <a:gd name="T9" fmla="*/ 254 h 2120"/>
                <a:gd name="T10" fmla="*/ 399 w 1922"/>
                <a:gd name="T11" fmla="*/ 252 h 2120"/>
                <a:gd name="T12" fmla="*/ 539 w 1922"/>
                <a:gd name="T13" fmla="*/ 336 h 2120"/>
                <a:gd name="T14" fmla="*/ 635 w 1922"/>
                <a:gd name="T15" fmla="*/ 550 h 2120"/>
                <a:gd name="T16" fmla="*/ 763 w 1922"/>
                <a:gd name="T17" fmla="*/ 750 h 2120"/>
                <a:gd name="T18" fmla="*/ 791 w 1922"/>
                <a:gd name="T19" fmla="*/ 742 h 2120"/>
                <a:gd name="T20" fmla="*/ 889 w 1922"/>
                <a:gd name="T21" fmla="*/ 844 h 2120"/>
                <a:gd name="T22" fmla="*/ 1061 w 1922"/>
                <a:gd name="T23" fmla="*/ 958 h 2120"/>
                <a:gd name="T24" fmla="*/ 1273 w 1922"/>
                <a:gd name="T25" fmla="*/ 1082 h 2120"/>
                <a:gd name="T26" fmla="*/ 1301 w 1922"/>
                <a:gd name="T27" fmla="*/ 1406 h 2120"/>
                <a:gd name="T28" fmla="*/ 1375 w 1922"/>
                <a:gd name="T29" fmla="*/ 1676 h 2120"/>
                <a:gd name="T30" fmla="*/ 1341 w 1922"/>
                <a:gd name="T31" fmla="*/ 1884 h 2120"/>
                <a:gd name="T32" fmla="*/ 1319 w 1922"/>
                <a:gd name="T33" fmla="*/ 1994 h 2120"/>
                <a:gd name="T34" fmla="*/ 1439 w 1922"/>
                <a:gd name="T35" fmla="*/ 2024 h 2120"/>
                <a:gd name="T36" fmla="*/ 1477 w 1922"/>
                <a:gd name="T37" fmla="*/ 1902 h 2120"/>
                <a:gd name="T38" fmla="*/ 1575 w 1922"/>
                <a:gd name="T39" fmla="*/ 1778 h 2120"/>
                <a:gd name="T40" fmla="*/ 1773 w 1922"/>
                <a:gd name="T41" fmla="*/ 1592 h 2120"/>
                <a:gd name="T42" fmla="*/ 1895 w 1922"/>
                <a:gd name="T43" fmla="*/ 1304 h 2120"/>
                <a:gd name="T44" fmla="*/ 1729 w 1922"/>
                <a:gd name="T45" fmla="*/ 1220 h 2120"/>
                <a:gd name="T46" fmla="*/ 1584 w 1922"/>
                <a:gd name="T47" fmla="*/ 1119 h 2120"/>
                <a:gd name="T48" fmla="*/ 1497 w 1922"/>
                <a:gd name="T49" fmla="*/ 1034 h 2120"/>
                <a:gd name="T50" fmla="*/ 1339 w 1922"/>
                <a:gd name="T51" fmla="*/ 1032 h 2120"/>
                <a:gd name="T52" fmla="*/ 1215 w 1922"/>
                <a:gd name="T53" fmla="*/ 978 h 2120"/>
                <a:gd name="T54" fmla="*/ 1097 w 1922"/>
                <a:gd name="T55" fmla="*/ 912 h 2120"/>
                <a:gd name="T56" fmla="*/ 1083 w 1922"/>
                <a:gd name="T57" fmla="*/ 728 h 2120"/>
                <a:gd name="T58" fmla="*/ 1227 w 1922"/>
                <a:gd name="T59" fmla="*/ 782 h 2120"/>
                <a:gd name="T60" fmla="*/ 1305 w 1922"/>
                <a:gd name="T61" fmla="*/ 604 h 2120"/>
                <a:gd name="T62" fmla="*/ 1435 w 1922"/>
                <a:gd name="T63" fmla="*/ 496 h 2120"/>
                <a:gd name="T64" fmla="*/ 1545 w 1922"/>
                <a:gd name="T65" fmla="*/ 454 h 2120"/>
                <a:gd name="T66" fmla="*/ 1429 w 1922"/>
                <a:gd name="T67" fmla="*/ 418 h 2120"/>
                <a:gd name="T68" fmla="*/ 1631 w 1922"/>
                <a:gd name="T69" fmla="*/ 450 h 2120"/>
                <a:gd name="T70" fmla="*/ 1607 w 1922"/>
                <a:gd name="T71" fmla="*/ 346 h 2120"/>
                <a:gd name="T72" fmla="*/ 1419 w 1922"/>
                <a:gd name="T73" fmla="*/ 254 h 2120"/>
                <a:gd name="T74" fmla="*/ 1296 w 1922"/>
                <a:gd name="T75" fmla="*/ 256 h 2120"/>
                <a:gd name="T76" fmla="*/ 1237 w 1922"/>
                <a:gd name="T77" fmla="*/ 360 h 2120"/>
                <a:gd name="T78" fmla="*/ 1061 w 1922"/>
                <a:gd name="T79" fmla="*/ 260 h 2120"/>
                <a:gd name="T80" fmla="*/ 1205 w 1922"/>
                <a:gd name="T81" fmla="*/ 184 h 2120"/>
                <a:gd name="T82" fmla="*/ 1161 w 1922"/>
                <a:gd name="T83" fmla="*/ 162 h 2120"/>
                <a:gd name="T84" fmla="*/ 1237 w 1922"/>
                <a:gd name="T85" fmla="*/ 84 h 2120"/>
                <a:gd name="T86" fmla="*/ 1353 w 1922"/>
                <a:gd name="T87" fmla="*/ 100 h 2120"/>
                <a:gd name="T88" fmla="*/ 1403 w 1922"/>
                <a:gd name="T89" fmla="*/ 204 h 2120"/>
                <a:gd name="T90" fmla="*/ 1495 w 1922"/>
                <a:gd name="T91" fmla="*/ 158 h 2120"/>
                <a:gd name="T92" fmla="*/ 1395 w 1922"/>
                <a:gd name="T93" fmla="*/ 98 h 2120"/>
                <a:gd name="T94" fmla="*/ 1227 w 1922"/>
                <a:gd name="T95" fmla="*/ 24 h 2120"/>
                <a:gd name="T96" fmla="*/ 1145 w 1922"/>
                <a:gd name="T97" fmla="*/ 74 h 2120"/>
                <a:gd name="T98" fmla="*/ 1105 w 1922"/>
                <a:gd name="T99" fmla="*/ 24 h 2120"/>
                <a:gd name="T100" fmla="*/ 1043 w 1922"/>
                <a:gd name="T101" fmla="*/ 130 h 2120"/>
                <a:gd name="T102" fmla="*/ 925 w 1922"/>
                <a:gd name="T103" fmla="*/ 112 h 2120"/>
                <a:gd name="T104" fmla="*/ 873 w 1922"/>
                <a:gd name="T105" fmla="*/ 12 h 2120"/>
                <a:gd name="T106" fmla="*/ 739 w 1922"/>
                <a:gd name="T107" fmla="*/ 12 h 2120"/>
                <a:gd name="T108" fmla="*/ 693 w 1922"/>
                <a:gd name="T109" fmla="*/ 54 h 2120"/>
                <a:gd name="T110" fmla="*/ 565 w 1922"/>
                <a:gd name="T111" fmla="*/ 78 h 2120"/>
                <a:gd name="T112" fmla="*/ 193 w 1922"/>
                <a:gd name="T113" fmla="*/ 54 h 21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22"/>
                <a:gd name="T172" fmla="*/ 0 h 2120"/>
                <a:gd name="T173" fmla="*/ 1922 w 1922"/>
                <a:gd name="T174" fmla="*/ 2120 h 21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22" h="2120">
                  <a:moveTo>
                    <a:pt x="33" y="92"/>
                  </a:moveTo>
                  <a:cubicBezTo>
                    <a:pt x="28" y="96"/>
                    <a:pt x="33" y="104"/>
                    <a:pt x="35" y="112"/>
                  </a:cubicBezTo>
                  <a:cubicBezTo>
                    <a:pt x="40" y="117"/>
                    <a:pt x="55" y="117"/>
                    <a:pt x="65" y="120"/>
                  </a:cubicBezTo>
                  <a:cubicBezTo>
                    <a:pt x="69" y="122"/>
                    <a:pt x="107" y="123"/>
                    <a:pt x="95" y="130"/>
                  </a:cubicBezTo>
                  <a:cubicBezTo>
                    <a:pt x="98" y="133"/>
                    <a:pt x="92" y="139"/>
                    <a:pt x="85" y="140"/>
                  </a:cubicBezTo>
                  <a:cubicBezTo>
                    <a:pt x="78" y="141"/>
                    <a:pt x="65" y="133"/>
                    <a:pt x="53" y="134"/>
                  </a:cubicBezTo>
                  <a:cubicBezTo>
                    <a:pt x="41" y="135"/>
                    <a:pt x="14" y="137"/>
                    <a:pt x="11" y="144"/>
                  </a:cubicBezTo>
                  <a:cubicBezTo>
                    <a:pt x="0" y="150"/>
                    <a:pt x="40" y="170"/>
                    <a:pt x="35" y="178"/>
                  </a:cubicBezTo>
                  <a:cubicBezTo>
                    <a:pt x="52" y="181"/>
                    <a:pt x="101" y="163"/>
                    <a:pt x="111" y="164"/>
                  </a:cubicBezTo>
                  <a:cubicBezTo>
                    <a:pt x="121" y="165"/>
                    <a:pt x="107" y="177"/>
                    <a:pt x="95" y="182"/>
                  </a:cubicBezTo>
                  <a:cubicBezTo>
                    <a:pt x="83" y="187"/>
                    <a:pt x="48" y="190"/>
                    <a:pt x="37" y="196"/>
                  </a:cubicBezTo>
                  <a:cubicBezTo>
                    <a:pt x="55" y="190"/>
                    <a:pt x="14" y="207"/>
                    <a:pt x="29" y="218"/>
                  </a:cubicBezTo>
                  <a:cubicBezTo>
                    <a:pt x="38" y="232"/>
                    <a:pt x="9" y="229"/>
                    <a:pt x="21" y="242"/>
                  </a:cubicBezTo>
                  <a:cubicBezTo>
                    <a:pt x="23" y="246"/>
                    <a:pt x="17" y="254"/>
                    <a:pt x="43" y="250"/>
                  </a:cubicBezTo>
                  <a:cubicBezTo>
                    <a:pt x="47" y="248"/>
                    <a:pt x="42" y="233"/>
                    <a:pt x="47" y="232"/>
                  </a:cubicBezTo>
                  <a:cubicBezTo>
                    <a:pt x="52" y="231"/>
                    <a:pt x="63" y="243"/>
                    <a:pt x="71" y="244"/>
                  </a:cubicBezTo>
                  <a:cubicBezTo>
                    <a:pt x="79" y="245"/>
                    <a:pt x="88" y="237"/>
                    <a:pt x="93" y="240"/>
                  </a:cubicBezTo>
                  <a:cubicBezTo>
                    <a:pt x="98" y="243"/>
                    <a:pt x="92" y="262"/>
                    <a:pt x="99" y="264"/>
                  </a:cubicBezTo>
                  <a:cubicBezTo>
                    <a:pt x="106" y="266"/>
                    <a:pt x="125" y="255"/>
                    <a:pt x="133" y="254"/>
                  </a:cubicBezTo>
                  <a:cubicBezTo>
                    <a:pt x="141" y="253"/>
                    <a:pt x="145" y="256"/>
                    <a:pt x="147" y="260"/>
                  </a:cubicBezTo>
                  <a:cubicBezTo>
                    <a:pt x="149" y="264"/>
                    <a:pt x="150" y="270"/>
                    <a:pt x="145" y="276"/>
                  </a:cubicBezTo>
                  <a:cubicBezTo>
                    <a:pt x="140" y="282"/>
                    <a:pt x="127" y="293"/>
                    <a:pt x="117" y="298"/>
                  </a:cubicBezTo>
                  <a:cubicBezTo>
                    <a:pt x="107" y="303"/>
                    <a:pt x="93" y="300"/>
                    <a:pt x="83" y="304"/>
                  </a:cubicBezTo>
                  <a:cubicBezTo>
                    <a:pt x="73" y="308"/>
                    <a:pt x="59" y="315"/>
                    <a:pt x="57" y="320"/>
                  </a:cubicBezTo>
                  <a:cubicBezTo>
                    <a:pt x="55" y="325"/>
                    <a:pt x="65" y="332"/>
                    <a:pt x="71" y="332"/>
                  </a:cubicBezTo>
                  <a:cubicBezTo>
                    <a:pt x="77" y="332"/>
                    <a:pt x="85" y="322"/>
                    <a:pt x="93" y="320"/>
                  </a:cubicBezTo>
                  <a:cubicBezTo>
                    <a:pt x="101" y="318"/>
                    <a:pt x="108" y="323"/>
                    <a:pt x="117" y="322"/>
                  </a:cubicBezTo>
                  <a:cubicBezTo>
                    <a:pt x="126" y="321"/>
                    <a:pt x="143" y="316"/>
                    <a:pt x="149" y="312"/>
                  </a:cubicBezTo>
                  <a:cubicBezTo>
                    <a:pt x="155" y="308"/>
                    <a:pt x="144" y="301"/>
                    <a:pt x="151" y="296"/>
                  </a:cubicBezTo>
                  <a:cubicBezTo>
                    <a:pt x="158" y="291"/>
                    <a:pt x="180" y="284"/>
                    <a:pt x="189" y="280"/>
                  </a:cubicBezTo>
                  <a:cubicBezTo>
                    <a:pt x="198" y="276"/>
                    <a:pt x="202" y="271"/>
                    <a:pt x="205" y="274"/>
                  </a:cubicBezTo>
                  <a:cubicBezTo>
                    <a:pt x="208" y="277"/>
                    <a:pt x="201" y="298"/>
                    <a:pt x="207" y="298"/>
                  </a:cubicBezTo>
                  <a:cubicBezTo>
                    <a:pt x="213" y="298"/>
                    <a:pt x="237" y="277"/>
                    <a:pt x="239" y="272"/>
                  </a:cubicBezTo>
                  <a:cubicBezTo>
                    <a:pt x="241" y="267"/>
                    <a:pt x="223" y="273"/>
                    <a:pt x="219" y="270"/>
                  </a:cubicBezTo>
                  <a:cubicBezTo>
                    <a:pt x="215" y="267"/>
                    <a:pt x="211" y="258"/>
                    <a:pt x="213" y="254"/>
                  </a:cubicBezTo>
                  <a:cubicBezTo>
                    <a:pt x="222" y="250"/>
                    <a:pt x="224" y="251"/>
                    <a:pt x="233" y="248"/>
                  </a:cubicBezTo>
                  <a:cubicBezTo>
                    <a:pt x="245" y="245"/>
                    <a:pt x="253" y="254"/>
                    <a:pt x="253" y="254"/>
                  </a:cubicBezTo>
                  <a:cubicBezTo>
                    <a:pt x="259" y="250"/>
                    <a:pt x="288" y="248"/>
                    <a:pt x="293" y="240"/>
                  </a:cubicBezTo>
                  <a:cubicBezTo>
                    <a:pt x="301" y="235"/>
                    <a:pt x="296" y="223"/>
                    <a:pt x="303" y="224"/>
                  </a:cubicBezTo>
                  <a:cubicBezTo>
                    <a:pt x="321" y="228"/>
                    <a:pt x="314" y="243"/>
                    <a:pt x="333" y="244"/>
                  </a:cubicBezTo>
                  <a:cubicBezTo>
                    <a:pt x="344" y="247"/>
                    <a:pt x="352" y="247"/>
                    <a:pt x="367" y="246"/>
                  </a:cubicBezTo>
                  <a:cubicBezTo>
                    <a:pt x="378" y="247"/>
                    <a:pt x="388" y="250"/>
                    <a:pt x="399" y="252"/>
                  </a:cubicBezTo>
                  <a:cubicBezTo>
                    <a:pt x="410" y="254"/>
                    <a:pt x="419" y="253"/>
                    <a:pt x="431" y="258"/>
                  </a:cubicBezTo>
                  <a:cubicBezTo>
                    <a:pt x="447" y="261"/>
                    <a:pt x="456" y="276"/>
                    <a:pt x="471" y="284"/>
                  </a:cubicBezTo>
                  <a:cubicBezTo>
                    <a:pt x="479" y="289"/>
                    <a:pt x="503" y="314"/>
                    <a:pt x="503" y="314"/>
                  </a:cubicBezTo>
                  <a:cubicBezTo>
                    <a:pt x="513" y="322"/>
                    <a:pt x="492" y="341"/>
                    <a:pt x="501" y="346"/>
                  </a:cubicBezTo>
                  <a:cubicBezTo>
                    <a:pt x="506" y="356"/>
                    <a:pt x="526" y="373"/>
                    <a:pt x="531" y="372"/>
                  </a:cubicBezTo>
                  <a:cubicBezTo>
                    <a:pt x="536" y="371"/>
                    <a:pt x="528" y="346"/>
                    <a:pt x="529" y="340"/>
                  </a:cubicBezTo>
                  <a:cubicBezTo>
                    <a:pt x="530" y="334"/>
                    <a:pt x="535" y="334"/>
                    <a:pt x="539" y="336"/>
                  </a:cubicBezTo>
                  <a:cubicBezTo>
                    <a:pt x="543" y="338"/>
                    <a:pt x="548" y="343"/>
                    <a:pt x="555" y="354"/>
                  </a:cubicBezTo>
                  <a:cubicBezTo>
                    <a:pt x="577" y="364"/>
                    <a:pt x="567" y="384"/>
                    <a:pt x="581" y="404"/>
                  </a:cubicBezTo>
                  <a:cubicBezTo>
                    <a:pt x="591" y="417"/>
                    <a:pt x="613" y="414"/>
                    <a:pt x="623" y="428"/>
                  </a:cubicBezTo>
                  <a:cubicBezTo>
                    <a:pt x="629" y="438"/>
                    <a:pt x="626" y="440"/>
                    <a:pt x="633" y="474"/>
                  </a:cubicBezTo>
                  <a:cubicBezTo>
                    <a:pt x="635" y="488"/>
                    <a:pt x="634" y="504"/>
                    <a:pt x="633" y="512"/>
                  </a:cubicBezTo>
                  <a:cubicBezTo>
                    <a:pt x="632" y="520"/>
                    <a:pt x="625" y="516"/>
                    <a:pt x="625" y="522"/>
                  </a:cubicBezTo>
                  <a:cubicBezTo>
                    <a:pt x="625" y="528"/>
                    <a:pt x="635" y="542"/>
                    <a:pt x="635" y="550"/>
                  </a:cubicBezTo>
                  <a:cubicBezTo>
                    <a:pt x="635" y="558"/>
                    <a:pt x="621" y="557"/>
                    <a:pt x="625" y="568"/>
                  </a:cubicBezTo>
                  <a:cubicBezTo>
                    <a:pt x="629" y="579"/>
                    <a:pt x="651" y="599"/>
                    <a:pt x="661" y="614"/>
                  </a:cubicBezTo>
                  <a:cubicBezTo>
                    <a:pt x="671" y="628"/>
                    <a:pt x="678" y="648"/>
                    <a:pt x="685" y="656"/>
                  </a:cubicBezTo>
                  <a:cubicBezTo>
                    <a:pt x="692" y="664"/>
                    <a:pt x="694" y="657"/>
                    <a:pt x="702" y="661"/>
                  </a:cubicBezTo>
                  <a:cubicBezTo>
                    <a:pt x="706" y="669"/>
                    <a:pt x="728" y="673"/>
                    <a:pt x="733" y="680"/>
                  </a:cubicBezTo>
                  <a:cubicBezTo>
                    <a:pt x="738" y="688"/>
                    <a:pt x="751" y="736"/>
                    <a:pt x="751" y="736"/>
                  </a:cubicBezTo>
                  <a:cubicBezTo>
                    <a:pt x="755" y="749"/>
                    <a:pt x="762" y="744"/>
                    <a:pt x="763" y="750"/>
                  </a:cubicBezTo>
                  <a:cubicBezTo>
                    <a:pt x="764" y="756"/>
                    <a:pt x="755" y="765"/>
                    <a:pt x="757" y="772"/>
                  </a:cubicBezTo>
                  <a:cubicBezTo>
                    <a:pt x="759" y="779"/>
                    <a:pt x="771" y="786"/>
                    <a:pt x="777" y="790"/>
                  </a:cubicBezTo>
                  <a:cubicBezTo>
                    <a:pt x="783" y="794"/>
                    <a:pt x="787" y="788"/>
                    <a:pt x="793" y="794"/>
                  </a:cubicBezTo>
                  <a:cubicBezTo>
                    <a:pt x="804" y="808"/>
                    <a:pt x="805" y="819"/>
                    <a:pt x="813" y="828"/>
                  </a:cubicBezTo>
                  <a:cubicBezTo>
                    <a:pt x="821" y="837"/>
                    <a:pt x="842" y="852"/>
                    <a:pt x="843" y="846"/>
                  </a:cubicBezTo>
                  <a:cubicBezTo>
                    <a:pt x="845" y="832"/>
                    <a:pt x="826" y="820"/>
                    <a:pt x="817" y="794"/>
                  </a:cubicBezTo>
                  <a:cubicBezTo>
                    <a:pt x="806" y="776"/>
                    <a:pt x="798" y="755"/>
                    <a:pt x="791" y="742"/>
                  </a:cubicBezTo>
                  <a:cubicBezTo>
                    <a:pt x="784" y="729"/>
                    <a:pt x="777" y="724"/>
                    <a:pt x="775" y="718"/>
                  </a:cubicBezTo>
                  <a:cubicBezTo>
                    <a:pt x="781" y="721"/>
                    <a:pt x="775" y="705"/>
                    <a:pt x="779" y="706"/>
                  </a:cubicBezTo>
                  <a:cubicBezTo>
                    <a:pt x="783" y="707"/>
                    <a:pt x="793" y="717"/>
                    <a:pt x="797" y="724"/>
                  </a:cubicBezTo>
                  <a:cubicBezTo>
                    <a:pt x="801" y="731"/>
                    <a:pt x="799" y="741"/>
                    <a:pt x="805" y="750"/>
                  </a:cubicBezTo>
                  <a:cubicBezTo>
                    <a:pt x="811" y="759"/>
                    <a:pt x="822" y="767"/>
                    <a:pt x="831" y="776"/>
                  </a:cubicBezTo>
                  <a:cubicBezTo>
                    <a:pt x="840" y="789"/>
                    <a:pt x="856" y="791"/>
                    <a:pt x="861" y="806"/>
                  </a:cubicBezTo>
                  <a:cubicBezTo>
                    <a:pt x="872" y="836"/>
                    <a:pt x="875" y="824"/>
                    <a:pt x="889" y="844"/>
                  </a:cubicBezTo>
                  <a:cubicBezTo>
                    <a:pt x="892" y="857"/>
                    <a:pt x="901" y="859"/>
                    <a:pt x="899" y="870"/>
                  </a:cubicBezTo>
                  <a:cubicBezTo>
                    <a:pt x="899" y="879"/>
                    <a:pt x="886" y="887"/>
                    <a:pt x="891" y="896"/>
                  </a:cubicBezTo>
                  <a:cubicBezTo>
                    <a:pt x="895" y="905"/>
                    <a:pt x="920" y="920"/>
                    <a:pt x="929" y="922"/>
                  </a:cubicBezTo>
                  <a:cubicBezTo>
                    <a:pt x="939" y="928"/>
                    <a:pt x="938" y="923"/>
                    <a:pt x="949" y="928"/>
                  </a:cubicBezTo>
                  <a:cubicBezTo>
                    <a:pt x="960" y="933"/>
                    <a:pt x="979" y="943"/>
                    <a:pt x="993" y="950"/>
                  </a:cubicBezTo>
                  <a:cubicBezTo>
                    <a:pt x="1007" y="957"/>
                    <a:pt x="1024" y="967"/>
                    <a:pt x="1035" y="968"/>
                  </a:cubicBezTo>
                  <a:cubicBezTo>
                    <a:pt x="1046" y="974"/>
                    <a:pt x="1045" y="953"/>
                    <a:pt x="1061" y="958"/>
                  </a:cubicBezTo>
                  <a:cubicBezTo>
                    <a:pt x="1071" y="962"/>
                    <a:pt x="1080" y="979"/>
                    <a:pt x="1097" y="990"/>
                  </a:cubicBezTo>
                  <a:cubicBezTo>
                    <a:pt x="1127" y="994"/>
                    <a:pt x="1133" y="1005"/>
                    <a:pt x="1162" y="1024"/>
                  </a:cubicBezTo>
                  <a:cubicBezTo>
                    <a:pt x="1166" y="1028"/>
                    <a:pt x="1175" y="1033"/>
                    <a:pt x="1175" y="1033"/>
                  </a:cubicBezTo>
                  <a:cubicBezTo>
                    <a:pt x="1178" y="1037"/>
                    <a:pt x="1182" y="1040"/>
                    <a:pt x="1183" y="1045"/>
                  </a:cubicBezTo>
                  <a:cubicBezTo>
                    <a:pt x="1186" y="1054"/>
                    <a:pt x="1197" y="1048"/>
                    <a:pt x="1201" y="1056"/>
                  </a:cubicBezTo>
                  <a:cubicBezTo>
                    <a:pt x="1202" y="1058"/>
                    <a:pt x="1226" y="1089"/>
                    <a:pt x="1229" y="1091"/>
                  </a:cubicBezTo>
                  <a:cubicBezTo>
                    <a:pt x="1258" y="1081"/>
                    <a:pt x="1252" y="1075"/>
                    <a:pt x="1273" y="1082"/>
                  </a:cubicBezTo>
                  <a:cubicBezTo>
                    <a:pt x="1304" y="1113"/>
                    <a:pt x="1310" y="1163"/>
                    <a:pt x="1271" y="1188"/>
                  </a:cubicBezTo>
                  <a:cubicBezTo>
                    <a:pt x="1265" y="1207"/>
                    <a:pt x="1249" y="1213"/>
                    <a:pt x="1243" y="1232"/>
                  </a:cubicBezTo>
                  <a:cubicBezTo>
                    <a:pt x="1238" y="1243"/>
                    <a:pt x="1251" y="1244"/>
                    <a:pt x="1253" y="1262"/>
                  </a:cubicBezTo>
                  <a:cubicBezTo>
                    <a:pt x="1252" y="1271"/>
                    <a:pt x="1236" y="1275"/>
                    <a:pt x="1237" y="1288"/>
                  </a:cubicBezTo>
                  <a:cubicBezTo>
                    <a:pt x="1238" y="1301"/>
                    <a:pt x="1252" y="1326"/>
                    <a:pt x="1258" y="1338"/>
                  </a:cubicBezTo>
                  <a:cubicBezTo>
                    <a:pt x="1263" y="1347"/>
                    <a:pt x="1275" y="1363"/>
                    <a:pt x="1275" y="1363"/>
                  </a:cubicBezTo>
                  <a:cubicBezTo>
                    <a:pt x="1279" y="1374"/>
                    <a:pt x="1298" y="1395"/>
                    <a:pt x="1301" y="1406"/>
                  </a:cubicBezTo>
                  <a:cubicBezTo>
                    <a:pt x="1307" y="1419"/>
                    <a:pt x="1308" y="1427"/>
                    <a:pt x="1311" y="1438"/>
                  </a:cubicBezTo>
                  <a:cubicBezTo>
                    <a:pt x="1315" y="1446"/>
                    <a:pt x="1313" y="1460"/>
                    <a:pt x="1321" y="1470"/>
                  </a:cubicBezTo>
                  <a:cubicBezTo>
                    <a:pt x="1332" y="1481"/>
                    <a:pt x="1363" y="1491"/>
                    <a:pt x="1375" y="1502"/>
                  </a:cubicBezTo>
                  <a:cubicBezTo>
                    <a:pt x="1382" y="1514"/>
                    <a:pt x="1386" y="1526"/>
                    <a:pt x="1391" y="1538"/>
                  </a:cubicBezTo>
                  <a:cubicBezTo>
                    <a:pt x="1394" y="1547"/>
                    <a:pt x="1393" y="1582"/>
                    <a:pt x="1393" y="1582"/>
                  </a:cubicBezTo>
                  <a:cubicBezTo>
                    <a:pt x="1393" y="1595"/>
                    <a:pt x="1395" y="1590"/>
                    <a:pt x="1389" y="1626"/>
                  </a:cubicBezTo>
                  <a:cubicBezTo>
                    <a:pt x="1386" y="1642"/>
                    <a:pt x="1376" y="1664"/>
                    <a:pt x="1375" y="1676"/>
                  </a:cubicBezTo>
                  <a:cubicBezTo>
                    <a:pt x="1374" y="1688"/>
                    <a:pt x="1382" y="1693"/>
                    <a:pt x="1381" y="1700"/>
                  </a:cubicBezTo>
                  <a:cubicBezTo>
                    <a:pt x="1380" y="1707"/>
                    <a:pt x="1371" y="1708"/>
                    <a:pt x="1371" y="1716"/>
                  </a:cubicBezTo>
                  <a:cubicBezTo>
                    <a:pt x="1371" y="1724"/>
                    <a:pt x="1380" y="1738"/>
                    <a:pt x="1379" y="1750"/>
                  </a:cubicBezTo>
                  <a:cubicBezTo>
                    <a:pt x="1378" y="1762"/>
                    <a:pt x="1371" y="1776"/>
                    <a:pt x="1365" y="1790"/>
                  </a:cubicBezTo>
                  <a:cubicBezTo>
                    <a:pt x="1360" y="1805"/>
                    <a:pt x="1347" y="1816"/>
                    <a:pt x="1343" y="1832"/>
                  </a:cubicBezTo>
                  <a:cubicBezTo>
                    <a:pt x="1338" y="1841"/>
                    <a:pt x="1354" y="1819"/>
                    <a:pt x="1353" y="1858"/>
                  </a:cubicBezTo>
                  <a:cubicBezTo>
                    <a:pt x="1353" y="1867"/>
                    <a:pt x="1345" y="1875"/>
                    <a:pt x="1341" y="1884"/>
                  </a:cubicBezTo>
                  <a:cubicBezTo>
                    <a:pt x="1337" y="1893"/>
                    <a:pt x="1331" y="1903"/>
                    <a:pt x="1331" y="1910"/>
                  </a:cubicBezTo>
                  <a:cubicBezTo>
                    <a:pt x="1331" y="1917"/>
                    <a:pt x="1340" y="1921"/>
                    <a:pt x="1339" y="1928"/>
                  </a:cubicBezTo>
                  <a:cubicBezTo>
                    <a:pt x="1338" y="1935"/>
                    <a:pt x="1330" y="1942"/>
                    <a:pt x="1327" y="1950"/>
                  </a:cubicBezTo>
                  <a:cubicBezTo>
                    <a:pt x="1324" y="1958"/>
                    <a:pt x="1317" y="1972"/>
                    <a:pt x="1321" y="1976"/>
                  </a:cubicBezTo>
                  <a:cubicBezTo>
                    <a:pt x="1325" y="1980"/>
                    <a:pt x="1345" y="1974"/>
                    <a:pt x="1349" y="1976"/>
                  </a:cubicBezTo>
                  <a:cubicBezTo>
                    <a:pt x="1353" y="1978"/>
                    <a:pt x="1348" y="1985"/>
                    <a:pt x="1343" y="1988"/>
                  </a:cubicBezTo>
                  <a:cubicBezTo>
                    <a:pt x="1338" y="1991"/>
                    <a:pt x="1320" y="1981"/>
                    <a:pt x="1319" y="1994"/>
                  </a:cubicBezTo>
                  <a:cubicBezTo>
                    <a:pt x="1318" y="2007"/>
                    <a:pt x="1326" y="2051"/>
                    <a:pt x="1334" y="2069"/>
                  </a:cubicBezTo>
                  <a:cubicBezTo>
                    <a:pt x="1334" y="2089"/>
                    <a:pt x="1353" y="2089"/>
                    <a:pt x="1369" y="2100"/>
                  </a:cubicBezTo>
                  <a:cubicBezTo>
                    <a:pt x="1391" y="2115"/>
                    <a:pt x="1434" y="2112"/>
                    <a:pt x="1459" y="2120"/>
                  </a:cubicBezTo>
                  <a:cubicBezTo>
                    <a:pt x="1469" y="2120"/>
                    <a:pt x="1467" y="2102"/>
                    <a:pt x="1461" y="2096"/>
                  </a:cubicBezTo>
                  <a:cubicBezTo>
                    <a:pt x="1455" y="2090"/>
                    <a:pt x="1432" y="2091"/>
                    <a:pt x="1425" y="2082"/>
                  </a:cubicBezTo>
                  <a:cubicBezTo>
                    <a:pt x="1418" y="2073"/>
                    <a:pt x="1415" y="2054"/>
                    <a:pt x="1417" y="2044"/>
                  </a:cubicBezTo>
                  <a:cubicBezTo>
                    <a:pt x="1419" y="2034"/>
                    <a:pt x="1431" y="2034"/>
                    <a:pt x="1439" y="2024"/>
                  </a:cubicBezTo>
                  <a:cubicBezTo>
                    <a:pt x="1442" y="2020"/>
                    <a:pt x="1463" y="1986"/>
                    <a:pt x="1463" y="1986"/>
                  </a:cubicBezTo>
                  <a:cubicBezTo>
                    <a:pt x="1455" y="1974"/>
                    <a:pt x="1445" y="1980"/>
                    <a:pt x="1445" y="1980"/>
                  </a:cubicBezTo>
                  <a:cubicBezTo>
                    <a:pt x="1443" y="1975"/>
                    <a:pt x="1439" y="1958"/>
                    <a:pt x="1445" y="1952"/>
                  </a:cubicBezTo>
                  <a:cubicBezTo>
                    <a:pt x="1448" y="1946"/>
                    <a:pt x="1460" y="1950"/>
                    <a:pt x="1465" y="1946"/>
                  </a:cubicBezTo>
                  <a:cubicBezTo>
                    <a:pt x="1471" y="1942"/>
                    <a:pt x="1466" y="1935"/>
                    <a:pt x="1477" y="1926"/>
                  </a:cubicBezTo>
                  <a:cubicBezTo>
                    <a:pt x="1480" y="1921"/>
                    <a:pt x="1485" y="1918"/>
                    <a:pt x="1485" y="1914"/>
                  </a:cubicBezTo>
                  <a:cubicBezTo>
                    <a:pt x="1485" y="1910"/>
                    <a:pt x="1479" y="1908"/>
                    <a:pt x="1477" y="1902"/>
                  </a:cubicBezTo>
                  <a:cubicBezTo>
                    <a:pt x="1475" y="1896"/>
                    <a:pt x="1470" y="1880"/>
                    <a:pt x="1475" y="1878"/>
                  </a:cubicBezTo>
                  <a:cubicBezTo>
                    <a:pt x="1480" y="1876"/>
                    <a:pt x="1497" y="1892"/>
                    <a:pt x="1505" y="1888"/>
                  </a:cubicBezTo>
                  <a:cubicBezTo>
                    <a:pt x="1513" y="1884"/>
                    <a:pt x="1511" y="1860"/>
                    <a:pt x="1521" y="1854"/>
                  </a:cubicBezTo>
                  <a:cubicBezTo>
                    <a:pt x="1526" y="1852"/>
                    <a:pt x="1559" y="1855"/>
                    <a:pt x="1563" y="1850"/>
                  </a:cubicBezTo>
                  <a:cubicBezTo>
                    <a:pt x="1571" y="1845"/>
                    <a:pt x="1588" y="1824"/>
                    <a:pt x="1591" y="1816"/>
                  </a:cubicBezTo>
                  <a:cubicBezTo>
                    <a:pt x="1594" y="1808"/>
                    <a:pt x="1583" y="1807"/>
                    <a:pt x="1580" y="1801"/>
                  </a:cubicBezTo>
                  <a:cubicBezTo>
                    <a:pt x="1580" y="1798"/>
                    <a:pt x="1565" y="1781"/>
                    <a:pt x="1575" y="1778"/>
                  </a:cubicBezTo>
                  <a:cubicBezTo>
                    <a:pt x="1580" y="1776"/>
                    <a:pt x="1602" y="1790"/>
                    <a:pt x="1613" y="1788"/>
                  </a:cubicBezTo>
                  <a:cubicBezTo>
                    <a:pt x="1624" y="1786"/>
                    <a:pt x="1633" y="1779"/>
                    <a:pt x="1643" y="1768"/>
                  </a:cubicBezTo>
                  <a:cubicBezTo>
                    <a:pt x="1651" y="1762"/>
                    <a:pt x="1663" y="1725"/>
                    <a:pt x="1671" y="1720"/>
                  </a:cubicBezTo>
                  <a:cubicBezTo>
                    <a:pt x="1675" y="1716"/>
                    <a:pt x="1697" y="1688"/>
                    <a:pt x="1697" y="1688"/>
                  </a:cubicBezTo>
                  <a:cubicBezTo>
                    <a:pt x="1708" y="1673"/>
                    <a:pt x="1700" y="1678"/>
                    <a:pt x="1713" y="1666"/>
                  </a:cubicBezTo>
                  <a:cubicBezTo>
                    <a:pt x="1715" y="1631"/>
                    <a:pt x="1702" y="1629"/>
                    <a:pt x="1737" y="1618"/>
                  </a:cubicBezTo>
                  <a:cubicBezTo>
                    <a:pt x="1748" y="1607"/>
                    <a:pt x="1761" y="1597"/>
                    <a:pt x="1773" y="1592"/>
                  </a:cubicBezTo>
                  <a:cubicBezTo>
                    <a:pt x="1785" y="1587"/>
                    <a:pt x="1800" y="1593"/>
                    <a:pt x="1810" y="1586"/>
                  </a:cubicBezTo>
                  <a:cubicBezTo>
                    <a:pt x="1818" y="1578"/>
                    <a:pt x="1823" y="1557"/>
                    <a:pt x="1831" y="1548"/>
                  </a:cubicBezTo>
                  <a:cubicBezTo>
                    <a:pt x="1835" y="1544"/>
                    <a:pt x="1839" y="1502"/>
                    <a:pt x="1839" y="1502"/>
                  </a:cubicBezTo>
                  <a:cubicBezTo>
                    <a:pt x="1843" y="1484"/>
                    <a:pt x="1842" y="1442"/>
                    <a:pt x="1847" y="1428"/>
                  </a:cubicBezTo>
                  <a:cubicBezTo>
                    <a:pt x="1851" y="1412"/>
                    <a:pt x="1859" y="1411"/>
                    <a:pt x="1865" y="1404"/>
                  </a:cubicBezTo>
                  <a:cubicBezTo>
                    <a:pt x="1871" y="1397"/>
                    <a:pt x="1878" y="1405"/>
                    <a:pt x="1883" y="1388"/>
                  </a:cubicBezTo>
                  <a:cubicBezTo>
                    <a:pt x="1893" y="1360"/>
                    <a:pt x="1922" y="1321"/>
                    <a:pt x="1895" y="1304"/>
                  </a:cubicBezTo>
                  <a:cubicBezTo>
                    <a:pt x="1891" y="1285"/>
                    <a:pt x="1876" y="1296"/>
                    <a:pt x="1865" y="1288"/>
                  </a:cubicBezTo>
                  <a:cubicBezTo>
                    <a:pt x="1854" y="1280"/>
                    <a:pt x="1838" y="1260"/>
                    <a:pt x="1829" y="1258"/>
                  </a:cubicBezTo>
                  <a:cubicBezTo>
                    <a:pt x="1820" y="1256"/>
                    <a:pt x="1815" y="1278"/>
                    <a:pt x="1809" y="1278"/>
                  </a:cubicBezTo>
                  <a:cubicBezTo>
                    <a:pt x="1802" y="1280"/>
                    <a:pt x="1799" y="1258"/>
                    <a:pt x="1791" y="1256"/>
                  </a:cubicBezTo>
                  <a:cubicBezTo>
                    <a:pt x="1783" y="1254"/>
                    <a:pt x="1764" y="1267"/>
                    <a:pt x="1760" y="1264"/>
                  </a:cubicBezTo>
                  <a:cubicBezTo>
                    <a:pt x="1752" y="1261"/>
                    <a:pt x="1780" y="1248"/>
                    <a:pt x="1767" y="1240"/>
                  </a:cubicBezTo>
                  <a:cubicBezTo>
                    <a:pt x="1762" y="1233"/>
                    <a:pt x="1738" y="1222"/>
                    <a:pt x="1729" y="1220"/>
                  </a:cubicBezTo>
                  <a:cubicBezTo>
                    <a:pt x="1720" y="1218"/>
                    <a:pt x="1720" y="1231"/>
                    <a:pt x="1713" y="1230"/>
                  </a:cubicBezTo>
                  <a:cubicBezTo>
                    <a:pt x="1706" y="1229"/>
                    <a:pt x="1689" y="1222"/>
                    <a:pt x="1685" y="1214"/>
                  </a:cubicBezTo>
                  <a:cubicBezTo>
                    <a:pt x="1678" y="1206"/>
                    <a:pt x="1692" y="1191"/>
                    <a:pt x="1687" y="1182"/>
                  </a:cubicBezTo>
                  <a:cubicBezTo>
                    <a:pt x="1683" y="1170"/>
                    <a:pt x="1671" y="1156"/>
                    <a:pt x="1663" y="1144"/>
                  </a:cubicBezTo>
                  <a:cubicBezTo>
                    <a:pt x="1651" y="1133"/>
                    <a:pt x="1648" y="1117"/>
                    <a:pt x="1637" y="1112"/>
                  </a:cubicBezTo>
                  <a:cubicBezTo>
                    <a:pt x="1629" y="1107"/>
                    <a:pt x="1626" y="1115"/>
                    <a:pt x="1617" y="1116"/>
                  </a:cubicBezTo>
                  <a:cubicBezTo>
                    <a:pt x="1613" y="1119"/>
                    <a:pt x="1589" y="1118"/>
                    <a:pt x="1584" y="1119"/>
                  </a:cubicBezTo>
                  <a:cubicBezTo>
                    <a:pt x="1573" y="1121"/>
                    <a:pt x="1587" y="1115"/>
                    <a:pt x="1581" y="1110"/>
                  </a:cubicBezTo>
                  <a:cubicBezTo>
                    <a:pt x="1575" y="1106"/>
                    <a:pt x="1581" y="1095"/>
                    <a:pt x="1569" y="1088"/>
                  </a:cubicBezTo>
                  <a:cubicBezTo>
                    <a:pt x="1561" y="1083"/>
                    <a:pt x="1540" y="1087"/>
                    <a:pt x="1533" y="1078"/>
                  </a:cubicBezTo>
                  <a:cubicBezTo>
                    <a:pt x="1526" y="1069"/>
                    <a:pt x="1532" y="1039"/>
                    <a:pt x="1529" y="1032"/>
                  </a:cubicBezTo>
                  <a:cubicBezTo>
                    <a:pt x="1526" y="1025"/>
                    <a:pt x="1516" y="1032"/>
                    <a:pt x="1513" y="1038"/>
                  </a:cubicBezTo>
                  <a:cubicBezTo>
                    <a:pt x="1510" y="1044"/>
                    <a:pt x="1512" y="1067"/>
                    <a:pt x="1509" y="1066"/>
                  </a:cubicBezTo>
                  <a:cubicBezTo>
                    <a:pt x="1505" y="1068"/>
                    <a:pt x="1503" y="1038"/>
                    <a:pt x="1497" y="1034"/>
                  </a:cubicBezTo>
                  <a:cubicBezTo>
                    <a:pt x="1491" y="1030"/>
                    <a:pt x="1477" y="1044"/>
                    <a:pt x="1471" y="1045"/>
                  </a:cubicBezTo>
                  <a:cubicBezTo>
                    <a:pt x="1467" y="1042"/>
                    <a:pt x="1459" y="1037"/>
                    <a:pt x="1459" y="1037"/>
                  </a:cubicBezTo>
                  <a:cubicBezTo>
                    <a:pt x="1453" y="1034"/>
                    <a:pt x="1443" y="1041"/>
                    <a:pt x="1435" y="1038"/>
                  </a:cubicBezTo>
                  <a:cubicBezTo>
                    <a:pt x="1427" y="1035"/>
                    <a:pt x="1420" y="1020"/>
                    <a:pt x="1411" y="1020"/>
                  </a:cubicBezTo>
                  <a:cubicBezTo>
                    <a:pt x="1402" y="1020"/>
                    <a:pt x="1387" y="1039"/>
                    <a:pt x="1383" y="1038"/>
                  </a:cubicBezTo>
                  <a:cubicBezTo>
                    <a:pt x="1379" y="1037"/>
                    <a:pt x="1396" y="1013"/>
                    <a:pt x="1389" y="1012"/>
                  </a:cubicBezTo>
                  <a:cubicBezTo>
                    <a:pt x="1365" y="1016"/>
                    <a:pt x="1361" y="1034"/>
                    <a:pt x="1339" y="1032"/>
                  </a:cubicBezTo>
                  <a:cubicBezTo>
                    <a:pt x="1323" y="1041"/>
                    <a:pt x="1327" y="1053"/>
                    <a:pt x="1321" y="1060"/>
                  </a:cubicBezTo>
                  <a:cubicBezTo>
                    <a:pt x="1315" y="1067"/>
                    <a:pt x="1313" y="1073"/>
                    <a:pt x="1305" y="1072"/>
                  </a:cubicBezTo>
                  <a:cubicBezTo>
                    <a:pt x="1297" y="1071"/>
                    <a:pt x="1283" y="1055"/>
                    <a:pt x="1273" y="1054"/>
                  </a:cubicBezTo>
                  <a:cubicBezTo>
                    <a:pt x="1263" y="1056"/>
                    <a:pt x="1265" y="1060"/>
                    <a:pt x="1243" y="1068"/>
                  </a:cubicBezTo>
                  <a:cubicBezTo>
                    <a:pt x="1234" y="1065"/>
                    <a:pt x="1221" y="1052"/>
                    <a:pt x="1215" y="1044"/>
                  </a:cubicBezTo>
                  <a:cubicBezTo>
                    <a:pt x="1209" y="1036"/>
                    <a:pt x="1209" y="1031"/>
                    <a:pt x="1209" y="1020"/>
                  </a:cubicBezTo>
                  <a:cubicBezTo>
                    <a:pt x="1209" y="1009"/>
                    <a:pt x="1216" y="988"/>
                    <a:pt x="1215" y="978"/>
                  </a:cubicBezTo>
                  <a:cubicBezTo>
                    <a:pt x="1214" y="968"/>
                    <a:pt x="1213" y="961"/>
                    <a:pt x="1201" y="958"/>
                  </a:cubicBezTo>
                  <a:cubicBezTo>
                    <a:pt x="1189" y="955"/>
                    <a:pt x="1150" y="962"/>
                    <a:pt x="1141" y="958"/>
                  </a:cubicBezTo>
                  <a:cubicBezTo>
                    <a:pt x="1136" y="959"/>
                    <a:pt x="1152" y="942"/>
                    <a:pt x="1147" y="932"/>
                  </a:cubicBezTo>
                  <a:cubicBezTo>
                    <a:pt x="1135" y="910"/>
                    <a:pt x="1158" y="899"/>
                    <a:pt x="1165" y="880"/>
                  </a:cubicBezTo>
                  <a:cubicBezTo>
                    <a:pt x="1164" y="876"/>
                    <a:pt x="1161" y="864"/>
                    <a:pt x="1157" y="862"/>
                  </a:cubicBezTo>
                  <a:cubicBezTo>
                    <a:pt x="1151" y="860"/>
                    <a:pt x="1126" y="870"/>
                    <a:pt x="1121" y="872"/>
                  </a:cubicBezTo>
                  <a:cubicBezTo>
                    <a:pt x="1107" y="877"/>
                    <a:pt x="1110" y="906"/>
                    <a:pt x="1097" y="912"/>
                  </a:cubicBezTo>
                  <a:cubicBezTo>
                    <a:pt x="1084" y="918"/>
                    <a:pt x="1057" y="918"/>
                    <a:pt x="1043" y="910"/>
                  </a:cubicBezTo>
                  <a:cubicBezTo>
                    <a:pt x="1028" y="901"/>
                    <a:pt x="1019" y="877"/>
                    <a:pt x="1011" y="864"/>
                  </a:cubicBezTo>
                  <a:cubicBezTo>
                    <a:pt x="1005" y="856"/>
                    <a:pt x="1018" y="840"/>
                    <a:pt x="1013" y="832"/>
                  </a:cubicBezTo>
                  <a:cubicBezTo>
                    <a:pt x="1010" y="827"/>
                    <a:pt x="1013" y="800"/>
                    <a:pt x="1013" y="800"/>
                  </a:cubicBezTo>
                  <a:cubicBezTo>
                    <a:pt x="1014" y="787"/>
                    <a:pt x="1008" y="773"/>
                    <a:pt x="1013" y="764"/>
                  </a:cubicBezTo>
                  <a:cubicBezTo>
                    <a:pt x="1018" y="755"/>
                    <a:pt x="1033" y="750"/>
                    <a:pt x="1045" y="744"/>
                  </a:cubicBezTo>
                  <a:cubicBezTo>
                    <a:pt x="1065" y="738"/>
                    <a:pt x="1066" y="738"/>
                    <a:pt x="1083" y="728"/>
                  </a:cubicBezTo>
                  <a:cubicBezTo>
                    <a:pt x="1096" y="726"/>
                    <a:pt x="1103" y="744"/>
                    <a:pt x="1111" y="744"/>
                  </a:cubicBezTo>
                  <a:cubicBezTo>
                    <a:pt x="1119" y="744"/>
                    <a:pt x="1123" y="730"/>
                    <a:pt x="1131" y="726"/>
                  </a:cubicBezTo>
                  <a:cubicBezTo>
                    <a:pt x="1143" y="726"/>
                    <a:pt x="1148" y="723"/>
                    <a:pt x="1159" y="718"/>
                  </a:cubicBezTo>
                  <a:cubicBezTo>
                    <a:pt x="1175" y="721"/>
                    <a:pt x="1176" y="724"/>
                    <a:pt x="1187" y="738"/>
                  </a:cubicBezTo>
                  <a:cubicBezTo>
                    <a:pt x="1194" y="745"/>
                    <a:pt x="1206" y="723"/>
                    <a:pt x="1211" y="732"/>
                  </a:cubicBezTo>
                  <a:cubicBezTo>
                    <a:pt x="1216" y="735"/>
                    <a:pt x="1224" y="744"/>
                    <a:pt x="1227" y="752"/>
                  </a:cubicBezTo>
                  <a:cubicBezTo>
                    <a:pt x="1230" y="760"/>
                    <a:pt x="1226" y="774"/>
                    <a:pt x="1227" y="782"/>
                  </a:cubicBezTo>
                  <a:cubicBezTo>
                    <a:pt x="1229" y="787"/>
                    <a:pt x="1232" y="807"/>
                    <a:pt x="1233" y="801"/>
                  </a:cubicBezTo>
                  <a:cubicBezTo>
                    <a:pt x="1237" y="799"/>
                    <a:pt x="1257" y="814"/>
                    <a:pt x="1261" y="806"/>
                  </a:cubicBezTo>
                  <a:cubicBezTo>
                    <a:pt x="1265" y="798"/>
                    <a:pt x="1261" y="769"/>
                    <a:pt x="1257" y="754"/>
                  </a:cubicBezTo>
                  <a:cubicBezTo>
                    <a:pt x="1253" y="739"/>
                    <a:pt x="1234" y="732"/>
                    <a:pt x="1237" y="718"/>
                  </a:cubicBezTo>
                  <a:cubicBezTo>
                    <a:pt x="1240" y="704"/>
                    <a:pt x="1260" y="684"/>
                    <a:pt x="1273" y="672"/>
                  </a:cubicBezTo>
                  <a:cubicBezTo>
                    <a:pt x="1282" y="658"/>
                    <a:pt x="1308" y="659"/>
                    <a:pt x="1313" y="644"/>
                  </a:cubicBezTo>
                  <a:cubicBezTo>
                    <a:pt x="1320" y="636"/>
                    <a:pt x="1305" y="613"/>
                    <a:pt x="1305" y="604"/>
                  </a:cubicBezTo>
                  <a:cubicBezTo>
                    <a:pt x="1305" y="595"/>
                    <a:pt x="1309" y="589"/>
                    <a:pt x="1313" y="588"/>
                  </a:cubicBezTo>
                  <a:cubicBezTo>
                    <a:pt x="1317" y="587"/>
                    <a:pt x="1326" y="602"/>
                    <a:pt x="1331" y="600"/>
                  </a:cubicBezTo>
                  <a:cubicBezTo>
                    <a:pt x="1336" y="598"/>
                    <a:pt x="1338" y="585"/>
                    <a:pt x="1343" y="578"/>
                  </a:cubicBezTo>
                  <a:cubicBezTo>
                    <a:pt x="1348" y="571"/>
                    <a:pt x="1354" y="563"/>
                    <a:pt x="1363" y="556"/>
                  </a:cubicBezTo>
                  <a:cubicBezTo>
                    <a:pt x="1377" y="542"/>
                    <a:pt x="1393" y="544"/>
                    <a:pt x="1399" y="538"/>
                  </a:cubicBezTo>
                  <a:cubicBezTo>
                    <a:pt x="1405" y="532"/>
                    <a:pt x="1393" y="525"/>
                    <a:pt x="1399" y="518"/>
                  </a:cubicBezTo>
                  <a:cubicBezTo>
                    <a:pt x="1405" y="503"/>
                    <a:pt x="1424" y="508"/>
                    <a:pt x="1435" y="496"/>
                  </a:cubicBezTo>
                  <a:cubicBezTo>
                    <a:pt x="1448" y="484"/>
                    <a:pt x="1455" y="480"/>
                    <a:pt x="1471" y="476"/>
                  </a:cubicBezTo>
                  <a:cubicBezTo>
                    <a:pt x="1483" y="478"/>
                    <a:pt x="1477" y="484"/>
                    <a:pt x="1475" y="490"/>
                  </a:cubicBezTo>
                  <a:cubicBezTo>
                    <a:pt x="1473" y="496"/>
                    <a:pt x="1458" y="512"/>
                    <a:pt x="1461" y="514"/>
                  </a:cubicBezTo>
                  <a:cubicBezTo>
                    <a:pt x="1464" y="516"/>
                    <a:pt x="1482" y="507"/>
                    <a:pt x="1491" y="502"/>
                  </a:cubicBezTo>
                  <a:cubicBezTo>
                    <a:pt x="1501" y="498"/>
                    <a:pt x="1507" y="492"/>
                    <a:pt x="1517" y="486"/>
                  </a:cubicBezTo>
                  <a:cubicBezTo>
                    <a:pt x="1527" y="480"/>
                    <a:pt x="1548" y="473"/>
                    <a:pt x="1553" y="468"/>
                  </a:cubicBezTo>
                  <a:cubicBezTo>
                    <a:pt x="1563" y="466"/>
                    <a:pt x="1549" y="454"/>
                    <a:pt x="1545" y="454"/>
                  </a:cubicBezTo>
                  <a:cubicBezTo>
                    <a:pt x="1541" y="454"/>
                    <a:pt x="1535" y="468"/>
                    <a:pt x="1527" y="470"/>
                  </a:cubicBezTo>
                  <a:cubicBezTo>
                    <a:pt x="1519" y="472"/>
                    <a:pt x="1505" y="472"/>
                    <a:pt x="1497" y="468"/>
                  </a:cubicBezTo>
                  <a:cubicBezTo>
                    <a:pt x="1489" y="464"/>
                    <a:pt x="1479" y="450"/>
                    <a:pt x="1479" y="444"/>
                  </a:cubicBezTo>
                  <a:cubicBezTo>
                    <a:pt x="1479" y="438"/>
                    <a:pt x="1497" y="437"/>
                    <a:pt x="1497" y="432"/>
                  </a:cubicBezTo>
                  <a:cubicBezTo>
                    <a:pt x="1471" y="429"/>
                    <a:pt x="1494" y="410"/>
                    <a:pt x="1477" y="414"/>
                  </a:cubicBezTo>
                  <a:cubicBezTo>
                    <a:pt x="1460" y="418"/>
                    <a:pt x="1405" y="453"/>
                    <a:pt x="1397" y="454"/>
                  </a:cubicBezTo>
                  <a:cubicBezTo>
                    <a:pt x="1389" y="455"/>
                    <a:pt x="1415" y="428"/>
                    <a:pt x="1429" y="418"/>
                  </a:cubicBezTo>
                  <a:cubicBezTo>
                    <a:pt x="1443" y="408"/>
                    <a:pt x="1460" y="396"/>
                    <a:pt x="1480" y="393"/>
                  </a:cubicBezTo>
                  <a:cubicBezTo>
                    <a:pt x="1487" y="386"/>
                    <a:pt x="1531" y="402"/>
                    <a:pt x="1551" y="400"/>
                  </a:cubicBezTo>
                  <a:cubicBezTo>
                    <a:pt x="1567" y="398"/>
                    <a:pt x="1568" y="381"/>
                    <a:pt x="1575" y="378"/>
                  </a:cubicBezTo>
                  <a:cubicBezTo>
                    <a:pt x="1582" y="375"/>
                    <a:pt x="1594" y="374"/>
                    <a:pt x="1591" y="384"/>
                  </a:cubicBezTo>
                  <a:cubicBezTo>
                    <a:pt x="1599" y="389"/>
                    <a:pt x="1548" y="424"/>
                    <a:pt x="1559" y="438"/>
                  </a:cubicBezTo>
                  <a:cubicBezTo>
                    <a:pt x="1561" y="448"/>
                    <a:pt x="1591" y="444"/>
                    <a:pt x="1603" y="446"/>
                  </a:cubicBezTo>
                  <a:cubicBezTo>
                    <a:pt x="1615" y="448"/>
                    <a:pt x="1623" y="448"/>
                    <a:pt x="1631" y="450"/>
                  </a:cubicBezTo>
                  <a:cubicBezTo>
                    <a:pt x="1639" y="452"/>
                    <a:pt x="1645" y="457"/>
                    <a:pt x="1649" y="456"/>
                  </a:cubicBezTo>
                  <a:cubicBezTo>
                    <a:pt x="1653" y="455"/>
                    <a:pt x="1657" y="448"/>
                    <a:pt x="1657" y="442"/>
                  </a:cubicBezTo>
                  <a:cubicBezTo>
                    <a:pt x="1657" y="436"/>
                    <a:pt x="1652" y="428"/>
                    <a:pt x="1647" y="422"/>
                  </a:cubicBezTo>
                  <a:cubicBezTo>
                    <a:pt x="1642" y="416"/>
                    <a:pt x="1634" y="411"/>
                    <a:pt x="1627" y="408"/>
                  </a:cubicBezTo>
                  <a:cubicBezTo>
                    <a:pt x="1620" y="405"/>
                    <a:pt x="1611" y="411"/>
                    <a:pt x="1607" y="406"/>
                  </a:cubicBezTo>
                  <a:cubicBezTo>
                    <a:pt x="1603" y="401"/>
                    <a:pt x="1601" y="386"/>
                    <a:pt x="1601" y="376"/>
                  </a:cubicBezTo>
                  <a:cubicBezTo>
                    <a:pt x="1601" y="366"/>
                    <a:pt x="1612" y="354"/>
                    <a:pt x="1607" y="346"/>
                  </a:cubicBezTo>
                  <a:cubicBezTo>
                    <a:pt x="1602" y="338"/>
                    <a:pt x="1580" y="332"/>
                    <a:pt x="1568" y="327"/>
                  </a:cubicBezTo>
                  <a:cubicBezTo>
                    <a:pt x="1563" y="320"/>
                    <a:pt x="1542" y="326"/>
                    <a:pt x="1535" y="318"/>
                  </a:cubicBezTo>
                  <a:cubicBezTo>
                    <a:pt x="1528" y="310"/>
                    <a:pt x="1531" y="290"/>
                    <a:pt x="1523" y="276"/>
                  </a:cubicBezTo>
                  <a:cubicBezTo>
                    <a:pt x="1512" y="260"/>
                    <a:pt x="1495" y="252"/>
                    <a:pt x="1484" y="236"/>
                  </a:cubicBezTo>
                  <a:cubicBezTo>
                    <a:pt x="1476" y="229"/>
                    <a:pt x="1476" y="237"/>
                    <a:pt x="1471" y="242"/>
                  </a:cubicBezTo>
                  <a:cubicBezTo>
                    <a:pt x="1466" y="247"/>
                    <a:pt x="1460" y="266"/>
                    <a:pt x="1451" y="268"/>
                  </a:cubicBezTo>
                  <a:cubicBezTo>
                    <a:pt x="1442" y="270"/>
                    <a:pt x="1426" y="261"/>
                    <a:pt x="1419" y="254"/>
                  </a:cubicBezTo>
                  <a:cubicBezTo>
                    <a:pt x="1408" y="258"/>
                    <a:pt x="1415" y="230"/>
                    <a:pt x="1409" y="224"/>
                  </a:cubicBezTo>
                  <a:cubicBezTo>
                    <a:pt x="1403" y="218"/>
                    <a:pt x="1391" y="222"/>
                    <a:pt x="1383" y="218"/>
                  </a:cubicBezTo>
                  <a:cubicBezTo>
                    <a:pt x="1375" y="214"/>
                    <a:pt x="1368" y="200"/>
                    <a:pt x="1361" y="198"/>
                  </a:cubicBezTo>
                  <a:cubicBezTo>
                    <a:pt x="1354" y="196"/>
                    <a:pt x="1351" y="206"/>
                    <a:pt x="1339" y="206"/>
                  </a:cubicBezTo>
                  <a:cubicBezTo>
                    <a:pt x="1314" y="197"/>
                    <a:pt x="1296" y="194"/>
                    <a:pt x="1289" y="200"/>
                  </a:cubicBezTo>
                  <a:cubicBezTo>
                    <a:pt x="1282" y="206"/>
                    <a:pt x="1294" y="231"/>
                    <a:pt x="1295" y="240"/>
                  </a:cubicBezTo>
                  <a:cubicBezTo>
                    <a:pt x="1296" y="245"/>
                    <a:pt x="1292" y="253"/>
                    <a:pt x="1296" y="256"/>
                  </a:cubicBezTo>
                  <a:cubicBezTo>
                    <a:pt x="1296" y="260"/>
                    <a:pt x="1285" y="260"/>
                    <a:pt x="1283" y="266"/>
                  </a:cubicBezTo>
                  <a:cubicBezTo>
                    <a:pt x="1286" y="274"/>
                    <a:pt x="1314" y="293"/>
                    <a:pt x="1315" y="302"/>
                  </a:cubicBezTo>
                  <a:cubicBezTo>
                    <a:pt x="1316" y="309"/>
                    <a:pt x="1298" y="317"/>
                    <a:pt x="1289" y="320"/>
                  </a:cubicBezTo>
                  <a:cubicBezTo>
                    <a:pt x="1282" y="324"/>
                    <a:pt x="1273" y="318"/>
                    <a:pt x="1273" y="324"/>
                  </a:cubicBezTo>
                  <a:cubicBezTo>
                    <a:pt x="1278" y="339"/>
                    <a:pt x="1288" y="355"/>
                    <a:pt x="1288" y="355"/>
                  </a:cubicBezTo>
                  <a:cubicBezTo>
                    <a:pt x="1288" y="362"/>
                    <a:pt x="1281" y="381"/>
                    <a:pt x="1273" y="382"/>
                  </a:cubicBezTo>
                  <a:cubicBezTo>
                    <a:pt x="1265" y="383"/>
                    <a:pt x="1245" y="370"/>
                    <a:pt x="1237" y="360"/>
                  </a:cubicBezTo>
                  <a:cubicBezTo>
                    <a:pt x="1223" y="348"/>
                    <a:pt x="1239" y="334"/>
                    <a:pt x="1225" y="324"/>
                  </a:cubicBezTo>
                  <a:cubicBezTo>
                    <a:pt x="1218" y="315"/>
                    <a:pt x="1212" y="325"/>
                    <a:pt x="1197" y="318"/>
                  </a:cubicBezTo>
                  <a:cubicBezTo>
                    <a:pt x="1187" y="315"/>
                    <a:pt x="1178" y="314"/>
                    <a:pt x="1167" y="308"/>
                  </a:cubicBezTo>
                  <a:cubicBezTo>
                    <a:pt x="1156" y="302"/>
                    <a:pt x="1145" y="288"/>
                    <a:pt x="1133" y="284"/>
                  </a:cubicBezTo>
                  <a:cubicBezTo>
                    <a:pt x="1115" y="275"/>
                    <a:pt x="1101" y="289"/>
                    <a:pt x="1093" y="286"/>
                  </a:cubicBezTo>
                  <a:cubicBezTo>
                    <a:pt x="1085" y="283"/>
                    <a:pt x="1090" y="268"/>
                    <a:pt x="1085" y="264"/>
                  </a:cubicBezTo>
                  <a:cubicBezTo>
                    <a:pt x="1080" y="260"/>
                    <a:pt x="1066" y="264"/>
                    <a:pt x="1061" y="260"/>
                  </a:cubicBezTo>
                  <a:cubicBezTo>
                    <a:pt x="1056" y="256"/>
                    <a:pt x="1053" y="249"/>
                    <a:pt x="1055" y="240"/>
                  </a:cubicBezTo>
                  <a:cubicBezTo>
                    <a:pt x="1046" y="227"/>
                    <a:pt x="1076" y="223"/>
                    <a:pt x="1071" y="208"/>
                  </a:cubicBezTo>
                  <a:cubicBezTo>
                    <a:pt x="1076" y="197"/>
                    <a:pt x="1104" y="198"/>
                    <a:pt x="1113" y="192"/>
                  </a:cubicBezTo>
                  <a:cubicBezTo>
                    <a:pt x="1122" y="186"/>
                    <a:pt x="1113" y="177"/>
                    <a:pt x="1123" y="174"/>
                  </a:cubicBezTo>
                  <a:cubicBezTo>
                    <a:pt x="1133" y="171"/>
                    <a:pt x="1162" y="169"/>
                    <a:pt x="1171" y="172"/>
                  </a:cubicBezTo>
                  <a:cubicBezTo>
                    <a:pt x="1180" y="175"/>
                    <a:pt x="1171" y="188"/>
                    <a:pt x="1177" y="190"/>
                  </a:cubicBezTo>
                  <a:cubicBezTo>
                    <a:pt x="1183" y="192"/>
                    <a:pt x="1199" y="181"/>
                    <a:pt x="1205" y="184"/>
                  </a:cubicBezTo>
                  <a:cubicBezTo>
                    <a:pt x="1211" y="187"/>
                    <a:pt x="1211" y="207"/>
                    <a:pt x="1215" y="208"/>
                  </a:cubicBezTo>
                  <a:cubicBezTo>
                    <a:pt x="1219" y="209"/>
                    <a:pt x="1221" y="192"/>
                    <a:pt x="1227" y="190"/>
                  </a:cubicBezTo>
                  <a:cubicBezTo>
                    <a:pt x="1233" y="188"/>
                    <a:pt x="1253" y="199"/>
                    <a:pt x="1253" y="194"/>
                  </a:cubicBezTo>
                  <a:cubicBezTo>
                    <a:pt x="1267" y="192"/>
                    <a:pt x="1238" y="165"/>
                    <a:pt x="1227" y="158"/>
                  </a:cubicBezTo>
                  <a:cubicBezTo>
                    <a:pt x="1219" y="152"/>
                    <a:pt x="1211" y="161"/>
                    <a:pt x="1205" y="160"/>
                  </a:cubicBezTo>
                  <a:cubicBezTo>
                    <a:pt x="1199" y="159"/>
                    <a:pt x="1196" y="150"/>
                    <a:pt x="1189" y="150"/>
                  </a:cubicBezTo>
                  <a:cubicBezTo>
                    <a:pt x="1182" y="150"/>
                    <a:pt x="1164" y="164"/>
                    <a:pt x="1161" y="162"/>
                  </a:cubicBezTo>
                  <a:cubicBezTo>
                    <a:pt x="1158" y="160"/>
                    <a:pt x="1173" y="147"/>
                    <a:pt x="1171" y="138"/>
                  </a:cubicBezTo>
                  <a:cubicBezTo>
                    <a:pt x="1169" y="129"/>
                    <a:pt x="1151" y="119"/>
                    <a:pt x="1149" y="110"/>
                  </a:cubicBezTo>
                  <a:cubicBezTo>
                    <a:pt x="1147" y="101"/>
                    <a:pt x="1153" y="87"/>
                    <a:pt x="1159" y="82"/>
                  </a:cubicBezTo>
                  <a:cubicBezTo>
                    <a:pt x="1164" y="82"/>
                    <a:pt x="1177" y="74"/>
                    <a:pt x="1183" y="82"/>
                  </a:cubicBezTo>
                  <a:cubicBezTo>
                    <a:pt x="1187" y="89"/>
                    <a:pt x="1172" y="118"/>
                    <a:pt x="1181" y="126"/>
                  </a:cubicBezTo>
                  <a:cubicBezTo>
                    <a:pt x="1190" y="134"/>
                    <a:pt x="1226" y="135"/>
                    <a:pt x="1235" y="128"/>
                  </a:cubicBezTo>
                  <a:cubicBezTo>
                    <a:pt x="1251" y="132"/>
                    <a:pt x="1232" y="92"/>
                    <a:pt x="1237" y="84"/>
                  </a:cubicBezTo>
                  <a:cubicBezTo>
                    <a:pt x="1242" y="76"/>
                    <a:pt x="1259" y="79"/>
                    <a:pt x="1267" y="80"/>
                  </a:cubicBezTo>
                  <a:cubicBezTo>
                    <a:pt x="1275" y="81"/>
                    <a:pt x="1283" y="93"/>
                    <a:pt x="1287" y="92"/>
                  </a:cubicBezTo>
                  <a:cubicBezTo>
                    <a:pt x="1291" y="91"/>
                    <a:pt x="1283" y="75"/>
                    <a:pt x="1289" y="76"/>
                  </a:cubicBezTo>
                  <a:cubicBezTo>
                    <a:pt x="1295" y="77"/>
                    <a:pt x="1319" y="93"/>
                    <a:pt x="1321" y="100"/>
                  </a:cubicBezTo>
                  <a:cubicBezTo>
                    <a:pt x="1323" y="107"/>
                    <a:pt x="1301" y="115"/>
                    <a:pt x="1301" y="120"/>
                  </a:cubicBezTo>
                  <a:cubicBezTo>
                    <a:pt x="1301" y="125"/>
                    <a:pt x="1314" y="135"/>
                    <a:pt x="1323" y="132"/>
                  </a:cubicBezTo>
                  <a:cubicBezTo>
                    <a:pt x="1332" y="129"/>
                    <a:pt x="1344" y="102"/>
                    <a:pt x="1353" y="100"/>
                  </a:cubicBezTo>
                  <a:cubicBezTo>
                    <a:pt x="1362" y="98"/>
                    <a:pt x="1376" y="111"/>
                    <a:pt x="1375" y="118"/>
                  </a:cubicBezTo>
                  <a:cubicBezTo>
                    <a:pt x="1374" y="125"/>
                    <a:pt x="1356" y="137"/>
                    <a:pt x="1349" y="144"/>
                  </a:cubicBezTo>
                  <a:cubicBezTo>
                    <a:pt x="1342" y="151"/>
                    <a:pt x="1345" y="156"/>
                    <a:pt x="1335" y="158"/>
                  </a:cubicBezTo>
                  <a:cubicBezTo>
                    <a:pt x="1325" y="160"/>
                    <a:pt x="1293" y="150"/>
                    <a:pt x="1287" y="154"/>
                  </a:cubicBezTo>
                  <a:cubicBezTo>
                    <a:pt x="1281" y="158"/>
                    <a:pt x="1290" y="179"/>
                    <a:pt x="1301" y="182"/>
                  </a:cubicBezTo>
                  <a:cubicBezTo>
                    <a:pt x="1312" y="185"/>
                    <a:pt x="1336" y="168"/>
                    <a:pt x="1353" y="172"/>
                  </a:cubicBezTo>
                  <a:cubicBezTo>
                    <a:pt x="1370" y="176"/>
                    <a:pt x="1386" y="197"/>
                    <a:pt x="1403" y="204"/>
                  </a:cubicBezTo>
                  <a:cubicBezTo>
                    <a:pt x="1420" y="211"/>
                    <a:pt x="1449" y="216"/>
                    <a:pt x="1457" y="214"/>
                  </a:cubicBezTo>
                  <a:cubicBezTo>
                    <a:pt x="1465" y="212"/>
                    <a:pt x="1446" y="196"/>
                    <a:pt x="1451" y="192"/>
                  </a:cubicBezTo>
                  <a:cubicBezTo>
                    <a:pt x="1456" y="188"/>
                    <a:pt x="1490" y="197"/>
                    <a:pt x="1489" y="188"/>
                  </a:cubicBezTo>
                  <a:cubicBezTo>
                    <a:pt x="1488" y="179"/>
                    <a:pt x="1446" y="148"/>
                    <a:pt x="1443" y="140"/>
                  </a:cubicBezTo>
                  <a:cubicBezTo>
                    <a:pt x="1440" y="132"/>
                    <a:pt x="1463" y="136"/>
                    <a:pt x="1469" y="138"/>
                  </a:cubicBezTo>
                  <a:cubicBezTo>
                    <a:pt x="1475" y="140"/>
                    <a:pt x="1475" y="151"/>
                    <a:pt x="1479" y="154"/>
                  </a:cubicBezTo>
                  <a:cubicBezTo>
                    <a:pt x="1483" y="157"/>
                    <a:pt x="1489" y="159"/>
                    <a:pt x="1495" y="158"/>
                  </a:cubicBezTo>
                  <a:cubicBezTo>
                    <a:pt x="1501" y="157"/>
                    <a:pt x="1508" y="151"/>
                    <a:pt x="1513" y="146"/>
                  </a:cubicBezTo>
                  <a:cubicBezTo>
                    <a:pt x="1518" y="141"/>
                    <a:pt x="1530" y="130"/>
                    <a:pt x="1527" y="128"/>
                  </a:cubicBezTo>
                  <a:cubicBezTo>
                    <a:pt x="1524" y="126"/>
                    <a:pt x="1503" y="136"/>
                    <a:pt x="1495" y="134"/>
                  </a:cubicBezTo>
                  <a:cubicBezTo>
                    <a:pt x="1487" y="132"/>
                    <a:pt x="1485" y="117"/>
                    <a:pt x="1479" y="114"/>
                  </a:cubicBezTo>
                  <a:cubicBezTo>
                    <a:pt x="1473" y="111"/>
                    <a:pt x="1466" y="119"/>
                    <a:pt x="1457" y="116"/>
                  </a:cubicBezTo>
                  <a:cubicBezTo>
                    <a:pt x="1448" y="113"/>
                    <a:pt x="1433" y="97"/>
                    <a:pt x="1423" y="94"/>
                  </a:cubicBezTo>
                  <a:cubicBezTo>
                    <a:pt x="1413" y="91"/>
                    <a:pt x="1404" y="101"/>
                    <a:pt x="1395" y="98"/>
                  </a:cubicBezTo>
                  <a:cubicBezTo>
                    <a:pt x="1386" y="95"/>
                    <a:pt x="1376" y="81"/>
                    <a:pt x="1367" y="78"/>
                  </a:cubicBezTo>
                  <a:cubicBezTo>
                    <a:pt x="1358" y="75"/>
                    <a:pt x="1351" y="85"/>
                    <a:pt x="1341" y="82"/>
                  </a:cubicBezTo>
                  <a:cubicBezTo>
                    <a:pt x="1331" y="79"/>
                    <a:pt x="1319" y="61"/>
                    <a:pt x="1307" y="58"/>
                  </a:cubicBezTo>
                  <a:cubicBezTo>
                    <a:pt x="1295" y="55"/>
                    <a:pt x="1277" y="64"/>
                    <a:pt x="1267" y="64"/>
                  </a:cubicBezTo>
                  <a:cubicBezTo>
                    <a:pt x="1257" y="64"/>
                    <a:pt x="1249" y="64"/>
                    <a:pt x="1247" y="58"/>
                  </a:cubicBezTo>
                  <a:cubicBezTo>
                    <a:pt x="1245" y="52"/>
                    <a:pt x="1260" y="32"/>
                    <a:pt x="1257" y="26"/>
                  </a:cubicBezTo>
                  <a:cubicBezTo>
                    <a:pt x="1254" y="20"/>
                    <a:pt x="1236" y="18"/>
                    <a:pt x="1227" y="24"/>
                  </a:cubicBezTo>
                  <a:cubicBezTo>
                    <a:pt x="1218" y="30"/>
                    <a:pt x="1211" y="56"/>
                    <a:pt x="1203" y="60"/>
                  </a:cubicBezTo>
                  <a:cubicBezTo>
                    <a:pt x="1195" y="64"/>
                    <a:pt x="1183" y="57"/>
                    <a:pt x="1179" y="50"/>
                  </a:cubicBezTo>
                  <a:cubicBezTo>
                    <a:pt x="1175" y="43"/>
                    <a:pt x="1182" y="26"/>
                    <a:pt x="1179" y="20"/>
                  </a:cubicBezTo>
                  <a:cubicBezTo>
                    <a:pt x="1176" y="14"/>
                    <a:pt x="1167" y="10"/>
                    <a:pt x="1161" y="12"/>
                  </a:cubicBezTo>
                  <a:cubicBezTo>
                    <a:pt x="1155" y="14"/>
                    <a:pt x="1147" y="26"/>
                    <a:pt x="1141" y="32"/>
                  </a:cubicBezTo>
                  <a:cubicBezTo>
                    <a:pt x="1129" y="25"/>
                    <a:pt x="1122" y="41"/>
                    <a:pt x="1123" y="48"/>
                  </a:cubicBezTo>
                  <a:cubicBezTo>
                    <a:pt x="1124" y="55"/>
                    <a:pt x="1145" y="65"/>
                    <a:pt x="1145" y="74"/>
                  </a:cubicBezTo>
                  <a:cubicBezTo>
                    <a:pt x="1145" y="83"/>
                    <a:pt x="1128" y="100"/>
                    <a:pt x="1123" y="102"/>
                  </a:cubicBezTo>
                  <a:cubicBezTo>
                    <a:pt x="1117" y="106"/>
                    <a:pt x="1122" y="89"/>
                    <a:pt x="1117" y="86"/>
                  </a:cubicBezTo>
                  <a:cubicBezTo>
                    <a:pt x="1112" y="83"/>
                    <a:pt x="1097" y="89"/>
                    <a:pt x="1093" y="86"/>
                  </a:cubicBezTo>
                  <a:cubicBezTo>
                    <a:pt x="1089" y="83"/>
                    <a:pt x="1099" y="77"/>
                    <a:pt x="1095" y="70"/>
                  </a:cubicBezTo>
                  <a:cubicBezTo>
                    <a:pt x="1088" y="65"/>
                    <a:pt x="1073" y="50"/>
                    <a:pt x="1071" y="46"/>
                  </a:cubicBezTo>
                  <a:cubicBezTo>
                    <a:pt x="1069" y="42"/>
                    <a:pt x="1077" y="48"/>
                    <a:pt x="1083" y="44"/>
                  </a:cubicBezTo>
                  <a:cubicBezTo>
                    <a:pt x="1089" y="40"/>
                    <a:pt x="1107" y="28"/>
                    <a:pt x="1105" y="24"/>
                  </a:cubicBezTo>
                  <a:cubicBezTo>
                    <a:pt x="1103" y="20"/>
                    <a:pt x="1078" y="18"/>
                    <a:pt x="1069" y="18"/>
                  </a:cubicBezTo>
                  <a:cubicBezTo>
                    <a:pt x="1060" y="18"/>
                    <a:pt x="1055" y="22"/>
                    <a:pt x="1053" y="26"/>
                  </a:cubicBezTo>
                  <a:cubicBezTo>
                    <a:pt x="1051" y="30"/>
                    <a:pt x="1058" y="38"/>
                    <a:pt x="1055" y="42"/>
                  </a:cubicBezTo>
                  <a:cubicBezTo>
                    <a:pt x="1052" y="46"/>
                    <a:pt x="1037" y="43"/>
                    <a:pt x="1033" y="48"/>
                  </a:cubicBezTo>
                  <a:cubicBezTo>
                    <a:pt x="1029" y="53"/>
                    <a:pt x="1029" y="62"/>
                    <a:pt x="1033" y="70"/>
                  </a:cubicBezTo>
                  <a:cubicBezTo>
                    <a:pt x="1037" y="78"/>
                    <a:pt x="1053" y="86"/>
                    <a:pt x="1055" y="96"/>
                  </a:cubicBezTo>
                  <a:cubicBezTo>
                    <a:pt x="1057" y="106"/>
                    <a:pt x="1047" y="128"/>
                    <a:pt x="1043" y="130"/>
                  </a:cubicBezTo>
                  <a:cubicBezTo>
                    <a:pt x="1039" y="132"/>
                    <a:pt x="1034" y="113"/>
                    <a:pt x="1033" y="106"/>
                  </a:cubicBezTo>
                  <a:cubicBezTo>
                    <a:pt x="1032" y="99"/>
                    <a:pt x="1043" y="91"/>
                    <a:pt x="1039" y="86"/>
                  </a:cubicBezTo>
                  <a:cubicBezTo>
                    <a:pt x="1035" y="81"/>
                    <a:pt x="1015" y="75"/>
                    <a:pt x="1007" y="76"/>
                  </a:cubicBezTo>
                  <a:cubicBezTo>
                    <a:pt x="999" y="77"/>
                    <a:pt x="993" y="84"/>
                    <a:pt x="991" y="90"/>
                  </a:cubicBezTo>
                  <a:cubicBezTo>
                    <a:pt x="989" y="96"/>
                    <a:pt x="998" y="108"/>
                    <a:pt x="993" y="112"/>
                  </a:cubicBezTo>
                  <a:cubicBezTo>
                    <a:pt x="988" y="116"/>
                    <a:pt x="970" y="114"/>
                    <a:pt x="959" y="114"/>
                  </a:cubicBezTo>
                  <a:cubicBezTo>
                    <a:pt x="948" y="114"/>
                    <a:pt x="934" y="114"/>
                    <a:pt x="925" y="112"/>
                  </a:cubicBezTo>
                  <a:cubicBezTo>
                    <a:pt x="916" y="110"/>
                    <a:pt x="902" y="104"/>
                    <a:pt x="907" y="100"/>
                  </a:cubicBezTo>
                  <a:cubicBezTo>
                    <a:pt x="912" y="96"/>
                    <a:pt x="945" y="95"/>
                    <a:pt x="955" y="90"/>
                  </a:cubicBezTo>
                  <a:cubicBezTo>
                    <a:pt x="965" y="85"/>
                    <a:pt x="972" y="78"/>
                    <a:pt x="965" y="70"/>
                  </a:cubicBezTo>
                  <a:cubicBezTo>
                    <a:pt x="939" y="65"/>
                    <a:pt x="920" y="50"/>
                    <a:pt x="911" y="42"/>
                  </a:cubicBezTo>
                  <a:cubicBezTo>
                    <a:pt x="902" y="34"/>
                    <a:pt x="916" y="23"/>
                    <a:pt x="913" y="20"/>
                  </a:cubicBezTo>
                  <a:cubicBezTo>
                    <a:pt x="910" y="17"/>
                    <a:pt x="900" y="27"/>
                    <a:pt x="893" y="26"/>
                  </a:cubicBezTo>
                  <a:cubicBezTo>
                    <a:pt x="886" y="25"/>
                    <a:pt x="876" y="7"/>
                    <a:pt x="873" y="12"/>
                  </a:cubicBezTo>
                  <a:cubicBezTo>
                    <a:pt x="870" y="17"/>
                    <a:pt x="878" y="49"/>
                    <a:pt x="875" y="54"/>
                  </a:cubicBezTo>
                  <a:cubicBezTo>
                    <a:pt x="866" y="59"/>
                    <a:pt x="866" y="35"/>
                    <a:pt x="857" y="40"/>
                  </a:cubicBezTo>
                  <a:cubicBezTo>
                    <a:pt x="853" y="42"/>
                    <a:pt x="841" y="37"/>
                    <a:pt x="837" y="36"/>
                  </a:cubicBezTo>
                  <a:cubicBezTo>
                    <a:pt x="833" y="24"/>
                    <a:pt x="802" y="37"/>
                    <a:pt x="793" y="36"/>
                  </a:cubicBezTo>
                  <a:cubicBezTo>
                    <a:pt x="784" y="35"/>
                    <a:pt x="786" y="31"/>
                    <a:pt x="781" y="30"/>
                  </a:cubicBezTo>
                  <a:cubicBezTo>
                    <a:pt x="776" y="29"/>
                    <a:pt x="768" y="31"/>
                    <a:pt x="761" y="28"/>
                  </a:cubicBezTo>
                  <a:cubicBezTo>
                    <a:pt x="754" y="25"/>
                    <a:pt x="747" y="14"/>
                    <a:pt x="739" y="12"/>
                  </a:cubicBezTo>
                  <a:cubicBezTo>
                    <a:pt x="731" y="10"/>
                    <a:pt x="721" y="18"/>
                    <a:pt x="711" y="16"/>
                  </a:cubicBezTo>
                  <a:cubicBezTo>
                    <a:pt x="701" y="14"/>
                    <a:pt x="689" y="4"/>
                    <a:pt x="677" y="2"/>
                  </a:cubicBezTo>
                  <a:cubicBezTo>
                    <a:pt x="665" y="0"/>
                    <a:pt x="648" y="0"/>
                    <a:pt x="641" y="4"/>
                  </a:cubicBezTo>
                  <a:cubicBezTo>
                    <a:pt x="634" y="8"/>
                    <a:pt x="641" y="18"/>
                    <a:pt x="637" y="24"/>
                  </a:cubicBezTo>
                  <a:cubicBezTo>
                    <a:pt x="633" y="30"/>
                    <a:pt x="614" y="36"/>
                    <a:pt x="619" y="42"/>
                  </a:cubicBezTo>
                  <a:cubicBezTo>
                    <a:pt x="624" y="48"/>
                    <a:pt x="653" y="60"/>
                    <a:pt x="665" y="62"/>
                  </a:cubicBezTo>
                  <a:cubicBezTo>
                    <a:pt x="677" y="64"/>
                    <a:pt x="685" y="58"/>
                    <a:pt x="693" y="54"/>
                  </a:cubicBezTo>
                  <a:cubicBezTo>
                    <a:pt x="701" y="50"/>
                    <a:pt x="711" y="38"/>
                    <a:pt x="715" y="40"/>
                  </a:cubicBezTo>
                  <a:cubicBezTo>
                    <a:pt x="719" y="42"/>
                    <a:pt x="713" y="57"/>
                    <a:pt x="717" y="66"/>
                  </a:cubicBezTo>
                  <a:cubicBezTo>
                    <a:pt x="721" y="75"/>
                    <a:pt x="751" y="91"/>
                    <a:pt x="739" y="94"/>
                  </a:cubicBezTo>
                  <a:cubicBezTo>
                    <a:pt x="695" y="86"/>
                    <a:pt x="693" y="84"/>
                    <a:pt x="643" y="84"/>
                  </a:cubicBezTo>
                  <a:cubicBezTo>
                    <a:pt x="626" y="79"/>
                    <a:pt x="624" y="85"/>
                    <a:pt x="615" y="82"/>
                  </a:cubicBezTo>
                  <a:cubicBezTo>
                    <a:pt x="606" y="79"/>
                    <a:pt x="597" y="65"/>
                    <a:pt x="589" y="64"/>
                  </a:cubicBezTo>
                  <a:cubicBezTo>
                    <a:pt x="581" y="63"/>
                    <a:pt x="578" y="75"/>
                    <a:pt x="565" y="78"/>
                  </a:cubicBezTo>
                  <a:cubicBezTo>
                    <a:pt x="552" y="81"/>
                    <a:pt x="525" y="77"/>
                    <a:pt x="509" y="80"/>
                  </a:cubicBezTo>
                  <a:cubicBezTo>
                    <a:pt x="491" y="78"/>
                    <a:pt x="471" y="94"/>
                    <a:pt x="471" y="94"/>
                  </a:cubicBezTo>
                  <a:cubicBezTo>
                    <a:pt x="437" y="98"/>
                    <a:pt x="445" y="80"/>
                    <a:pt x="411" y="84"/>
                  </a:cubicBezTo>
                  <a:cubicBezTo>
                    <a:pt x="389" y="88"/>
                    <a:pt x="357" y="80"/>
                    <a:pt x="331" y="78"/>
                  </a:cubicBezTo>
                  <a:cubicBezTo>
                    <a:pt x="305" y="76"/>
                    <a:pt x="277" y="72"/>
                    <a:pt x="257" y="70"/>
                  </a:cubicBezTo>
                  <a:cubicBezTo>
                    <a:pt x="237" y="68"/>
                    <a:pt x="220" y="67"/>
                    <a:pt x="209" y="64"/>
                  </a:cubicBezTo>
                  <a:cubicBezTo>
                    <a:pt x="198" y="61"/>
                    <a:pt x="207" y="54"/>
                    <a:pt x="193" y="54"/>
                  </a:cubicBezTo>
                  <a:cubicBezTo>
                    <a:pt x="175" y="43"/>
                    <a:pt x="145" y="71"/>
                    <a:pt x="123" y="64"/>
                  </a:cubicBezTo>
                  <a:cubicBezTo>
                    <a:pt x="101" y="65"/>
                    <a:pt x="93" y="90"/>
                    <a:pt x="71" y="92"/>
                  </a:cubicBezTo>
                  <a:cubicBezTo>
                    <a:pt x="56" y="100"/>
                    <a:pt x="50" y="86"/>
                    <a:pt x="33" y="92"/>
                  </a:cubicBezTo>
                  <a:close/>
                </a:path>
              </a:pathLst>
            </a:custGeom>
            <a:solidFill>
              <a:srgbClr val="C0C0C0"/>
            </a:solidFill>
            <a:ln w="3175">
              <a:solidFill>
                <a:schemeClr val="bg1"/>
              </a:solidFill>
              <a:round/>
              <a:headEnd/>
              <a:tailEnd/>
            </a:ln>
          </p:spPr>
          <p:txBody>
            <a:bodyPr/>
            <a:lstStyle/>
            <a:p>
              <a:endParaRPr lang="zh-CN" altLang="en-US"/>
            </a:p>
          </p:txBody>
        </p:sp>
        <p:sp>
          <p:nvSpPr>
            <p:cNvPr id="10266" name="Freeform 69"/>
            <p:cNvSpPr>
              <a:spLocks/>
            </p:cNvSpPr>
            <p:nvPr/>
          </p:nvSpPr>
          <p:spPr bwMode="auto">
            <a:xfrm>
              <a:off x="567" y="1960"/>
              <a:ext cx="176" cy="153"/>
            </a:xfrm>
            <a:custGeom>
              <a:avLst/>
              <a:gdLst>
                <a:gd name="T0" fmla="*/ 116 w 176"/>
                <a:gd name="T1" fmla="*/ 47 h 153"/>
                <a:gd name="T2" fmla="*/ 132 w 176"/>
                <a:gd name="T3" fmla="*/ 63 h 153"/>
                <a:gd name="T4" fmla="*/ 150 w 176"/>
                <a:gd name="T5" fmla="*/ 83 h 153"/>
                <a:gd name="T6" fmla="*/ 176 w 176"/>
                <a:gd name="T7" fmla="*/ 103 h 153"/>
                <a:gd name="T8" fmla="*/ 128 w 176"/>
                <a:gd name="T9" fmla="*/ 137 h 153"/>
                <a:gd name="T10" fmla="*/ 116 w 176"/>
                <a:gd name="T11" fmla="*/ 145 h 153"/>
                <a:gd name="T12" fmla="*/ 104 w 176"/>
                <a:gd name="T13" fmla="*/ 141 h 153"/>
                <a:gd name="T14" fmla="*/ 88 w 176"/>
                <a:gd name="T15" fmla="*/ 153 h 153"/>
                <a:gd name="T16" fmla="*/ 78 w 176"/>
                <a:gd name="T17" fmla="*/ 135 h 153"/>
                <a:gd name="T18" fmla="*/ 72 w 176"/>
                <a:gd name="T19" fmla="*/ 119 h 153"/>
                <a:gd name="T20" fmla="*/ 90 w 176"/>
                <a:gd name="T21" fmla="*/ 105 h 153"/>
                <a:gd name="T22" fmla="*/ 106 w 176"/>
                <a:gd name="T23" fmla="*/ 93 h 153"/>
                <a:gd name="T24" fmla="*/ 102 w 176"/>
                <a:gd name="T25" fmla="*/ 79 h 153"/>
                <a:gd name="T26" fmla="*/ 84 w 176"/>
                <a:gd name="T27" fmla="*/ 73 h 153"/>
                <a:gd name="T28" fmla="*/ 78 w 176"/>
                <a:gd name="T29" fmla="*/ 71 h 153"/>
                <a:gd name="T30" fmla="*/ 76 w 176"/>
                <a:gd name="T31" fmla="*/ 55 h 153"/>
                <a:gd name="T32" fmla="*/ 66 w 176"/>
                <a:gd name="T33" fmla="*/ 63 h 153"/>
                <a:gd name="T34" fmla="*/ 64 w 176"/>
                <a:gd name="T35" fmla="*/ 101 h 153"/>
                <a:gd name="T36" fmla="*/ 38 w 176"/>
                <a:gd name="T37" fmla="*/ 121 h 153"/>
                <a:gd name="T38" fmla="*/ 12 w 176"/>
                <a:gd name="T39" fmla="*/ 129 h 153"/>
                <a:gd name="T40" fmla="*/ 0 w 176"/>
                <a:gd name="T41" fmla="*/ 121 h 153"/>
                <a:gd name="T42" fmla="*/ 10 w 176"/>
                <a:gd name="T43" fmla="*/ 105 h 153"/>
                <a:gd name="T44" fmla="*/ 28 w 176"/>
                <a:gd name="T45" fmla="*/ 73 h 153"/>
                <a:gd name="T46" fmla="*/ 58 w 176"/>
                <a:gd name="T47" fmla="*/ 61 h 153"/>
                <a:gd name="T48" fmla="*/ 60 w 176"/>
                <a:gd name="T49" fmla="*/ 41 h 153"/>
                <a:gd name="T50" fmla="*/ 44 w 176"/>
                <a:gd name="T51" fmla="*/ 31 h 153"/>
                <a:gd name="T52" fmla="*/ 42 w 176"/>
                <a:gd name="T53" fmla="*/ 13 h 153"/>
                <a:gd name="T54" fmla="*/ 54 w 176"/>
                <a:gd name="T55" fmla="*/ 9 h 153"/>
                <a:gd name="T56" fmla="*/ 70 w 176"/>
                <a:gd name="T57" fmla="*/ 21 h 153"/>
                <a:gd name="T58" fmla="*/ 84 w 176"/>
                <a:gd name="T59" fmla="*/ 5 h 153"/>
                <a:gd name="T60" fmla="*/ 96 w 176"/>
                <a:gd name="T61" fmla="*/ 1 h 153"/>
                <a:gd name="T62" fmla="*/ 110 w 176"/>
                <a:gd name="T63" fmla="*/ 3 h 153"/>
                <a:gd name="T64" fmla="*/ 96 w 176"/>
                <a:gd name="T65" fmla="*/ 17 h 153"/>
                <a:gd name="T66" fmla="*/ 112 w 176"/>
                <a:gd name="T67" fmla="*/ 23 h 153"/>
                <a:gd name="T68" fmla="*/ 118 w 176"/>
                <a:gd name="T69" fmla="*/ 35 h 153"/>
                <a:gd name="T70" fmla="*/ 116 w 176"/>
                <a:gd name="T71" fmla="*/ 47 h 1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153"/>
                <a:gd name="T110" fmla="*/ 176 w 176"/>
                <a:gd name="T111" fmla="*/ 153 h 1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153">
                  <a:moveTo>
                    <a:pt x="116" y="47"/>
                  </a:moveTo>
                  <a:cubicBezTo>
                    <a:pt x="122" y="53"/>
                    <a:pt x="125" y="58"/>
                    <a:pt x="132" y="63"/>
                  </a:cubicBezTo>
                  <a:cubicBezTo>
                    <a:pt x="134" y="70"/>
                    <a:pt x="144" y="77"/>
                    <a:pt x="150" y="83"/>
                  </a:cubicBezTo>
                  <a:cubicBezTo>
                    <a:pt x="157" y="104"/>
                    <a:pt x="147" y="100"/>
                    <a:pt x="176" y="103"/>
                  </a:cubicBezTo>
                  <a:cubicBezTo>
                    <a:pt x="168" y="133"/>
                    <a:pt x="160" y="134"/>
                    <a:pt x="128" y="137"/>
                  </a:cubicBezTo>
                  <a:cubicBezTo>
                    <a:pt x="124" y="140"/>
                    <a:pt x="120" y="142"/>
                    <a:pt x="116" y="145"/>
                  </a:cubicBezTo>
                  <a:cubicBezTo>
                    <a:pt x="112" y="147"/>
                    <a:pt x="104" y="141"/>
                    <a:pt x="104" y="141"/>
                  </a:cubicBezTo>
                  <a:cubicBezTo>
                    <a:pt x="97" y="146"/>
                    <a:pt x="93" y="146"/>
                    <a:pt x="88" y="153"/>
                  </a:cubicBezTo>
                  <a:cubicBezTo>
                    <a:pt x="72" y="151"/>
                    <a:pt x="60" y="147"/>
                    <a:pt x="78" y="135"/>
                  </a:cubicBezTo>
                  <a:cubicBezTo>
                    <a:pt x="84" y="126"/>
                    <a:pt x="80" y="124"/>
                    <a:pt x="72" y="119"/>
                  </a:cubicBezTo>
                  <a:cubicBezTo>
                    <a:pt x="78" y="109"/>
                    <a:pt x="86" y="116"/>
                    <a:pt x="90" y="105"/>
                  </a:cubicBezTo>
                  <a:cubicBezTo>
                    <a:pt x="86" y="94"/>
                    <a:pt x="96" y="95"/>
                    <a:pt x="106" y="93"/>
                  </a:cubicBezTo>
                  <a:cubicBezTo>
                    <a:pt x="105" y="88"/>
                    <a:pt x="106" y="82"/>
                    <a:pt x="102" y="79"/>
                  </a:cubicBezTo>
                  <a:cubicBezTo>
                    <a:pt x="102" y="79"/>
                    <a:pt x="87" y="74"/>
                    <a:pt x="84" y="73"/>
                  </a:cubicBezTo>
                  <a:cubicBezTo>
                    <a:pt x="82" y="72"/>
                    <a:pt x="78" y="71"/>
                    <a:pt x="78" y="71"/>
                  </a:cubicBezTo>
                  <a:cubicBezTo>
                    <a:pt x="77" y="66"/>
                    <a:pt x="79" y="59"/>
                    <a:pt x="76" y="55"/>
                  </a:cubicBezTo>
                  <a:cubicBezTo>
                    <a:pt x="74" y="52"/>
                    <a:pt x="67" y="59"/>
                    <a:pt x="66" y="63"/>
                  </a:cubicBezTo>
                  <a:cubicBezTo>
                    <a:pt x="64" y="72"/>
                    <a:pt x="69" y="91"/>
                    <a:pt x="64" y="101"/>
                  </a:cubicBezTo>
                  <a:cubicBezTo>
                    <a:pt x="59" y="111"/>
                    <a:pt x="47" y="116"/>
                    <a:pt x="38" y="121"/>
                  </a:cubicBezTo>
                  <a:cubicBezTo>
                    <a:pt x="34" y="125"/>
                    <a:pt x="17" y="132"/>
                    <a:pt x="12" y="129"/>
                  </a:cubicBezTo>
                  <a:cubicBezTo>
                    <a:pt x="8" y="126"/>
                    <a:pt x="0" y="121"/>
                    <a:pt x="0" y="121"/>
                  </a:cubicBezTo>
                  <a:cubicBezTo>
                    <a:pt x="3" y="113"/>
                    <a:pt x="1" y="108"/>
                    <a:pt x="10" y="105"/>
                  </a:cubicBezTo>
                  <a:cubicBezTo>
                    <a:pt x="6" y="85"/>
                    <a:pt x="7" y="78"/>
                    <a:pt x="28" y="73"/>
                  </a:cubicBezTo>
                  <a:cubicBezTo>
                    <a:pt x="37" y="60"/>
                    <a:pt x="41" y="63"/>
                    <a:pt x="58" y="61"/>
                  </a:cubicBezTo>
                  <a:cubicBezTo>
                    <a:pt x="68" y="54"/>
                    <a:pt x="71" y="49"/>
                    <a:pt x="60" y="41"/>
                  </a:cubicBezTo>
                  <a:cubicBezTo>
                    <a:pt x="57" y="32"/>
                    <a:pt x="53" y="33"/>
                    <a:pt x="44" y="31"/>
                  </a:cubicBezTo>
                  <a:cubicBezTo>
                    <a:pt x="40" y="26"/>
                    <a:pt x="35" y="21"/>
                    <a:pt x="42" y="13"/>
                  </a:cubicBezTo>
                  <a:cubicBezTo>
                    <a:pt x="45" y="10"/>
                    <a:pt x="54" y="9"/>
                    <a:pt x="54" y="9"/>
                  </a:cubicBezTo>
                  <a:cubicBezTo>
                    <a:pt x="62" y="17"/>
                    <a:pt x="57" y="24"/>
                    <a:pt x="70" y="21"/>
                  </a:cubicBezTo>
                  <a:cubicBezTo>
                    <a:pt x="76" y="15"/>
                    <a:pt x="77" y="8"/>
                    <a:pt x="84" y="5"/>
                  </a:cubicBezTo>
                  <a:cubicBezTo>
                    <a:pt x="88" y="3"/>
                    <a:pt x="96" y="1"/>
                    <a:pt x="96" y="1"/>
                  </a:cubicBezTo>
                  <a:cubicBezTo>
                    <a:pt x="101" y="2"/>
                    <a:pt x="106" y="0"/>
                    <a:pt x="110" y="3"/>
                  </a:cubicBezTo>
                  <a:cubicBezTo>
                    <a:pt x="117" y="8"/>
                    <a:pt x="98" y="16"/>
                    <a:pt x="96" y="17"/>
                  </a:cubicBezTo>
                  <a:cubicBezTo>
                    <a:pt x="87" y="31"/>
                    <a:pt x="104" y="26"/>
                    <a:pt x="112" y="23"/>
                  </a:cubicBezTo>
                  <a:cubicBezTo>
                    <a:pt x="122" y="25"/>
                    <a:pt x="129" y="28"/>
                    <a:pt x="118" y="35"/>
                  </a:cubicBezTo>
                  <a:cubicBezTo>
                    <a:pt x="114" y="48"/>
                    <a:pt x="110" y="47"/>
                    <a:pt x="116" y="47"/>
                  </a:cubicBezTo>
                  <a:close/>
                </a:path>
              </a:pathLst>
            </a:custGeom>
            <a:solidFill>
              <a:srgbClr val="C0C0C0"/>
            </a:solidFill>
            <a:ln w="3175">
              <a:solidFill>
                <a:schemeClr val="bg1"/>
              </a:solidFill>
              <a:round/>
              <a:headEnd/>
              <a:tailEnd/>
            </a:ln>
          </p:spPr>
          <p:txBody>
            <a:bodyPr/>
            <a:lstStyle/>
            <a:p>
              <a:endParaRPr lang="zh-CN" altLang="en-US"/>
            </a:p>
          </p:txBody>
        </p:sp>
        <p:sp>
          <p:nvSpPr>
            <p:cNvPr id="10267" name="Freeform 70"/>
            <p:cNvSpPr>
              <a:spLocks/>
            </p:cNvSpPr>
            <p:nvPr/>
          </p:nvSpPr>
          <p:spPr bwMode="auto">
            <a:xfrm>
              <a:off x="1325" y="3119"/>
              <a:ext cx="110" cy="220"/>
            </a:xfrm>
            <a:custGeom>
              <a:avLst/>
              <a:gdLst>
                <a:gd name="T0" fmla="*/ 92 w 110"/>
                <a:gd name="T1" fmla="*/ 0 h 220"/>
                <a:gd name="T2" fmla="*/ 106 w 110"/>
                <a:gd name="T3" fmla="*/ 36 h 220"/>
                <a:gd name="T4" fmla="*/ 110 w 110"/>
                <a:gd name="T5" fmla="*/ 60 h 220"/>
                <a:gd name="T6" fmla="*/ 104 w 110"/>
                <a:gd name="T7" fmla="*/ 78 h 220"/>
                <a:gd name="T8" fmla="*/ 80 w 110"/>
                <a:gd name="T9" fmla="*/ 130 h 220"/>
                <a:gd name="T10" fmla="*/ 74 w 110"/>
                <a:gd name="T11" fmla="*/ 174 h 220"/>
                <a:gd name="T12" fmla="*/ 42 w 110"/>
                <a:gd name="T13" fmla="*/ 218 h 220"/>
                <a:gd name="T14" fmla="*/ 4 w 110"/>
                <a:gd name="T15" fmla="*/ 202 h 220"/>
                <a:gd name="T16" fmla="*/ 18 w 110"/>
                <a:gd name="T17" fmla="*/ 128 h 220"/>
                <a:gd name="T18" fmla="*/ 20 w 110"/>
                <a:gd name="T19" fmla="*/ 96 h 220"/>
                <a:gd name="T20" fmla="*/ 22 w 110"/>
                <a:gd name="T21" fmla="*/ 66 h 220"/>
                <a:gd name="T22" fmla="*/ 54 w 110"/>
                <a:gd name="T23" fmla="*/ 56 h 220"/>
                <a:gd name="T24" fmla="*/ 76 w 110"/>
                <a:gd name="T25" fmla="*/ 4 h 220"/>
                <a:gd name="T26" fmla="*/ 92 w 110"/>
                <a:gd name="T27" fmla="*/ 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220"/>
                <a:gd name="T44" fmla="*/ 110 w 110"/>
                <a:gd name="T45" fmla="*/ 220 h 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220">
                  <a:moveTo>
                    <a:pt x="92" y="0"/>
                  </a:moveTo>
                  <a:cubicBezTo>
                    <a:pt x="110" y="6"/>
                    <a:pt x="103" y="23"/>
                    <a:pt x="106" y="36"/>
                  </a:cubicBezTo>
                  <a:cubicBezTo>
                    <a:pt x="107" y="41"/>
                    <a:pt x="110" y="60"/>
                    <a:pt x="110" y="60"/>
                  </a:cubicBezTo>
                  <a:cubicBezTo>
                    <a:pt x="108" y="66"/>
                    <a:pt x="104" y="78"/>
                    <a:pt x="104" y="78"/>
                  </a:cubicBezTo>
                  <a:cubicBezTo>
                    <a:pt x="101" y="90"/>
                    <a:pt x="85" y="114"/>
                    <a:pt x="80" y="130"/>
                  </a:cubicBezTo>
                  <a:cubicBezTo>
                    <a:pt x="75" y="146"/>
                    <a:pt x="80" y="159"/>
                    <a:pt x="74" y="174"/>
                  </a:cubicBezTo>
                  <a:cubicBezTo>
                    <a:pt x="67" y="191"/>
                    <a:pt x="62" y="211"/>
                    <a:pt x="42" y="218"/>
                  </a:cubicBezTo>
                  <a:cubicBezTo>
                    <a:pt x="25" y="215"/>
                    <a:pt x="10" y="220"/>
                    <a:pt x="4" y="202"/>
                  </a:cubicBezTo>
                  <a:cubicBezTo>
                    <a:pt x="6" y="155"/>
                    <a:pt x="0" y="155"/>
                    <a:pt x="18" y="128"/>
                  </a:cubicBezTo>
                  <a:cubicBezTo>
                    <a:pt x="19" y="110"/>
                    <a:pt x="19" y="106"/>
                    <a:pt x="20" y="96"/>
                  </a:cubicBezTo>
                  <a:cubicBezTo>
                    <a:pt x="21" y="86"/>
                    <a:pt x="16" y="73"/>
                    <a:pt x="22" y="66"/>
                  </a:cubicBezTo>
                  <a:cubicBezTo>
                    <a:pt x="33" y="55"/>
                    <a:pt x="37" y="58"/>
                    <a:pt x="54" y="56"/>
                  </a:cubicBezTo>
                  <a:cubicBezTo>
                    <a:pt x="64" y="42"/>
                    <a:pt x="63" y="17"/>
                    <a:pt x="76" y="4"/>
                  </a:cubicBezTo>
                  <a:cubicBezTo>
                    <a:pt x="80" y="0"/>
                    <a:pt x="87" y="1"/>
                    <a:pt x="92" y="0"/>
                  </a:cubicBezTo>
                  <a:close/>
                </a:path>
              </a:pathLst>
            </a:custGeom>
            <a:solidFill>
              <a:srgbClr val="C0C0C0"/>
            </a:solidFill>
            <a:ln w="3175">
              <a:solidFill>
                <a:schemeClr val="bg1"/>
              </a:solidFill>
              <a:round/>
              <a:headEnd/>
              <a:tailEnd/>
            </a:ln>
          </p:spPr>
          <p:txBody>
            <a:bodyPr/>
            <a:lstStyle/>
            <a:p>
              <a:endParaRPr lang="zh-CN" altLang="en-US"/>
            </a:p>
          </p:txBody>
        </p:sp>
        <p:sp>
          <p:nvSpPr>
            <p:cNvPr id="10268" name="Freeform 71"/>
            <p:cNvSpPr>
              <a:spLocks/>
            </p:cNvSpPr>
            <p:nvPr/>
          </p:nvSpPr>
          <p:spPr bwMode="auto">
            <a:xfrm>
              <a:off x="2060" y="2829"/>
              <a:ext cx="461" cy="275"/>
            </a:xfrm>
            <a:custGeom>
              <a:avLst/>
              <a:gdLst>
                <a:gd name="T0" fmla="*/ 25 w 461"/>
                <a:gd name="T1" fmla="*/ 2 h 275"/>
                <a:gd name="T2" fmla="*/ 3 w 461"/>
                <a:gd name="T3" fmla="*/ 4 h 275"/>
                <a:gd name="T4" fmla="*/ 5 w 461"/>
                <a:gd name="T5" fmla="*/ 16 h 275"/>
                <a:gd name="T6" fmla="*/ 35 w 461"/>
                <a:gd name="T7" fmla="*/ 32 h 275"/>
                <a:gd name="T8" fmla="*/ 45 w 461"/>
                <a:gd name="T9" fmla="*/ 52 h 275"/>
                <a:gd name="T10" fmla="*/ 59 w 461"/>
                <a:gd name="T11" fmla="*/ 76 h 275"/>
                <a:gd name="T12" fmla="*/ 75 w 461"/>
                <a:gd name="T13" fmla="*/ 108 h 275"/>
                <a:gd name="T14" fmla="*/ 93 w 461"/>
                <a:gd name="T15" fmla="*/ 136 h 275"/>
                <a:gd name="T16" fmla="*/ 111 w 461"/>
                <a:gd name="T17" fmla="*/ 144 h 275"/>
                <a:gd name="T18" fmla="*/ 153 w 461"/>
                <a:gd name="T19" fmla="*/ 194 h 275"/>
                <a:gd name="T20" fmla="*/ 159 w 461"/>
                <a:gd name="T21" fmla="*/ 210 h 275"/>
                <a:gd name="T22" fmla="*/ 171 w 461"/>
                <a:gd name="T23" fmla="*/ 216 h 275"/>
                <a:gd name="T24" fmla="*/ 235 w 461"/>
                <a:gd name="T25" fmla="*/ 226 h 275"/>
                <a:gd name="T26" fmla="*/ 293 w 461"/>
                <a:gd name="T27" fmla="*/ 234 h 275"/>
                <a:gd name="T28" fmla="*/ 339 w 461"/>
                <a:gd name="T29" fmla="*/ 246 h 275"/>
                <a:gd name="T30" fmla="*/ 353 w 461"/>
                <a:gd name="T31" fmla="*/ 250 h 275"/>
                <a:gd name="T32" fmla="*/ 361 w 461"/>
                <a:gd name="T33" fmla="*/ 268 h 275"/>
                <a:gd name="T34" fmla="*/ 371 w 461"/>
                <a:gd name="T35" fmla="*/ 254 h 275"/>
                <a:gd name="T36" fmla="*/ 403 w 461"/>
                <a:gd name="T37" fmla="*/ 242 h 275"/>
                <a:gd name="T38" fmla="*/ 407 w 461"/>
                <a:gd name="T39" fmla="*/ 258 h 275"/>
                <a:gd name="T40" fmla="*/ 417 w 461"/>
                <a:gd name="T41" fmla="*/ 256 h 275"/>
                <a:gd name="T42" fmla="*/ 461 w 461"/>
                <a:gd name="T43" fmla="*/ 240 h 275"/>
                <a:gd name="T44" fmla="*/ 449 w 461"/>
                <a:gd name="T45" fmla="*/ 218 h 275"/>
                <a:gd name="T46" fmla="*/ 429 w 461"/>
                <a:gd name="T47" fmla="*/ 234 h 275"/>
                <a:gd name="T48" fmla="*/ 423 w 461"/>
                <a:gd name="T49" fmla="*/ 226 h 275"/>
                <a:gd name="T50" fmla="*/ 405 w 461"/>
                <a:gd name="T51" fmla="*/ 218 h 275"/>
                <a:gd name="T52" fmla="*/ 381 w 461"/>
                <a:gd name="T53" fmla="*/ 234 h 275"/>
                <a:gd name="T54" fmla="*/ 357 w 461"/>
                <a:gd name="T55" fmla="*/ 226 h 275"/>
                <a:gd name="T56" fmla="*/ 357 w 461"/>
                <a:gd name="T57" fmla="*/ 240 h 275"/>
                <a:gd name="T58" fmla="*/ 335 w 461"/>
                <a:gd name="T59" fmla="*/ 222 h 275"/>
                <a:gd name="T60" fmla="*/ 263 w 461"/>
                <a:gd name="T61" fmla="*/ 212 h 275"/>
                <a:gd name="T62" fmla="*/ 245 w 461"/>
                <a:gd name="T63" fmla="*/ 198 h 275"/>
                <a:gd name="T64" fmla="*/ 225 w 461"/>
                <a:gd name="T65" fmla="*/ 194 h 275"/>
                <a:gd name="T66" fmla="*/ 203 w 461"/>
                <a:gd name="T67" fmla="*/ 200 h 275"/>
                <a:gd name="T68" fmla="*/ 169 w 461"/>
                <a:gd name="T69" fmla="*/ 182 h 275"/>
                <a:gd name="T70" fmla="*/ 157 w 461"/>
                <a:gd name="T71" fmla="*/ 168 h 275"/>
                <a:gd name="T72" fmla="*/ 183 w 461"/>
                <a:gd name="T73" fmla="*/ 150 h 275"/>
                <a:gd name="T74" fmla="*/ 197 w 461"/>
                <a:gd name="T75" fmla="*/ 148 h 275"/>
                <a:gd name="T76" fmla="*/ 195 w 461"/>
                <a:gd name="T77" fmla="*/ 134 h 275"/>
                <a:gd name="T78" fmla="*/ 183 w 461"/>
                <a:gd name="T79" fmla="*/ 130 h 275"/>
                <a:gd name="T80" fmla="*/ 169 w 461"/>
                <a:gd name="T81" fmla="*/ 132 h 275"/>
                <a:gd name="T82" fmla="*/ 145 w 461"/>
                <a:gd name="T83" fmla="*/ 124 h 275"/>
                <a:gd name="T84" fmla="*/ 133 w 461"/>
                <a:gd name="T85" fmla="*/ 110 h 275"/>
                <a:gd name="T86" fmla="*/ 105 w 461"/>
                <a:gd name="T87" fmla="*/ 70 h 275"/>
                <a:gd name="T88" fmla="*/ 83 w 461"/>
                <a:gd name="T89" fmla="*/ 56 h 275"/>
                <a:gd name="T90" fmla="*/ 67 w 461"/>
                <a:gd name="T91" fmla="*/ 36 h 275"/>
                <a:gd name="T92" fmla="*/ 61 w 461"/>
                <a:gd name="T93" fmla="*/ 32 h 275"/>
                <a:gd name="T94" fmla="*/ 25 w 461"/>
                <a:gd name="T95" fmla="*/ 2 h 2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1"/>
                <a:gd name="T145" fmla="*/ 0 h 275"/>
                <a:gd name="T146" fmla="*/ 461 w 461"/>
                <a:gd name="T147" fmla="*/ 275 h 2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1" h="275">
                  <a:moveTo>
                    <a:pt x="25" y="2"/>
                  </a:moveTo>
                  <a:cubicBezTo>
                    <a:pt x="18" y="3"/>
                    <a:pt x="9" y="0"/>
                    <a:pt x="3" y="4"/>
                  </a:cubicBezTo>
                  <a:cubicBezTo>
                    <a:pt x="0" y="6"/>
                    <a:pt x="3" y="12"/>
                    <a:pt x="5" y="16"/>
                  </a:cubicBezTo>
                  <a:cubicBezTo>
                    <a:pt x="13" y="30"/>
                    <a:pt x="21" y="30"/>
                    <a:pt x="35" y="32"/>
                  </a:cubicBezTo>
                  <a:cubicBezTo>
                    <a:pt x="40" y="50"/>
                    <a:pt x="34" y="45"/>
                    <a:pt x="45" y="52"/>
                  </a:cubicBezTo>
                  <a:cubicBezTo>
                    <a:pt x="51" y="60"/>
                    <a:pt x="56" y="67"/>
                    <a:pt x="59" y="76"/>
                  </a:cubicBezTo>
                  <a:cubicBezTo>
                    <a:pt x="61" y="89"/>
                    <a:pt x="66" y="99"/>
                    <a:pt x="75" y="108"/>
                  </a:cubicBezTo>
                  <a:cubicBezTo>
                    <a:pt x="80" y="124"/>
                    <a:pt x="81" y="126"/>
                    <a:pt x="93" y="136"/>
                  </a:cubicBezTo>
                  <a:cubicBezTo>
                    <a:pt x="98" y="140"/>
                    <a:pt x="111" y="144"/>
                    <a:pt x="111" y="144"/>
                  </a:cubicBezTo>
                  <a:cubicBezTo>
                    <a:pt x="130" y="163"/>
                    <a:pt x="125" y="185"/>
                    <a:pt x="153" y="194"/>
                  </a:cubicBezTo>
                  <a:cubicBezTo>
                    <a:pt x="156" y="199"/>
                    <a:pt x="156" y="205"/>
                    <a:pt x="159" y="210"/>
                  </a:cubicBezTo>
                  <a:cubicBezTo>
                    <a:pt x="161" y="214"/>
                    <a:pt x="167" y="214"/>
                    <a:pt x="171" y="216"/>
                  </a:cubicBezTo>
                  <a:cubicBezTo>
                    <a:pt x="184" y="235"/>
                    <a:pt x="216" y="225"/>
                    <a:pt x="235" y="226"/>
                  </a:cubicBezTo>
                  <a:cubicBezTo>
                    <a:pt x="257" y="230"/>
                    <a:pt x="268" y="233"/>
                    <a:pt x="293" y="234"/>
                  </a:cubicBezTo>
                  <a:cubicBezTo>
                    <a:pt x="309" y="250"/>
                    <a:pt x="310" y="244"/>
                    <a:pt x="339" y="246"/>
                  </a:cubicBezTo>
                  <a:cubicBezTo>
                    <a:pt x="344" y="248"/>
                    <a:pt x="350" y="246"/>
                    <a:pt x="353" y="250"/>
                  </a:cubicBezTo>
                  <a:cubicBezTo>
                    <a:pt x="369" y="275"/>
                    <a:pt x="344" y="257"/>
                    <a:pt x="361" y="268"/>
                  </a:cubicBezTo>
                  <a:cubicBezTo>
                    <a:pt x="378" y="264"/>
                    <a:pt x="362" y="270"/>
                    <a:pt x="371" y="254"/>
                  </a:cubicBezTo>
                  <a:cubicBezTo>
                    <a:pt x="372" y="253"/>
                    <a:pt x="397" y="246"/>
                    <a:pt x="403" y="242"/>
                  </a:cubicBezTo>
                  <a:cubicBezTo>
                    <a:pt x="405" y="247"/>
                    <a:pt x="402" y="255"/>
                    <a:pt x="407" y="258"/>
                  </a:cubicBezTo>
                  <a:cubicBezTo>
                    <a:pt x="410" y="260"/>
                    <a:pt x="414" y="257"/>
                    <a:pt x="417" y="256"/>
                  </a:cubicBezTo>
                  <a:cubicBezTo>
                    <a:pt x="434" y="253"/>
                    <a:pt x="445" y="244"/>
                    <a:pt x="461" y="240"/>
                  </a:cubicBezTo>
                  <a:cubicBezTo>
                    <a:pt x="458" y="230"/>
                    <a:pt x="459" y="221"/>
                    <a:pt x="449" y="218"/>
                  </a:cubicBezTo>
                  <a:cubicBezTo>
                    <a:pt x="445" y="230"/>
                    <a:pt x="441" y="231"/>
                    <a:pt x="429" y="234"/>
                  </a:cubicBezTo>
                  <a:cubicBezTo>
                    <a:pt x="417" y="242"/>
                    <a:pt x="410" y="235"/>
                    <a:pt x="423" y="226"/>
                  </a:cubicBezTo>
                  <a:cubicBezTo>
                    <a:pt x="418" y="222"/>
                    <a:pt x="405" y="218"/>
                    <a:pt x="405" y="218"/>
                  </a:cubicBezTo>
                  <a:cubicBezTo>
                    <a:pt x="394" y="221"/>
                    <a:pt x="392" y="230"/>
                    <a:pt x="381" y="234"/>
                  </a:cubicBezTo>
                  <a:cubicBezTo>
                    <a:pt x="367" y="224"/>
                    <a:pt x="382" y="223"/>
                    <a:pt x="357" y="226"/>
                  </a:cubicBezTo>
                  <a:cubicBezTo>
                    <a:pt x="360" y="234"/>
                    <a:pt x="367" y="237"/>
                    <a:pt x="357" y="240"/>
                  </a:cubicBezTo>
                  <a:cubicBezTo>
                    <a:pt x="348" y="234"/>
                    <a:pt x="344" y="228"/>
                    <a:pt x="335" y="222"/>
                  </a:cubicBezTo>
                  <a:cubicBezTo>
                    <a:pt x="308" y="225"/>
                    <a:pt x="290" y="214"/>
                    <a:pt x="263" y="212"/>
                  </a:cubicBezTo>
                  <a:cubicBezTo>
                    <a:pt x="267" y="198"/>
                    <a:pt x="258" y="200"/>
                    <a:pt x="245" y="198"/>
                  </a:cubicBezTo>
                  <a:cubicBezTo>
                    <a:pt x="237" y="193"/>
                    <a:pt x="235" y="192"/>
                    <a:pt x="225" y="194"/>
                  </a:cubicBezTo>
                  <a:cubicBezTo>
                    <a:pt x="217" y="202"/>
                    <a:pt x="215" y="202"/>
                    <a:pt x="203" y="200"/>
                  </a:cubicBezTo>
                  <a:cubicBezTo>
                    <a:pt x="191" y="183"/>
                    <a:pt x="193" y="184"/>
                    <a:pt x="169" y="182"/>
                  </a:cubicBezTo>
                  <a:cubicBezTo>
                    <a:pt x="161" y="179"/>
                    <a:pt x="160" y="176"/>
                    <a:pt x="157" y="168"/>
                  </a:cubicBezTo>
                  <a:cubicBezTo>
                    <a:pt x="159" y="148"/>
                    <a:pt x="162" y="143"/>
                    <a:pt x="183" y="150"/>
                  </a:cubicBezTo>
                  <a:cubicBezTo>
                    <a:pt x="188" y="149"/>
                    <a:pt x="194" y="152"/>
                    <a:pt x="197" y="148"/>
                  </a:cubicBezTo>
                  <a:cubicBezTo>
                    <a:pt x="200" y="144"/>
                    <a:pt x="198" y="138"/>
                    <a:pt x="195" y="134"/>
                  </a:cubicBezTo>
                  <a:cubicBezTo>
                    <a:pt x="192" y="131"/>
                    <a:pt x="183" y="130"/>
                    <a:pt x="183" y="130"/>
                  </a:cubicBezTo>
                  <a:cubicBezTo>
                    <a:pt x="174" y="133"/>
                    <a:pt x="176" y="142"/>
                    <a:pt x="169" y="132"/>
                  </a:cubicBezTo>
                  <a:cubicBezTo>
                    <a:pt x="166" y="116"/>
                    <a:pt x="159" y="119"/>
                    <a:pt x="145" y="124"/>
                  </a:cubicBezTo>
                  <a:cubicBezTo>
                    <a:pt x="140" y="117"/>
                    <a:pt x="141" y="113"/>
                    <a:pt x="133" y="110"/>
                  </a:cubicBezTo>
                  <a:cubicBezTo>
                    <a:pt x="123" y="95"/>
                    <a:pt x="127" y="77"/>
                    <a:pt x="105" y="70"/>
                  </a:cubicBezTo>
                  <a:cubicBezTo>
                    <a:pt x="101" y="59"/>
                    <a:pt x="93" y="59"/>
                    <a:pt x="83" y="56"/>
                  </a:cubicBezTo>
                  <a:cubicBezTo>
                    <a:pt x="77" y="39"/>
                    <a:pt x="83" y="46"/>
                    <a:pt x="67" y="36"/>
                  </a:cubicBezTo>
                  <a:cubicBezTo>
                    <a:pt x="65" y="35"/>
                    <a:pt x="61" y="32"/>
                    <a:pt x="61" y="32"/>
                  </a:cubicBezTo>
                  <a:cubicBezTo>
                    <a:pt x="50" y="15"/>
                    <a:pt x="47" y="2"/>
                    <a:pt x="25" y="2"/>
                  </a:cubicBezTo>
                  <a:close/>
                </a:path>
              </a:pathLst>
            </a:custGeom>
            <a:solidFill>
              <a:srgbClr val="C0C0C0"/>
            </a:solidFill>
            <a:ln w="3175">
              <a:solidFill>
                <a:schemeClr val="bg1"/>
              </a:solidFill>
              <a:round/>
              <a:headEnd/>
              <a:tailEnd/>
            </a:ln>
          </p:spPr>
          <p:txBody>
            <a:bodyPr/>
            <a:lstStyle/>
            <a:p>
              <a:endParaRPr lang="zh-CN" altLang="en-US"/>
            </a:p>
          </p:txBody>
        </p:sp>
        <p:sp>
          <p:nvSpPr>
            <p:cNvPr id="10269" name="Freeform 72"/>
            <p:cNvSpPr>
              <a:spLocks/>
            </p:cNvSpPr>
            <p:nvPr/>
          </p:nvSpPr>
          <p:spPr bwMode="auto">
            <a:xfrm>
              <a:off x="2262" y="2811"/>
              <a:ext cx="245" cy="213"/>
            </a:xfrm>
            <a:custGeom>
              <a:avLst/>
              <a:gdLst>
                <a:gd name="T0" fmla="*/ 121 w 245"/>
                <a:gd name="T1" fmla="*/ 0 h 213"/>
                <a:gd name="T2" fmla="*/ 137 w 245"/>
                <a:gd name="T3" fmla="*/ 20 h 213"/>
                <a:gd name="T4" fmla="*/ 125 w 245"/>
                <a:gd name="T5" fmla="*/ 58 h 213"/>
                <a:gd name="T6" fmla="*/ 143 w 245"/>
                <a:gd name="T7" fmla="*/ 86 h 213"/>
                <a:gd name="T8" fmla="*/ 163 w 245"/>
                <a:gd name="T9" fmla="*/ 92 h 213"/>
                <a:gd name="T10" fmla="*/ 191 w 245"/>
                <a:gd name="T11" fmla="*/ 84 h 213"/>
                <a:gd name="T12" fmla="*/ 231 w 245"/>
                <a:gd name="T13" fmla="*/ 82 h 213"/>
                <a:gd name="T14" fmla="*/ 223 w 245"/>
                <a:gd name="T15" fmla="*/ 106 h 213"/>
                <a:gd name="T16" fmla="*/ 207 w 245"/>
                <a:gd name="T17" fmla="*/ 120 h 213"/>
                <a:gd name="T18" fmla="*/ 191 w 245"/>
                <a:gd name="T19" fmla="*/ 142 h 213"/>
                <a:gd name="T20" fmla="*/ 195 w 245"/>
                <a:gd name="T21" fmla="*/ 160 h 213"/>
                <a:gd name="T22" fmla="*/ 203 w 245"/>
                <a:gd name="T23" fmla="*/ 172 h 213"/>
                <a:gd name="T24" fmla="*/ 179 w 245"/>
                <a:gd name="T25" fmla="*/ 188 h 213"/>
                <a:gd name="T26" fmla="*/ 173 w 245"/>
                <a:gd name="T27" fmla="*/ 168 h 213"/>
                <a:gd name="T28" fmla="*/ 163 w 245"/>
                <a:gd name="T29" fmla="*/ 208 h 213"/>
                <a:gd name="T30" fmla="*/ 137 w 245"/>
                <a:gd name="T31" fmla="*/ 166 h 213"/>
                <a:gd name="T32" fmla="*/ 135 w 245"/>
                <a:gd name="T33" fmla="*/ 150 h 213"/>
                <a:gd name="T34" fmla="*/ 147 w 245"/>
                <a:gd name="T35" fmla="*/ 146 h 213"/>
                <a:gd name="T36" fmla="*/ 167 w 245"/>
                <a:gd name="T37" fmla="*/ 126 h 213"/>
                <a:gd name="T38" fmla="*/ 179 w 245"/>
                <a:gd name="T39" fmla="*/ 130 h 213"/>
                <a:gd name="T40" fmla="*/ 191 w 245"/>
                <a:gd name="T41" fmla="*/ 122 h 213"/>
                <a:gd name="T42" fmla="*/ 205 w 245"/>
                <a:gd name="T43" fmla="*/ 110 h 213"/>
                <a:gd name="T44" fmla="*/ 177 w 245"/>
                <a:gd name="T45" fmla="*/ 108 h 213"/>
                <a:gd name="T46" fmla="*/ 159 w 245"/>
                <a:gd name="T47" fmla="*/ 110 h 213"/>
                <a:gd name="T48" fmla="*/ 133 w 245"/>
                <a:gd name="T49" fmla="*/ 102 h 213"/>
                <a:gd name="T50" fmla="*/ 123 w 245"/>
                <a:gd name="T51" fmla="*/ 112 h 213"/>
                <a:gd name="T52" fmla="*/ 107 w 245"/>
                <a:gd name="T53" fmla="*/ 134 h 213"/>
                <a:gd name="T54" fmla="*/ 85 w 245"/>
                <a:gd name="T55" fmla="*/ 184 h 213"/>
                <a:gd name="T56" fmla="*/ 69 w 245"/>
                <a:gd name="T57" fmla="*/ 172 h 213"/>
                <a:gd name="T58" fmla="*/ 23 w 245"/>
                <a:gd name="T59" fmla="*/ 160 h 213"/>
                <a:gd name="T60" fmla="*/ 21 w 245"/>
                <a:gd name="T61" fmla="*/ 140 h 213"/>
                <a:gd name="T62" fmla="*/ 3 w 245"/>
                <a:gd name="T63" fmla="*/ 116 h 213"/>
                <a:gd name="T64" fmla="*/ 31 w 245"/>
                <a:gd name="T65" fmla="*/ 82 h 213"/>
                <a:gd name="T66" fmla="*/ 43 w 245"/>
                <a:gd name="T67" fmla="*/ 68 h 213"/>
                <a:gd name="T68" fmla="*/ 65 w 245"/>
                <a:gd name="T69" fmla="*/ 42 h 213"/>
                <a:gd name="T70" fmla="*/ 91 w 245"/>
                <a:gd name="T71" fmla="*/ 32 h 213"/>
                <a:gd name="T72" fmla="*/ 121 w 245"/>
                <a:gd name="T73" fmla="*/ 0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213"/>
                <a:gd name="T113" fmla="*/ 245 w 245"/>
                <a:gd name="T114" fmla="*/ 213 h 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213">
                  <a:moveTo>
                    <a:pt x="121" y="0"/>
                  </a:moveTo>
                  <a:cubicBezTo>
                    <a:pt x="130" y="3"/>
                    <a:pt x="130" y="13"/>
                    <a:pt x="137" y="20"/>
                  </a:cubicBezTo>
                  <a:cubicBezTo>
                    <a:pt x="143" y="38"/>
                    <a:pt x="130" y="43"/>
                    <a:pt x="125" y="58"/>
                  </a:cubicBezTo>
                  <a:cubicBezTo>
                    <a:pt x="130" y="73"/>
                    <a:pt x="130" y="77"/>
                    <a:pt x="143" y="86"/>
                  </a:cubicBezTo>
                  <a:cubicBezTo>
                    <a:pt x="149" y="95"/>
                    <a:pt x="152" y="94"/>
                    <a:pt x="163" y="92"/>
                  </a:cubicBezTo>
                  <a:cubicBezTo>
                    <a:pt x="168" y="77"/>
                    <a:pt x="176" y="82"/>
                    <a:pt x="191" y="84"/>
                  </a:cubicBezTo>
                  <a:cubicBezTo>
                    <a:pt x="201" y="100"/>
                    <a:pt x="218" y="86"/>
                    <a:pt x="231" y="82"/>
                  </a:cubicBezTo>
                  <a:cubicBezTo>
                    <a:pt x="245" y="92"/>
                    <a:pt x="237" y="103"/>
                    <a:pt x="223" y="106"/>
                  </a:cubicBezTo>
                  <a:cubicBezTo>
                    <a:pt x="217" y="115"/>
                    <a:pt x="210" y="110"/>
                    <a:pt x="207" y="120"/>
                  </a:cubicBezTo>
                  <a:cubicBezTo>
                    <a:pt x="204" y="142"/>
                    <a:pt x="205" y="133"/>
                    <a:pt x="191" y="142"/>
                  </a:cubicBezTo>
                  <a:cubicBezTo>
                    <a:pt x="185" y="152"/>
                    <a:pt x="189" y="152"/>
                    <a:pt x="195" y="160"/>
                  </a:cubicBezTo>
                  <a:cubicBezTo>
                    <a:pt x="198" y="164"/>
                    <a:pt x="203" y="172"/>
                    <a:pt x="203" y="172"/>
                  </a:cubicBezTo>
                  <a:cubicBezTo>
                    <a:pt x="200" y="213"/>
                    <a:pt x="200" y="209"/>
                    <a:pt x="179" y="188"/>
                  </a:cubicBezTo>
                  <a:cubicBezTo>
                    <a:pt x="177" y="181"/>
                    <a:pt x="175" y="175"/>
                    <a:pt x="173" y="168"/>
                  </a:cubicBezTo>
                  <a:cubicBezTo>
                    <a:pt x="158" y="173"/>
                    <a:pt x="164" y="195"/>
                    <a:pt x="163" y="208"/>
                  </a:cubicBezTo>
                  <a:cubicBezTo>
                    <a:pt x="121" y="203"/>
                    <a:pt x="169" y="187"/>
                    <a:pt x="137" y="166"/>
                  </a:cubicBezTo>
                  <a:cubicBezTo>
                    <a:pt x="134" y="161"/>
                    <a:pt x="129" y="156"/>
                    <a:pt x="135" y="150"/>
                  </a:cubicBezTo>
                  <a:cubicBezTo>
                    <a:pt x="138" y="147"/>
                    <a:pt x="147" y="146"/>
                    <a:pt x="147" y="146"/>
                  </a:cubicBezTo>
                  <a:cubicBezTo>
                    <a:pt x="158" y="130"/>
                    <a:pt x="143" y="123"/>
                    <a:pt x="167" y="126"/>
                  </a:cubicBezTo>
                  <a:cubicBezTo>
                    <a:pt x="173" y="132"/>
                    <a:pt x="172" y="134"/>
                    <a:pt x="179" y="130"/>
                  </a:cubicBezTo>
                  <a:cubicBezTo>
                    <a:pt x="183" y="128"/>
                    <a:pt x="191" y="122"/>
                    <a:pt x="191" y="122"/>
                  </a:cubicBezTo>
                  <a:cubicBezTo>
                    <a:pt x="194" y="114"/>
                    <a:pt x="198" y="115"/>
                    <a:pt x="205" y="110"/>
                  </a:cubicBezTo>
                  <a:cubicBezTo>
                    <a:pt x="188" y="104"/>
                    <a:pt x="197" y="105"/>
                    <a:pt x="177" y="108"/>
                  </a:cubicBezTo>
                  <a:cubicBezTo>
                    <a:pt x="170" y="110"/>
                    <a:pt x="166" y="108"/>
                    <a:pt x="159" y="110"/>
                  </a:cubicBezTo>
                  <a:cubicBezTo>
                    <a:pt x="151" y="98"/>
                    <a:pt x="149" y="100"/>
                    <a:pt x="133" y="102"/>
                  </a:cubicBezTo>
                  <a:cubicBezTo>
                    <a:pt x="130" y="106"/>
                    <a:pt x="125" y="108"/>
                    <a:pt x="123" y="112"/>
                  </a:cubicBezTo>
                  <a:cubicBezTo>
                    <a:pt x="115" y="133"/>
                    <a:pt x="126" y="129"/>
                    <a:pt x="107" y="134"/>
                  </a:cubicBezTo>
                  <a:cubicBezTo>
                    <a:pt x="94" y="154"/>
                    <a:pt x="111" y="175"/>
                    <a:pt x="85" y="184"/>
                  </a:cubicBezTo>
                  <a:cubicBezTo>
                    <a:pt x="77" y="181"/>
                    <a:pt x="76" y="176"/>
                    <a:pt x="69" y="172"/>
                  </a:cubicBezTo>
                  <a:cubicBezTo>
                    <a:pt x="48" y="176"/>
                    <a:pt x="43" y="163"/>
                    <a:pt x="23" y="160"/>
                  </a:cubicBezTo>
                  <a:cubicBezTo>
                    <a:pt x="22" y="153"/>
                    <a:pt x="24" y="146"/>
                    <a:pt x="21" y="140"/>
                  </a:cubicBezTo>
                  <a:cubicBezTo>
                    <a:pt x="16" y="129"/>
                    <a:pt x="7" y="128"/>
                    <a:pt x="3" y="116"/>
                  </a:cubicBezTo>
                  <a:cubicBezTo>
                    <a:pt x="5" y="82"/>
                    <a:pt x="0" y="85"/>
                    <a:pt x="31" y="82"/>
                  </a:cubicBezTo>
                  <a:cubicBezTo>
                    <a:pt x="36" y="74"/>
                    <a:pt x="32" y="64"/>
                    <a:pt x="43" y="68"/>
                  </a:cubicBezTo>
                  <a:cubicBezTo>
                    <a:pt x="58" y="63"/>
                    <a:pt x="56" y="51"/>
                    <a:pt x="65" y="42"/>
                  </a:cubicBezTo>
                  <a:cubicBezTo>
                    <a:pt x="72" y="35"/>
                    <a:pt x="82" y="34"/>
                    <a:pt x="91" y="32"/>
                  </a:cubicBezTo>
                  <a:cubicBezTo>
                    <a:pt x="113" y="17"/>
                    <a:pt x="92" y="0"/>
                    <a:pt x="121" y="0"/>
                  </a:cubicBezTo>
                  <a:close/>
                </a:path>
              </a:pathLst>
            </a:custGeom>
            <a:solidFill>
              <a:srgbClr val="C0C0C0"/>
            </a:solidFill>
            <a:ln w="3175">
              <a:solidFill>
                <a:schemeClr val="bg1"/>
              </a:solidFill>
              <a:round/>
              <a:headEnd/>
              <a:tailEnd/>
            </a:ln>
          </p:spPr>
          <p:txBody>
            <a:bodyPr/>
            <a:lstStyle/>
            <a:p>
              <a:endParaRPr lang="zh-CN" altLang="en-US"/>
            </a:p>
          </p:txBody>
        </p:sp>
        <p:sp>
          <p:nvSpPr>
            <p:cNvPr id="10270" name="Freeform 73"/>
            <p:cNvSpPr>
              <a:spLocks/>
            </p:cNvSpPr>
            <p:nvPr/>
          </p:nvSpPr>
          <p:spPr bwMode="auto">
            <a:xfrm>
              <a:off x="2503" y="2886"/>
              <a:ext cx="394" cy="220"/>
            </a:xfrm>
            <a:custGeom>
              <a:avLst/>
              <a:gdLst>
                <a:gd name="T0" fmla="*/ 46 w 394"/>
                <a:gd name="T1" fmla="*/ 17 h 220"/>
                <a:gd name="T2" fmla="*/ 34 w 394"/>
                <a:gd name="T3" fmla="*/ 51 h 220"/>
                <a:gd name="T4" fmla="*/ 64 w 394"/>
                <a:gd name="T5" fmla="*/ 69 h 220"/>
                <a:gd name="T6" fmla="*/ 72 w 394"/>
                <a:gd name="T7" fmla="*/ 61 h 220"/>
                <a:gd name="T8" fmla="*/ 80 w 394"/>
                <a:gd name="T9" fmla="*/ 37 h 220"/>
                <a:gd name="T10" fmla="*/ 124 w 394"/>
                <a:gd name="T11" fmla="*/ 57 h 220"/>
                <a:gd name="T12" fmla="*/ 180 w 394"/>
                <a:gd name="T13" fmla="*/ 61 h 220"/>
                <a:gd name="T14" fmla="*/ 258 w 394"/>
                <a:gd name="T15" fmla="*/ 91 h 220"/>
                <a:gd name="T16" fmla="*/ 296 w 394"/>
                <a:gd name="T17" fmla="*/ 119 h 220"/>
                <a:gd name="T18" fmla="*/ 348 w 394"/>
                <a:gd name="T19" fmla="*/ 117 h 220"/>
                <a:gd name="T20" fmla="*/ 352 w 394"/>
                <a:gd name="T21" fmla="*/ 81 h 220"/>
                <a:gd name="T22" fmla="*/ 364 w 394"/>
                <a:gd name="T23" fmla="*/ 77 h 220"/>
                <a:gd name="T24" fmla="*/ 394 w 394"/>
                <a:gd name="T25" fmla="*/ 109 h 220"/>
                <a:gd name="T26" fmla="*/ 358 w 394"/>
                <a:gd name="T27" fmla="*/ 145 h 220"/>
                <a:gd name="T28" fmla="*/ 314 w 394"/>
                <a:gd name="T29" fmla="*/ 143 h 220"/>
                <a:gd name="T30" fmla="*/ 320 w 394"/>
                <a:gd name="T31" fmla="*/ 159 h 220"/>
                <a:gd name="T32" fmla="*/ 352 w 394"/>
                <a:gd name="T33" fmla="*/ 189 h 220"/>
                <a:gd name="T34" fmla="*/ 320 w 394"/>
                <a:gd name="T35" fmla="*/ 209 h 220"/>
                <a:gd name="T36" fmla="*/ 280 w 394"/>
                <a:gd name="T37" fmla="*/ 169 h 220"/>
                <a:gd name="T38" fmla="*/ 250 w 394"/>
                <a:gd name="T39" fmla="*/ 185 h 220"/>
                <a:gd name="T40" fmla="*/ 194 w 394"/>
                <a:gd name="T41" fmla="*/ 169 h 220"/>
                <a:gd name="T42" fmla="*/ 162 w 394"/>
                <a:gd name="T43" fmla="*/ 159 h 220"/>
                <a:gd name="T44" fmla="*/ 176 w 394"/>
                <a:gd name="T45" fmla="*/ 137 h 220"/>
                <a:gd name="T46" fmla="*/ 132 w 394"/>
                <a:gd name="T47" fmla="*/ 129 h 220"/>
                <a:gd name="T48" fmla="*/ 114 w 394"/>
                <a:gd name="T49" fmla="*/ 129 h 220"/>
                <a:gd name="T50" fmla="*/ 128 w 394"/>
                <a:gd name="T51" fmla="*/ 107 h 220"/>
                <a:gd name="T52" fmla="*/ 92 w 394"/>
                <a:gd name="T53" fmla="*/ 97 h 220"/>
                <a:gd name="T54" fmla="*/ 100 w 394"/>
                <a:gd name="T55" fmla="*/ 81 h 220"/>
                <a:gd name="T56" fmla="*/ 64 w 394"/>
                <a:gd name="T57" fmla="*/ 107 h 220"/>
                <a:gd name="T58" fmla="*/ 30 w 394"/>
                <a:gd name="T59" fmla="*/ 101 h 220"/>
                <a:gd name="T60" fmla="*/ 24 w 394"/>
                <a:gd name="T61" fmla="*/ 103 h 220"/>
                <a:gd name="T62" fmla="*/ 4 w 394"/>
                <a:gd name="T63" fmla="*/ 105 h 220"/>
                <a:gd name="T64" fmla="*/ 24 w 394"/>
                <a:gd name="T65" fmla="*/ 73 h 220"/>
                <a:gd name="T66" fmla="*/ 16 w 394"/>
                <a:gd name="T67" fmla="*/ 7 h 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4"/>
                <a:gd name="T103" fmla="*/ 0 h 220"/>
                <a:gd name="T104" fmla="*/ 394 w 394"/>
                <a:gd name="T105" fmla="*/ 220 h 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4" h="220">
                  <a:moveTo>
                    <a:pt x="42" y="5"/>
                  </a:moveTo>
                  <a:cubicBezTo>
                    <a:pt x="44" y="8"/>
                    <a:pt x="46" y="17"/>
                    <a:pt x="46" y="17"/>
                  </a:cubicBezTo>
                  <a:cubicBezTo>
                    <a:pt x="41" y="41"/>
                    <a:pt x="47" y="16"/>
                    <a:pt x="40" y="33"/>
                  </a:cubicBezTo>
                  <a:cubicBezTo>
                    <a:pt x="37" y="39"/>
                    <a:pt x="34" y="51"/>
                    <a:pt x="34" y="51"/>
                  </a:cubicBezTo>
                  <a:cubicBezTo>
                    <a:pt x="32" y="65"/>
                    <a:pt x="27" y="72"/>
                    <a:pt x="30" y="85"/>
                  </a:cubicBezTo>
                  <a:cubicBezTo>
                    <a:pt x="71" y="83"/>
                    <a:pt x="72" y="93"/>
                    <a:pt x="64" y="69"/>
                  </a:cubicBezTo>
                  <a:cubicBezTo>
                    <a:pt x="65" y="67"/>
                    <a:pt x="65" y="64"/>
                    <a:pt x="66" y="63"/>
                  </a:cubicBezTo>
                  <a:cubicBezTo>
                    <a:pt x="67" y="62"/>
                    <a:pt x="72" y="63"/>
                    <a:pt x="72" y="61"/>
                  </a:cubicBezTo>
                  <a:cubicBezTo>
                    <a:pt x="73" y="55"/>
                    <a:pt x="66" y="43"/>
                    <a:pt x="66" y="43"/>
                  </a:cubicBezTo>
                  <a:cubicBezTo>
                    <a:pt x="69" y="33"/>
                    <a:pt x="71" y="31"/>
                    <a:pt x="80" y="37"/>
                  </a:cubicBezTo>
                  <a:cubicBezTo>
                    <a:pt x="89" y="51"/>
                    <a:pt x="90" y="43"/>
                    <a:pt x="102" y="39"/>
                  </a:cubicBezTo>
                  <a:cubicBezTo>
                    <a:pt x="113" y="43"/>
                    <a:pt x="116" y="49"/>
                    <a:pt x="124" y="57"/>
                  </a:cubicBezTo>
                  <a:cubicBezTo>
                    <a:pt x="126" y="89"/>
                    <a:pt x="120" y="93"/>
                    <a:pt x="148" y="89"/>
                  </a:cubicBezTo>
                  <a:cubicBezTo>
                    <a:pt x="160" y="81"/>
                    <a:pt x="166" y="66"/>
                    <a:pt x="180" y="61"/>
                  </a:cubicBezTo>
                  <a:cubicBezTo>
                    <a:pt x="212" y="64"/>
                    <a:pt x="203" y="75"/>
                    <a:pt x="234" y="79"/>
                  </a:cubicBezTo>
                  <a:cubicBezTo>
                    <a:pt x="242" y="82"/>
                    <a:pt x="251" y="86"/>
                    <a:pt x="258" y="91"/>
                  </a:cubicBezTo>
                  <a:cubicBezTo>
                    <a:pt x="263" y="98"/>
                    <a:pt x="271" y="103"/>
                    <a:pt x="278" y="107"/>
                  </a:cubicBezTo>
                  <a:cubicBezTo>
                    <a:pt x="284" y="111"/>
                    <a:pt x="296" y="119"/>
                    <a:pt x="296" y="119"/>
                  </a:cubicBezTo>
                  <a:cubicBezTo>
                    <a:pt x="297" y="122"/>
                    <a:pt x="295" y="128"/>
                    <a:pt x="298" y="129"/>
                  </a:cubicBezTo>
                  <a:cubicBezTo>
                    <a:pt x="299" y="129"/>
                    <a:pt x="344" y="117"/>
                    <a:pt x="348" y="117"/>
                  </a:cubicBezTo>
                  <a:cubicBezTo>
                    <a:pt x="355" y="112"/>
                    <a:pt x="354" y="108"/>
                    <a:pt x="362" y="105"/>
                  </a:cubicBezTo>
                  <a:cubicBezTo>
                    <a:pt x="361" y="101"/>
                    <a:pt x="358" y="84"/>
                    <a:pt x="352" y="81"/>
                  </a:cubicBezTo>
                  <a:cubicBezTo>
                    <a:pt x="348" y="79"/>
                    <a:pt x="340" y="77"/>
                    <a:pt x="340" y="77"/>
                  </a:cubicBezTo>
                  <a:cubicBezTo>
                    <a:pt x="344" y="62"/>
                    <a:pt x="356" y="69"/>
                    <a:pt x="364" y="77"/>
                  </a:cubicBezTo>
                  <a:cubicBezTo>
                    <a:pt x="367" y="93"/>
                    <a:pt x="374" y="86"/>
                    <a:pt x="388" y="91"/>
                  </a:cubicBezTo>
                  <a:cubicBezTo>
                    <a:pt x="382" y="109"/>
                    <a:pt x="378" y="98"/>
                    <a:pt x="394" y="109"/>
                  </a:cubicBezTo>
                  <a:cubicBezTo>
                    <a:pt x="391" y="118"/>
                    <a:pt x="387" y="121"/>
                    <a:pt x="378" y="123"/>
                  </a:cubicBezTo>
                  <a:cubicBezTo>
                    <a:pt x="371" y="133"/>
                    <a:pt x="368" y="138"/>
                    <a:pt x="358" y="145"/>
                  </a:cubicBezTo>
                  <a:cubicBezTo>
                    <a:pt x="352" y="143"/>
                    <a:pt x="340" y="139"/>
                    <a:pt x="340" y="139"/>
                  </a:cubicBezTo>
                  <a:cubicBezTo>
                    <a:pt x="331" y="140"/>
                    <a:pt x="320" y="137"/>
                    <a:pt x="314" y="143"/>
                  </a:cubicBezTo>
                  <a:cubicBezTo>
                    <a:pt x="311" y="146"/>
                    <a:pt x="306" y="155"/>
                    <a:pt x="306" y="155"/>
                  </a:cubicBezTo>
                  <a:cubicBezTo>
                    <a:pt x="311" y="157"/>
                    <a:pt x="318" y="155"/>
                    <a:pt x="320" y="159"/>
                  </a:cubicBezTo>
                  <a:cubicBezTo>
                    <a:pt x="329" y="175"/>
                    <a:pt x="317" y="175"/>
                    <a:pt x="334" y="181"/>
                  </a:cubicBezTo>
                  <a:cubicBezTo>
                    <a:pt x="340" y="190"/>
                    <a:pt x="342" y="192"/>
                    <a:pt x="352" y="189"/>
                  </a:cubicBezTo>
                  <a:cubicBezTo>
                    <a:pt x="357" y="175"/>
                    <a:pt x="356" y="192"/>
                    <a:pt x="358" y="197"/>
                  </a:cubicBezTo>
                  <a:cubicBezTo>
                    <a:pt x="354" y="220"/>
                    <a:pt x="346" y="211"/>
                    <a:pt x="320" y="209"/>
                  </a:cubicBezTo>
                  <a:cubicBezTo>
                    <a:pt x="311" y="203"/>
                    <a:pt x="307" y="194"/>
                    <a:pt x="300" y="187"/>
                  </a:cubicBezTo>
                  <a:cubicBezTo>
                    <a:pt x="297" y="177"/>
                    <a:pt x="290" y="172"/>
                    <a:pt x="280" y="169"/>
                  </a:cubicBezTo>
                  <a:cubicBezTo>
                    <a:pt x="274" y="170"/>
                    <a:pt x="268" y="169"/>
                    <a:pt x="262" y="171"/>
                  </a:cubicBezTo>
                  <a:cubicBezTo>
                    <a:pt x="255" y="174"/>
                    <a:pt x="259" y="182"/>
                    <a:pt x="250" y="185"/>
                  </a:cubicBezTo>
                  <a:cubicBezTo>
                    <a:pt x="226" y="183"/>
                    <a:pt x="230" y="182"/>
                    <a:pt x="214" y="177"/>
                  </a:cubicBezTo>
                  <a:cubicBezTo>
                    <a:pt x="206" y="169"/>
                    <a:pt x="205" y="166"/>
                    <a:pt x="194" y="169"/>
                  </a:cubicBezTo>
                  <a:cubicBezTo>
                    <a:pt x="184" y="179"/>
                    <a:pt x="168" y="180"/>
                    <a:pt x="160" y="167"/>
                  </a:cubicBezTo>
                  <a:cubicBezTo>
                    <a:pt x="161" y="164"/>
                    <a:pt x="160" y="161"/>
                    <a:pt x="162" y="159"/>
                  </a:cubicBezTo>
                  <a:cubicBezTo>
                    <a:pt x="165" y="156"/>
                    <a:pt x="174" y="155"/>
                    <a:pt x="174" y="155"/>
                  </a:cubicBezTo>
                  <a:cubicBezTo>
                    <a:pt x="183" y="146"/>
                    <a:pt x="181" y="152"/>
                    <a:pt x="176" y="137"/>
                  </a:cubicBezTo>
                  <a:cubicBezTo>
                    <a:pt x="171" y="122"/>
                    <a:pt x="158" y="119"/>
                    <a:pt x="144" y="115"/>
                  </a:cubicBezTo>
                  <a:cubicBezTo>
                    <a:pt x="132" y="117"/>
                    <a:pt x="128" y="117"/>
                    <a:pt x="132" y="129"/>
                  </a:cubicBezTo>
                  <a:cubicBezTo>
                    <a:pt x="130" y="146"/>
                    <a:pt x="132" y="149"/>
                    <a:pt x="116" y="145"/>
                  </a:cubicBezTo>
                  <a:cubicBezTo>
                    <a:pt x="109" y="138"/>
                    <a:pt x="105" y="135"/>
                    <a:pt x="114" y="129"/>
                  </a:cubicBezTo>
                  <a:cubicBezTo>
                    <a:pt x="119" y="122"/>
                    <a:pt x="117" y="116"/>
                    <a:pt x="126" y="113"/>
                  </a:cubicBezTo>
                  <a:cubicBezTo>
                    <a:pt x="127" y="111"/>
                    <a:pt x="129" y="108"/>
                    <a:pt x="128" y="107"/>
                  </a:cubicBezTo>
                  <a:cubicBezTo>
                    <a:pt x="125" y="104"/>
                    <a:pt x="116" y="103"/>
                    <a:pt x="116" y="103"/>
                  </a:cubicBezTo>
                  <a:cubicBezTo>
                    <a:pt x="106" y="106"/>
                    <a:pt x="96" y="108"/>
                    <a:pt x="92" y="97"/>
                  </a:cubicBezTo>
                  <a:cubicBezTo>
                    <a:pt x="93" y="93"/>
                    <a:pt x="92" y="89"/>
                    <a:pt x="94" y="85"/>
                  </a:cubicBezTo>
                  <a:cubicBezTo>
                    <a:pt x="95" y="83"/>
                    <a:pt x="99" y="83"/>
                    <a:pt x="100" y="81"/>
                  </a:cubicBezTo>
                  <a:cubicBezTo>
                    <a:pt x="102" y="74"/>
                    <a:pt x="86" y="65"/>
                    <a:pt x="86" y="65"/>
                  </a:cubicBezTo>
                  <a:cubicBezTo>
                    <a:pt x="52" y="71"/>
                    <a:pt x="91" y="98"/>
                    <a:pt x="64" y="107"/>
                  </a:cubicBezTo>
                  <a:cubicBezTo>
                    <a:pt x="50" y="102"/>
                    <a:pt x="58" y="96"/>
                    <a:pt x="38" y="103"/>
                  </a:cubicBezTo>
                  <a:cubicBezTo>
                    <a:pt x="35" y="102"/>
                    <a:pt x="32" y="103"/>
                    <a:pt x="30" y="101"/>
                  </a:cubicBezTo>
                  <a:cubicBezTo>
                    <a:pt x="28" y="100"/>
                    <a:pt x="28" y="94"/>
                    <a:pt x="26" y="95"/>
                  </a:cubicBezTo>
                  <a:cubicBezTo>
                    <a:pt x="23" y="96"/>
                    <a:pt x="26" y="101"/>
                    <a:pt x="24" y="103"/>
                  </a:cubicBezTo>
                  <a:cubicBezTo>
                    <a:pt x="23" y="105"/>
                    <a:pt x="20" y="106"/>
                    <a:pt x="18" y="107"/>
                  </a:cubicBezTo>
                  <a:cubicBezTo>
                    <a:pt x="13" y="106"/>
                    <a:pt x="8" y="108"/>
                    <a:pt x="4" y="105"/>
                  </a:cubicBezTo>
                  <a:cubicBezTo>
                    <a:pt x="1" y="102"/>
                    <a:pt x="0" y="93"/>
                    <a:pt x="0" y="93"/>
                  </a:cubicBezTo>
                  <a:cubicBezTo>
                    <a:pt x="3" y="73"/>
                    <a:pt x="12" y="85"/>
                    <a:pt x="24" y="73"/>
                  </a:cubicBezTo>
                  <a:cubicBezTo>
                    <a:pt x="22" y="59"/>
                    <a:pt x="20" y="57"/>
                    <a:pt x="16" y="45"/>
                  </a:cubicBezTo>
                  <a:cubicBezTo>
                    <a:pt x="19" y="31"/>
                    <a:pt x="24" y="19"/>
                    <a:pt x="16" y="7"/>
                  </a:cubicBezTo>
                  <a:cubicBezTo>
                    <a:pt x="20" y="0"/>
                    <a:pt x="37" y="3"/>
                    <a:pt x="42" y="5"/>
                  </a:cubicBezTo>
                  <a:close/>
                </a:path>
              </a:pathLst>
            </a:custGeom>
            <a:solidFill>
              <a:srgbClr val="C0C0C0"/>
            </a:solidFill>
            <a:ln w="3175">
              <a:solidFill>
                <a:schemeClr val="bg1"/>
              </a:solidFill>
              <a:round/>
              <a:headEnd/>
              <a:tailEnd/>
            </a:ln>
          </p:spPr>
          <p:txBody>
            <a:bodyPr/>
            <a:lstStyle/>
            <a:p>
              <a:endParaRPr lang="zh-CN" altLang="en-US"/>
            </a:p>
          </p:txBody>
        </p:sp>
        <p:sp>
          <p:nvSpPr>
            <p:cNvPr id="10271" name="Freeform 74"/>
            <p:cNvSpPr>
              <a:spLocks/>
            </p:cNvSpPr>
            <p:nvPr/>
          </p:nvSpPr>
          <p:spPr bwMode="auto">
            <a:xfrm>
              <a:off x="2374" y="2610"/>
              <a:ext cx="140" cy="229"/>
            </a:xfrm>
            <a:custGeom>
              <a:avLst/>
              <a:gdLst>
                <a:gd name="T0" fmla="*/ 63 w 140"/>
                <a:gd name="T1" fmla="*/ 5 h 229"/>
                <a:gd name="T2" fmla="*/ 75 w 140"/>
                <a:gd name="T3" fmla="*/ 21 h 229"/>
                <a:gd name="T4" fmla="*/ 69 w 140"/>
                <a:gd name="T5" fmla="*/ 65 h 229"/>
                <a:gd name="T6" fmla="*/ 105 w 140"/>
                <a:gd name="T7" fmla="*/ 81 h 229"/>
                <a:gd name="T8" fmla="*/ 105 w 140"/>
                <a:gd name="T9" fmla="*/ 101 h 229"/>
                <a:gd name="T10" fmla="*/ 119 w 140"/>
                <a:gd name="T11" fmla="*/ 109 h 229"/>
                <a:gd name="T12" fmla="*/ 127 w 140"/>
                <a:gd name="T13" fmla="*/ 127 h 229"/>
                <a:gd name="T14" fmla="*/ 115 w 140"/>
                <a:gd name="T15" fmla="*/ 161 h 229"/>
                <a:gd name="T16" fmla="*/ 119 w 140"/>
                <a:gd name="T17" fmla="*/ 171 h 229"/>
                <a:gd name="T18" fmla="*/ 127 w 140"/>
                <a:gd name="T19" fmla="*/ 159 h 229"/>
                <a:gd name="T20" fmla="*/ 137 w 140"/>
                <a:gd name="T21" fmla="*/ 179 h 229"/>
                <a:gd name="T22" fmla="*/ 123 w 140"/>
                <a:gd name="T23" fmla="*/ 199 h 229"/>
                <a:gd name="T24" fmla="*/ 109 w 140"/>
                <a:gd name="T25" fmla="*/ 223 h 229"/>
                <a:gd name="T26" fmla="*/ 95 w 140"/>
                <a:gd name="T27" fmla="*/ 193 h 229"/>
                <a:gd name="T28" fmla="*/ 77 w 140"/>
                <a:gd name="T29" fmla="*/ 211 h 229"/>
                <a:gd name="T30" fmla="*/ 61 w 140"/>
                <a:gd name="T31" fmla="*/ 189 h 229"/>
                <a:gd name="T32" fmla="*/ 103 w 140"/>
                <a:gd name="T33" fmla="*/ 173 h 229"/>
                <a:gd name="T34" fmla="*/ 91 w 140"/>
                <a:gd name="T35" fmla="*/ 167 h 229"/>
                <a:gd name="T36" fmla="*/ 71 w 140"/>
                <a:gd name="T37" fmla="*/ 141 h 229"/>
                <a:gd name="T38" fmla="*/ 75 w 140"/>
                <a:gd name="T39" fmla="*/ 127 h 229"/>
                <a:gd name="T40" fmla="*/ 103 w 140"/>
                <a:gd name="T41" fmla="*/ 137 h 229"/>
                <a:gd name="T42" fmla="*/ 97 w 140"/>
                <a:gd name="T43" fmla="*/ 119 h 229"/>
                <a:gd name="T44" fmla="*/ 79 w 140"/>
                <a:gd name="T45" fmla="*/ 91 h 229"/>
                <a:gd name="T46" fmla="*/ 67 w 140"/>
                <a:gd name="T47" fmla="*/ 93 h 229"/>
                <a:gd name="T48" fmla="*/ 61 w 140"/>
                <a:gd name="T49" fmla="*/ 117 h 229"/>
                <a:gd name="T50" fmla="*/ 47 w 140"/>
                <a:gd name="T51" fmla="*/ 153 h 229"/>
                <a:gd name="T52" fmla="*/ 29 w 140"/>
                <a:gd name="T53" fmla="*/ 161 h 229"/>
                <a:gd name="T54" fmla="*/ 9 w 140"/>
                <a:gd name="T55" fmla="*/ 179 h 229"/>
                <a:gd name="T56" fmla="*/ 9 w 140"/>
                <a:gd name="T57" fmla="*/ 153 h 229"/>
                <a:gd name="T58" fmla="*/ 39 w 140"/>
                <a:gd name="T59" fmla="*/ 133 h 229"/>
                <a:gd name="T60" fmla="*/ 55 w 140"/>
                <a:gd name="T61" fmla="*/ 119 h 229"/>
                <a:gd name="T62" fmla="*/ 49 w 140"/>
                <a:gd name="T63" fmla="*/ 103 h 229"/>
                <a:gd name="T64" fmla="*/ 47 w 140"/>
                <a:gd name="T65" fmla="*/ 79 h 229"/>
                <a:gd name="T66" fmla="*/ 43 w 140"/>
                <a:gd name="T67" fmla="*/ 67 h 229"/>
                <a:gd name="T68" fmla="*/ 45 w 140"/>
                <a:gd name="T69" fmla="*/ 33 h 229"/>
                <a:gd name="T70" fmla="*/ 47 w 140"/>
                <a:gd name="T71" fmla="*/ 17 h 229"/>
                <a:gd name="T72" fmla="*/ 63 w 140"/>
                <a:gd name="T73" fmla="*/ 5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29"/>
                <a:gd name="T113" fmla="*/ 140 w 140"/>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29">
                  <a:moveTo>
                    <a:pt x="63" y="5"/>
                  </a:moveTo>
                  <a:cubicBezTo>
                    <a:pt x="74" y="8"/>
                    <a:pt x="72" y="11"/>
                    <a:pt x="75" y="21"/>
                  </a:cubicBezTo>
                  <a:cubicBezTo>
                    <a:pt x="74" y="39"/>
                    <a:pt x="74" y="49"/>
                    <a:pt x="69" y="65"/>
                  </a:cubicBezTo>
                  <a:cubicBezTo>
                    <a:pt x="76" y="86"/>
                    <a:pt x="78" y="79"/>
                    <a:pt x="105" y="81"/>
                  </a:cubicBezTo>
                  <a:cubicBezTo>
                    <a:pt x="110" y="89"/>
                    <a:pt x="108" y="92"/>
                    <a:pt x="105" y="101"/>
                  </a:cubicBezTo>
                  <a:cubicBezTo>
                    <a:pt x="110" y="115"/>
                    <a:pt x="103" y="100"/>
                    <a:pt x="119" y="109"/>
                  </a:cubicBezTo>
                  <a:cubicBezTo>
                    <a:pt x="121" y="110"/>
                    <a:pt x="126" y="124"/>
                    <a:pt x="127" y="127"/>
                  </a:cubicBezTo>
                  <a:cubicBezTo>
                    <a:pt x="125" y="148"/>
                    <a:pt x="127" y="149"/>
                    <a:pt x="115" y="161"/>
                  </a:cubicBezTo>
                  <a:cubicBezTo>
                    <a:pt x="114" y="164"/>
                    <a:pt x="116" y="173"/>
                    <a:pt x="119" y="171"/>
                  </a:cubicBezTo>
                  <a:cubicBezTo>
                    <a:pt x="123" y="169"/>
                    <a:pt x="127" y="159"/>
                    <a:pt x="127" y="159"/>
                  </a:cubicBezTo>
                  <a:cubicBezTo>
                    <a:pt x="135" y="164"/>
                    <a:pt x="134" y="170"/>
                    <a:pt x="137" y="179"/>
                  </a:cubicBezTo>
                  <a:cubicBezTo>
                    <a:pt x="135" y="206"/>
                    <a:pt x="140" y="210"/>
                    <a:pt x="123" y="199"/>
                  </a:cubicBezTo>
                  <a:cubicBezTo>
                    <a:pt x="122" y="217"/>
                    <a:pt x="126" y="229"/>
                    <a:pt x="109" y="223"/>
                  </a:cubicBezTo>
                  <a:cubicBezTo>
                    <a:pt x="102" y="213"/>
                    <a:pt x="105" y="200"/>
                    <a:pt x="95" y="193"/>
                  </a:cubicBezTo>
                  <a:cubicBezTo>
                    <a:pt x="87" y="199"/>
                    <a:pt x="86" y="208"/>
                    <a:pt x="77" y="211"/>
                  </a:cubicBezTo>
                  <a:cubicBezTo>
                    <a:pt x="69" y="205"/>
                    <a:pt x="64" y="198"/>
                    <a:pt x="61" y="189"/>
                  </a:cubicBezTo>
                  <a:cubicBezTo>
                    <a:pt x="65" y="176"/>
                    <a:pt x="91" y="175"/>
                    <a:pt x="103" y="173"/>
                  </a:cubicBezTo>
                  <a:cubicBezTo>
                    <a:pt x="101" y="161"/>
                    <a:pt x="98" y="146"/>
                    <a:pt x="91" y="167"/>
                  </a:cubicBezTo>
                  <a:cubicBezTo>
                    <a:pt x="77" y="162"/>
                    <a:pt x="82" y="148"/>
                    <a:pt x="71" y="141"/>
                  </a:cubicBezTo>
                  <a:cubicBezTo>
                    <a:pt x="66" y="133"/>
                    <a:pt x="66" y="130"/>
                    <a:pt x="75" y="127"/>
                  </a:cubicBezTo>
                  <a:cubicBezTo>
                    <a:pt x="89" y="129"/>
                    <a:pt x="94" y="128"/>
                    <a:pt x="103" y="137"/>
                  </a:cubicBezTo>
                  <a:cubicBezTo>
                    <a:pt x="106" y="128"/>
                    <a:pt x="105" y="124"/>
                    <a:pt x="97" y="119"/>
                  </a:cubicBezTo>
                  <a:cubicBezTo>
                    <a:pt x="88" y="106"/>
                    <a:pt x="96" y="97"/>
                    <a:pt x="79" y="91"/>
                  </a:cubicBezTo>
                  <a:cubicBezTo>
                    <a:pt x="75" y="92"/>
                    <a:pt x="69" y="90"/>
                    <a:pt x="67" y="93"/>
                  </a:cubicBezTo>
                  <a:cubicBezTo>
                    <a:pt x="60" y="104"/>
                    <a:pt x="77" y="112"/>
                    <a:pt x="61" y="117"/>
                  </a:cubicBezTo>
                  <a:cubicBezTo>
                    <a:pt x="57" y="129"/>
                    <a:pt x="51" y="140"/>
                    <a:pt x="47" y="153"/>
                  </a:cubicBezTo>
                  <a:cubicBezTo>
                    <a:pt x="45" y="159"/>
                    <a:pt x="35" y="159"/>
                    <a:pt x="29" y="161"/>
                  </a:cubicBezTo>
                  <a:cubicBezTo>
                    <a:pt x="27" y="162"/>
                    <a:pt x="9" y="179"/>
                    <a:pt x="9" y="179"/>
                  </a:cubicBezTo>
                  <a:cubicBezTo>
                    <a:pt x="0" y="178"/>
                    <a:pt x="1" y="166"/>
                    <a:pt x="9" y="153"/>
                  </a:cubicBezTo>
                  <a:cubicBezTo>
                    <a:pt x="15" y="144"/>
                    <a:pt x="31" y="142"/>
                    <a:pt x="39" y="133"/>
                  </a:cubicBezTo>
                  <a:cubicBezTo>
                    <a:pt x="44" y="128"/>
                    <a:pt x="55" y="119"/>
                    <a:pt x="55" y="119"/>
                  </a:cubicBezTo>
                  <a:cubicBezTo>
                    <a:pt x="58" y="110"/>
                    <a:pt x="57" y="108"/>
                    <a:pt x="49" y="103"/>
                  </a:cubicBezTo>
                  <a:cubicBezTo>
                    <a:pt x="40" y="90"/>
                    <a:pt x="49" y="105"/>
                    <a:pt x="47" y="79"/>
                  </a:cubicBezTo>
                  <a:cubicBezTo>
                    <a:pt x="47" y="75"/>
                    <a:pt x="43" y="67"/>
                    <a:pt x="43" y="67"/>
                  </a:cubicBezTo>
                  <a:cubicBezTo>
                    <a:pt x="46" y="52"/>
                    <a:pt x="47" y="49"/>
                    <a:pt x="45" y="33"/>
                  </a:cubicBezTo>
                  <a:cubicBezTo>
                    <a:pt x="46" y="28"/>
                    <a:pt x="44" y="22"/>
                    <a:pt x="47" y="17"/>
                  </a:cubicBezTo>
                  <a:cubicBezTo>
                    <a:pt x="50" y="11"/>
                    <a:pt x="68" y="0"/>
                    <a:pt x="63" y="5"/>
                  </a:cubicBezTo>
                  <a:close/>
                </a:path>
              </a:pathLst>
            </a:custGeom>
            <a:solidFill>
              <a:srgbClr val="C0C0C0"/>
            </a:solidFill>
            <a:ln w="3175">
              <a:solidFill>
                <a:schemeClr val="bg1"/>
              </a:solidFill>
              <a:round/>
              <a:headEnd/>
              <a:tailEnd/>
            </a:ln>
          </p:spPr>
          <p:txBody>
            <a:bodyPr/>
            <a:lstStyle/>
            <a:p>
              <a:endParaRPr lang="zh-CN" altLang="en-US"/>
            </a:p>
          </p:txBody>
        </p:sp>
        <p:sp>
          <p:nvSpPr>
            <p:cNvPr id="10272" name="Freeform 75"/>
            <p:cNvSpPr>
              <a:spLocks/>
            </p:cNvSpPr>
            <p:nvPr/>
          </p:nvSpPr>
          <p:spPr bwMode="auto">
            <a:xfrm>
              <a:off x="2765" y="3569"/>
              <a:ext cx="66" cy="68"/>
            </a:xfrm>
            <a:custGeom>
              <a:avLst/>
              <a:gdLst>
                <a:gd name="T0" fmla="*/ 4 w 66"/>
                <a:gd name="T1" fmla="*/ 24 h 68"/>
                <a:gd name="T2" fmla="*/ 20 w 66"/>
                <a:gd name="T3" fmla="*/ 68 h 68"/>
                <a:gd name="T4" fmla="*/ 58 w 66"/>
                <a:gd name="T5" fmla="*/ 46 h 68"/>
                <a:gd name="T6" fmla="*/ 64 w 66"/>
                <a:gd name="T7" fmla="*/ 0 h 68"/>
                <a:gd name="T8" fmla="*/ 32 w 66"/>
                <a:gd name="T9" fmla="*/ 14 h 68"/>
                <a:gd name="T10" fmla="*/ 14 w 66"/>
                <a:gd name="T11" fmla="*/ 10 h 68"/>
                <a:gd name="T12" fmla="*/ 0 w 66"/>
                <a:gd name="T13" fmla="*/ 18 h 68"/>
                <a:gd name="T14" fmla="*/ 4 w 66"/>
                <a:gd name="T15" fmla="*/ 24 h 68"/>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68"/>
                <a:gd name="T26" fmla="*/ 66 w 66"/>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68">
                  <a:moveTo>
                    <a:pt x="4" y="24"/>
                  </a:moveTo>
                  <a:cubicBezTo>
                    <a:pt x="13" y="37"/>
                    <a:pt x="11" y="54"/>
                    <a:pt x="20" y="68"/>
                  </a:cubicBezTo>
                  <a:cubicBezTo>
                    <a:pt x="41" y="66"/>
                    <a:pt x="46" y="63"/>
                    <a:pt x="58" y="46"/>
                  </a:cubicBezTo>
                  <a:cubicBezTo>
                    <a:pt x="59" y="35"/>
                    <a:pt x="66" y="10"/>
                    <a:pt x="64" y="0"/>
                  </a:cubicBezTo>
                  <a:cubicBezTo>
                    <a:pt x="50" y="3"/>
                    <a:pt x="49" y="12"/>
                    <a:pt x="32" y="14"/>
                  </a:cubicBezTo>
                  <a:cubicBezTo>
                    <a:pt x="23" y="20"/>
                    <a:pt x="21" y="17"/>
                    <a:pt x="14" y="10"/>
                  </a:cubicBezTo>
                  <a:cubicBezTo>
                    <a:pt x="10" y="11"/>
                    <a:pt x="0" y="10"/>
                    <a:pt x="0" y="18"/>
                  </a:cubicBezTo>
                  <a:cubicBezTo>
                    <a:pt x="0" y="20"/>
                    <a:pt x="4" y="24"/>
                    <a:pt x="4" y="24"/>
                  </a:cubicBezTo>
                  <a:close/>
                </a:path>
              </a:pathLst>
            </a:custGeom>
            <a:solidFill>
              <a:srgbClr val="C0C0C0"/>
            </a:solidFill>
            <a:ln w="3175">
              <a:solidFill>
                <a:schemeClr val="bg1"/>
              </a:solidFill>
              <a:round/>
              <a:headEnd/>
              <a:tailEnd/>
            </a:ln>
          </p:spPr>
          <p:txBody>
            <a:bodyPr/>
            <a:lstStyle/>
            <a:p>
              <a:endParaRPr lang="zh-CN" altLang="en-US"/>
            </a:p>
          </p:txBody>
        </p:sp>
        <p:sp>
          <p:nvSpPr>
            <p:cNvPr id="10273" name="Freeform 76"/>
            <p:cNvSpPr>
              <a:spLocks/>
            </p:cNvSpPr>
            <p:nvPr/>
          </p:nvSpPr>
          <p:spPr bwMode="auto">
            <a:xfrm>
              <a:off x="3068" y="3479"/>
              <a:ext cx="187" cy="212"/>
            </a:xfrm>
            <a:custGeom>
              <a:avLst/>
              <a:gdLst>
                <a:gd name="T0" fmla="*/ 109 w 187"/>
                <a:gd name="T1" fmla="*/ 0 h 212"/>
                <a:gd name="T2" fmla="*/ 115 w 187"/>
                <a:gd name="T3" fmla="*/ 32 h 212"/>
                <a:gd name="T4" fmla="*/ 125 w 187"/>
                <a:gd name="T5" fmla="*/ 56 h 212"/>
                <a:gd name="T6" fmla="*/ 115 w 187"/>
                <a:gd name="T7" fmla="*/ 84 h 212"/>
                <a:gd name="T8" fmla="*/ 131 w 187"/>
                <a:gd name="T9" fmla="*/ 102 h 212"/>
                <a:gd name="T10" fmla="*/ 109 w 187"/>
                <a:gd name="T11" fmla="*/ 108 h 212"/>
                <a:gd name="T12" fmla="*/ 91 w 187"/>
                <a:gd name="T13" fmla="*/ 100 h 212"/>
                <a:gd name="T14" fmla="*/ 89 w 187"/>
                <a:gd name="T15" fmla="*/ 106 h 212"/>
                <a:gd name="T16" fmla="*/ 87 w 187"/>
                <a:gd name="T17" fmla="*/ 124 h 212"/>
                <a:gd name="T18" fmla="*/ 41 w 187"/>
                <a:gd name="T19" fmla="*/ 150 h 212"/>
                <a:gd name="T20" fmla="*/ 11 w 187"/>
                <a:gd name="T21" fmla="*/ 174 h 212"/>
                <a:gd name="T22" fmla="*/ 27 w 187"/>
                <a:gd name="T23" fmla="*/ 198 h 212"/>
                <a:gd name="T24" fmla="*/ 33 w 187"/>
                <a:gd name="T25" fmla="*/ 202 h 212"/>
                <a:gd name="T26" fmla="*/ 39 w 187"/>
                <a:gd name="T27" fmla="*/ 204 h 212"/>
                <a:gd name="T28" fmla="*/ 51 w 187"/>
                <a:gd name="T29" fmla="*/ 212 h 212"/>
                <a:gd name="T30" fmla="*/ 63 w 187"/>
                <a:gd name="T31" fmla="*/ 200 h 212"/>
                <a:gd name="T32" fmla="*/ 69 w 187"/>
                <a:gd name="T33" fmla="*/ 194 h 212"/>
                <a:gd name="T34" fmla="*/ 77 w 187"/>
                <a:gd name="T35" fmla="*/ 166 h 212"/>
                <a:gd name="T36" fmla="*/ 95 w 187"/>
                <a:gd name="T37" fmla="*/ 156 h 212"/>
                <a:gd name="T38" fmla="*/ 115 w 187"/>
                <a:gd name="T39" fmla="*/ 138 h 212"/>
                <a:gd name="T40" fmla="*/ 127 w 187"/>
                <a:gd name="T41" fmla="*/ 122 h 212"/>
                <a:gd name="T42" fmla="*/ 169 w 187"/>
                <a:gd name="T43" fmla="*/ 88 h 212"/>
                <a:gd name="T44" fmla="*/ 183 w 187"/>
                <a:gd name="T45" fmla="*/ 72 h 212"/>
                <a:gd name="T46" fmla="*/ 187 w 187"/>
                <a:gd name="T47" fmla="*/ 60 h 212"/>
                <a:gd name="T48" fmla="*/ 153 w 187"/>
                <a:gd name="T49" fmla="*/ 54 h 212"/>
                <a:gd name="T50" fmla="*/ 139 w 187"/>
                <a:gd name="T51" fmla="*/ 38 h 212"/>
                <a:gd name="T52" fmla="*/ 121 w 187"/>
                <a:gd name="T53" fmla="*/ 8 h 212"/>
                <a:gd name="T54" fmla="*/ 109 w 187"/>
                <a:gd name="T55" fmla="*/ 0 h 2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7"/>
                <a:gd name="T85" fmla="*/ 0 h 212"/>
                <a:gd name="T86" fmla="*/ 187 w 187"/>
                <a:gd name="T87" fmla="*/ 212 h 2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7" h="212">
                  <a:moveTo>
                    <a:pt x="109" y="0"/>
                  </a:moveTo>
                  <a:cubicBezTo>
                    <a:pt x="98" y="11"/>
                    <a:pt x="103" y="24"/>
                    <a:pt x="115" y="32"/>
                  </a:cubicBezTo>
                  <a:cubicBezTo>
                    <a:pt x="118" y="41"/>
                    <a:pt x="120" y="48"/>
                    <a:pt x="125" y="56"/>
                  </a:cubicBezTo>
                  <a:cubicBezTo>
                    <a:pt x="123" y="73"/>
                    <a:pt x="119" y="71"/>
                    <a:pt x="115" y="84"/>
                  </a:cubicBezTo>
                  <a:cubicBezTo>
                    <a:pt x="117" y="101"/>
                    <a:pt x="116" y="98"/>
                    <a:pt x="131" y="102"/>
                  </a:cubicBezTo>
                  <a:cubicBezTo>
                    <a:pt x="136" y="116"/>
                    <a:pt x="118" y="109"/>
                    <a:pt x="109" y="108"/>
                  </a:cubicBezTo>
                  <a:cubicBezTo>
                    <a:pt x="102" y="101"/>
                    <a:pt x="100" y="97"/>
                    <a:pt x="91" y="100"/>
                  </a:cubicBezTo>
                  <a:cubicBezTo>
                    <a:pt x="90" y="102"/>
                    <a:pt x="89" y="104"/>
                    <a:pt x="89" y="106"/>
                  </a:cubicBezTo>
                  <a:cubicBezTo>
                    <a:pt x="88" y="112"/>
                    <a:pt x="88" y="118"/>
                    <a:pt x="87" y="124"/>
                  </a:cubicBezTo>
                  <a:cubicBezTo>
                    <a:pt x="85" y="132"/>
                    <a:pt x="51" y="147"/>
                    <a:pt x="41" y="150"/>
                  </a:cubicBezTo>
                  <a:cubicBezTo>
                    <a:pt x="34" y="160"/>
                    <a:pt x="23" y="172"/>
                    <a:pt x="11" y="174"/>
                  </a:cubicBezTo>
                  <a:cubicBezTo>
                    <a:pt x="0" y="190"/>
                    <a:pt x="13" y="196"/>
                    <a:pt x="27" y="198"/>
                  </a:cubicBezTo>
                  <a:cubicBezTo>
                    <a:pt x="29" y="199"/>
                    <a:pt x="31" y="201"/>
                    <a:pt x="33" y="202"/>
                  </a:cubicBezTo>
                  <a:cubicBezTo>
                    <a:pt x="35" y="203"/>
                    <a:pt x="37" y="203"/>
                    <a:pt x="39" y="204"/>
                  </a:cubicBezTo>
                  <a:cubicBezTo>
                    <a:pt x="43" y="206"/>
                    <a:pt x="51" y="212"/>
                    <a:pt x="51" y="212"/>
                  </a:cubicBezTo>
                  <a:cubicBezTo>
                    <a:pt x="55" y="208"/>
                    <a:pt x="59" y="204"/>
                    <a:pt x="63" y="200"/>
                  </a:cubicBezTo>
                  <a:cubicBezTo>
                    <a:pt x="65" y="198"/>
                    <a:pt x="69" y="194"/>
                    <a:pt x="69" y="194"/>
                  </a:cubicBezTo>
                  <a:cubicBezTo>
                    <a:pt x="72" y="184"/>
                    <a:pt x="70" y="174"/>
                    <a:pt x="77" y="166"/>
                  </a:cubicBezTo>
                  <a:cubicBezTo>
                    <a:pt x="81" y="161"/>
                    <a:pt x="95" y="156"/>
                    <a:pt x="95" y="156"/>
                  </a:cubicBezTo>
                  <a:cubicBezTo>
                    <a:pt x="103" y="148"/>
                    <a:pt x="103" y="142"/>
                    <a:pt x="115" y="138"/>
                  </a:cubicBezTo>
                  <a:cubicBezTo>
                    <a:pt x="120" y="131"/>
                    <a:pt x="120" y="127"/>
                    <a:pt x="127" y="122"/>
                  </a:cubicBezTo>
                  <a:cubicBezTo>
                    <a:pt x="168" y="128"/>
                    <a:pt x="144" y="105"/>
                    <a:pt x="169" y="88"/>
                  </a:cubicBezTo>
                  <a:cubicBezTo>
                    <a:pt x="173" y="82"/>
                    <a:pt x="180" y="79"/>
                    <a:pt x="183" y="72"/>
                  </a:cubicBezTo>
                  <a:cubicBezTo>
                    <a:pt x="185" y="68"/>
                    <a:pt x="187" y="60"/>
                    <a:pt x="187" y="60"/>
                  </a:cubicBezTo>
                  <a:cubicBezTo>
                    <a:pt x="184" y="50"/>
                    <a:pt x="164" y="55"/>
                    <a:pt x="153" y="54"/>
                  </a:cubicBezTo>
                  <a:cubicBezTo>
                    <a:pt x="144" y="40"/>
                    <a:pt x="149" y="45"/>
                    <a:pt x="139" y="38"/>
                  </a:cubicBezTo>
                  <a:cubicBezTo>
                    <a:pt x="135" y="27"/>
                    <a:pt x="127" y="18"/>
                    <a:pt x="121" y="8"/>
                  </a:cubicBezTo>
                  <a:cubicBezTo>
                    <a:pt x="118" y="4"/>
                    <a:pt x="109" y="0"/>
                    <a:pt x="109" y="0"/>
                  </a:cubicBezTo>
                  <a:close/>
                </a:path>
              </a:pathLst>
            </a:custGeom>
            <a:solidFill>
              <a:srgbClr val="C0C0C0"/>
            </a:solidFill>
            <a:ln w="3175">
              <a:solidFill>
                <a:schemeClr val="bg1"/>
              </a:solidFill>
              <a:round/>
              <a:headEnd/>
              <a:tailEnd/>
            </a:ln>
          </p:spPr>
          <p:txBody>
            <a:bodyPr/>
            <a:lstStyle/>
            <a:p>
              <a:endParaRPr lang="zh-CN" altLang="en-US"/>
            </a:p>
          </p:txBody>
        </p:sp>
        <p:sp>
          <p:nvSpPr>
            <p:cNvPr id="10274" name="Freeform 77"/>
            <p:cNvSpPr>
              <a:spLocks/>
            </p:cNvSpPr>
            <p:nvPr/>
          </p:nvSpPr>
          <p:spPr bwMode="auto">
            <a:xfrm>
              <a:off x="4631" y="2545"/>
              <a:ext cx="268" cy="102"/>
            </a:xfrm>
            <a:custGeom>
              <a:avLst/>
              <a:gdLst>
                <a:gd name="T0" fmla="*/ 18 w 268"/>
                <a:gd name="T1" fmla="*/ 2 h 102"/>
                <a:gd name="T2" fmla="*/ 14 w 268"/>
                <a:gd name="T3" fmla="*/ 8 h 102"/>
                <a:gd name="T4" fmla="*/ 8 w 268"/>
                <a:gd name="T5" fmla="*/ 12 h 102"/>
                <a:gd name="T6" fmla="*/ 0 w 268"/>
                <a:gd name="T7" fmla="*/ 24 h 102"/>
                <a:gd name="T8" fmla="*/ 16 w 268"/>
                <a:gd name="T9" fmla="*/ 30 h 102"/>
                <a:gd name="T10" fmla="*/ 66 w 268"/>
                <a:gd name="T11" fmla="*/ 28 h 102"/>
                <a:gd name="T12" fmla="*/ 90 w 268"/>
                <a:gd name="T13" fmla="*/ 38 h 102"/>
                <a:gd name="T14" fmla="*/ 106 w 268"/>
                <a:gd name="T15" fmla="*/ 62 h 102"/>
                <a:gd name="T16" fmla="*/ 110 w 268"/>
                <a:gd name="T17" fmla="*/ 68 h 102"/>
                <a:gd name="T18" fmla="*/ 98 w 268"/>
                <a:gd name="T19" fmla="*/ 74 h 102"/>
                <a:gd name="T20" fmla="*/ 94 w 268"/>
                <a:gd name="T21" fmla="*/ 86 h 102"/>
                <a:gd name="T22" fmla="*/ 104 w 268"/>
                <a:gd name="T23" fmla="*/ 102 h 102"/>
                <a:gd name="T24" fmla="*/ 120 w 268"/>
                <a:gd name="T25" fmla="*/ 76 h 102"/>
                <a:gd name="T26" fmla="*/ 144 w 268"/>
                <a:gd name="T27" fmla="*/ 62 h 102"/>
                <a:gd name="T28" fmla="*/ 148 w 268"/>
                <a:gd name="T29" fmla="*/ 90 h 102"/>
                <a:gd name="T30" fmla="*/ 204 w 268"/>
                <a:gd name="T31" fmla="*/ 86 h 102"/>
                <a:gd name="T32" fmla="*/ 246 w 268"/>
                <a:gd name="T33" fmla="*/ 92 h 102"/>
                <a:gd name="T34" fmla="*/ 262 w 268"/>
                <a:gd name="T35" fmla="*/ 98 h 102"/>
                <a:gd name="T36" fmla="*/ 256 w 268"/>
                <a:gd name="T37" fmla="*/ 72 h 102"/>
                <a:gd name="T38" fmla="*/ 236 w 268"/>
                <a:gd name="T39" fmla="*/ 84 h 102"/>
                <a:gd name="T40" fmla="*/ 220 w 268"/>
                <a:gd name="T41" fmla="*/ 66 h 102"/>
                <a:gd name="T42" fmla="*/ 210 w 268"/>
                <a:gd name="T43" fmla="*/ 54 h 102"/>
                <a:gd name="T44" fmla="*/ 192 w 268"/>
                <a:gd name="T45" fmla="*/ 48 h 102"/>
                <a:gd name="T46" fmla="*/ 178 w 268"/>
                <a:gd name="T47" fmla="*/ 50 h 102"/>
                <a:gd name="T48" fmla="*/ 170 w 268"/>
                <a:gd name="T49" fmla="*/ 54 h 102"/>
                <a:gd name="T50" fmla="*/ 154 w 268"/>
                <a:gd name="T51" fmla="*/ 60 h 102"/>
                <a:gd name="T52" fmla="*/ 142 w 268"/>
                <a:gd name="T53" fmla="*/ 40 h 102"/>
                <a:gd name="T54" fmla="*/ 124 w 268"/>
                <a:gd name="T55" fmla="*/ 34 h 102"/>
                <a:gd name="T56" fmla="*/ 100 w 268"/>
                <a:gd name="T57" fmla="*/ 22 h 102"/>
                <a:gd name="T58" fmla="*/ 48 w 268"/>
                <a:gd name="T59" fmla="*/ 0 h 102"/>
                <a:gd name="T60" fmla="*/ 18 w 268"/>
                <a:gd name="T61" fmla="*/ 2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8"/>
                <a:gd name="T94" fmla="*/ 0 h 102"/>
                <a:gd name="T95" fmla="*/ 268 w 268"/>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8" h="102">
                  <a:moveTo>
                    <a:pt x="18" y="2"/>
                  </a:moveTo>
                  <a:cubicBezTo>
                    <a:pt x="17" y="4"/>
                    <a:pt x="16" y="6"/>
                    <a:pt x="14" y="8"/>
                  </a:cubicBezTo>
                  <a:cubicBezTo>
                    <a:pt x="12" y="10"/>
                    <a:pt x="10" y="10"/>
                    <a:pt x="8" y="12"/>
                  </a:cubicBezTo>
                  <a:cubicBezTo>
                    <a:pt x="5" y="16"/>
                    <a:pt x="0" y="24"/>
                    <a:pt x="0" y="24"/>
                  </a:cubicBezTo>
                  <a:cubicBezTo>
                    <a:pt x="3" y="34"/>
                    <a:pt x="7" y="32"/>
                    <a:pt x="16" y="30"/>
                  </a:cubicBezTo>
                  <a:cubicBezTo>
                    <a:pt x="31" y="20"/>
                    <a:pt x="49" y="26"/>
                    <a:pt x="66" y="28"/>
                  </a:cubicBezTo>
                  <a:cubicBezTo>
                    <a:pt x="74" y="36"/>
                    <a:pt x="78" y="36"/>
                    <a:pt x="90" y="38"/>
                  </a:cubicBezTo>
                  <a:cubicBezTo>
                    <a:pt x="93" y="47"/>
                    <a:pt x="101" y="54"/>
                    <a:pt x="106" y="62"/>
                  </a:cubicBezTo>
                  <a:cubicBezTo>
                    <a:pt x="107" y="64"/>
                    <a:pt x="110" y="68"/>
                    <a:pt x="110" y="68"/>
                  </a:cubicBezTo>
                  <a:cubicBezTo>
                    <a:pt x="106" y="70"/>
                    <a:pt x="101" y="70"/>
                    <a:pt x="98" y="74"/>
                  </a:cubicBezTo>
                  <a:cubicBezTo>
                    <a:pt x="96" y="77"/>
                    <a:pt x="94" y="86"/>
                    <a:pt x="94" y="86"/>
                  </a:cubicBezTo>
                  <a:cubicBezTo>
                    <a:pt x="99" y="100"/>
                    <a:pt x="94" y="96"/>
                    <a:pt x="104" y="102"/>
                  </a:cubicBezTo>
                  <a:cubicBezTo>
                    <a:pt x="126" y="98"/>
                    <a:pt x="109" y="93"/>
                    <a:pt x="120" y="76"/>
                  </a:cubicBezTo>
                  <a:cubicBezTo>
                    <a:pt x="123" y="56"/>
                    <a:pt x="124" y="60"/>
                    <a:pt x="144" y="62"/>
                  </a:cubicBezTo>
                  <a:cubicBezTo>
                    <a:pt x="146" y="71"/>
                    <a:pt x="139" y="87"/>
                    <a:pt x="148" y="90"/>
                  </a:cubicBezTo>
                  <a:cubicBezTo>
                    <a:pt x="166" y="95"/>
                    <a:pt x="204" y="86"/>
                    <a:pt x="204" y="86"/>
                  </a:cubicBezTo>
                  <a:cubicBezTo>
                    <a:pt x="218" y="88"/>
                    <a:pt x="232" y="90"/>
                    <a:pt x="246" y="92"/>
                  </a:cubicBezTo>
                  <a:cubicBezTo>
                    <a:pt x="251" y="100"/>
                    <a:pt x="253" y="101"/>
                    <a:pt x="262" y="98"/>
                  </a:cubicBezTo>
                  <a:cubicBezTo>
                    <a:pt x="265" y="88"/>
                    <a:pt x="268" y="76"/>
                    <a:pt x="256" y="72"/>
                  </a:cubicBezTo>
                  <a:cubicBezTo>
                    <a:pt x="239" y="75"/>
                    <a:pt x="248" y="76"/>
                    <a:pt x="236" y="84"/>
                  </a:cubicBezTo>
                  <a:cubicBezTo>
                    <a:pt x="226" y="81"/>
                    <a:pt x="229" y="72"/>
                    <a:pt x="220" y="66"/>
                  </a:cubicBezTo>
                  <a:cubicBezTo>
                    <a:pt x="218" y="62"/>
                    <a:pt x="214" y="56"/>
                    <a:pt x="210" y="54"/>
                  </a:cubicBezTo>
                  <a:cubicBezTo>
                    <a:pt x="204" y="51"/>
                    <a:pt x="192" y="48"/>
                    <a:pt x="192" y="48"/>
                  </a:cubicBezTo>
                  <a:cubicBezTo>
                    <a:pt x="187" y="49"/>
                    <a:pt x="182" y="48"/>
                    <a:pt x="178" y="50"/>
                  </a:cubicBezTo>
                  <a:cubicBezTo>
                    <a:pt x="167" y="55"/>
                    <a:pt x="186" y="59"/>
                    <a:pt x="170" y="54"/>
                  </a:cubicBezTo>
                  <a:cubicBezTo>
                    <a:pt x="161" y="57"/>
                    <a:pt x="163" y="63"/>
                    <a:pt x="154" y="60"/>
                  </a:cubicBezTo>
                  <a:cubicBezTo>
                    <a:pt x="151" y="57"/>
                    <a:pt x="142" y="40"/>
                    <a:pt x="142" y="40"/>
                  </a:cubicBezTo>
                  <a:cubicBezTo>
                    <a:pt x="142" y="40"/>
                    <a:pt x="127" y="35"/>
                    <a:pt x="124" y="34"/>
                  </a:cubicBezTo>
                  <a:cubicBezTo>
                    <a:pt x="116" y="31"/>
                    <a:pt x="100" y="22"/>
                    <a:pt x="100" y="22"/>
                  </a:cubicBezTo>
                  <a:cubicBezTo>
                    <a:pt x="87" y="2"/>
                    <a:pt x="70" y="2"/>
                    <a:pt x="48" y="0"/>
                  </a:cubicBezTo>
                  <a:cubicBezTo>
                    <a:pt x="38" y="1"/>
                    <a:pt x="18" y="2"/>
                    <a:pt x="18" y="2"/>
                  </a:cubicBezTo>
                  <a:close/>
                </a:path>
              </a:pathLst>
            </a:custGeom>
            <a:solidFill>
              <a:srgbClr val="C0C0C0"/>
            </a:solidFill>
            <a:ln w="3175">
              <a:solidFill>
                <a:schemeClr val="bg1"/>
              </a:solidFill>
              <a:round/>
              <a:headEnd/>
              <a:tailEnd/>
            </a:ln>
          </p:spPr>
          <p:txBody>
            <a:bodyPr/>
            <a:lstStyle/>
            <a:p>
              <a:endParaRPr lang="zh-CN" altLang="en-US"/>
            </a:p>
          </p:txBody>
        </p:sp>
        <p:sp>
          <p:nvSpPr>
            <p:cNvPr id="10275" name="Oval 78"/>
            <p:cNvSpPr>
              <a:spLocks noChangeArrowheads="1"/>
            </p:cNvSpPr>
            <p:nvPr/>
          </p:nvSpPr>
          <p:spPr bwMode="auto">
            <a:xfrm>
              <a:off x="2318" y="2537"/>
              <a:ext cx="23" cy="23"/>
            </a:xfrm>
            <a:prstGeom prst="ellipse">
              <a:avLst/>
            </a:prstGeom>
            <a:solidFill>
              <a:srgbClr val="C0C0C0"/>
            </a:solidFill>
            <a:ln w="3175">
              <a:noFill/>
              <a:round/>
              <a:headEnd/>
              <a:tailEnd/>
            </a:ln>
          </p:spPr>
          <p:txBody>
            <a:bodyPr wrap="none" anchor="ctr"/>
            <a:lstStyle/>
            <a:p>
              <a:endParaRPr lang="zh-CN" altLang="en-US"/>
            </a:p>
          </p:txBody>
        </p:sp>
      </p:grpSp>
      <p:grpSp>
        <p:nvGrpSpPr>
          <p:cNvPr id="9" name="Group 79"/>
          <p:cNvGrpSpPr>
            <a:grpSpLocks/>
          </p:cNvGrpSpPr>
          <p:nvPr/>
        </p:nvGrpSpPr>
        <p:grpSpPr bwMode="auto">
          <a:xfrm>
            <a:off x="3825875" y="2589213"/>
            <a:ext cx="1739900" cy="995362"/>
            <a:chOff x="126" y="98"/>
            <a:chExt cx="5458" cy="4151"/>
          </a:xfrm>
        </p:grpSpPr>
        <p:sp>
          <p:nvSpPr>
            <p:cNvPr id="10258" name="Freeform 80"/>
            <p:cNvSpPr>
              <a:spLocks/>
            </p:cNvSpPr>
            <p:nvPr/>
          </p:nvSpPr>
          <p:spPr bwMode="blackWhite">
            <a:xfrm>
              <a:off x="126" y="98"/>
              <a:ext cx="5458" cy="3926"/>
            </a:xfrm>
            <a:custGeom>
              <a:avLst/>
              <a:gdLst>
                <a:gd name="T0" fmla="*/ 2147483647 w 822"/>
                <a:gd name="T1" fmla="*/ 2147483647 h 592"/>
                <a:gd name="T2" fmla="*/ 2147483647 w 822"/>
                <a:gd name="T3" fmla="*/ 2147483647 h 592"/>
                <a:gd name="T4" fmla="*/ 2147483647 w 822"/>
                <a:gd name="T5" fmla="*/ 2147483647 h 592"/>
                <a:gd name="T6" fmla="*/ 2147483647 w 822"/>
                <a:gd name="T7" fmla="*/ 2147483647 h 592"/>
                <a:gd name="T8" fmla="*/ 2147483647 w 822"/>
                <a:gd name="T9" fmla="*/ 2147483647 h 592"/>
                <a:gd name="T10" fmla="*/ 2147483647 w 822"/>
                <a:gd name="T11" fmla="*/ 2147483647 h 592"/>
                <a:gd name="T12" fmla="*/ 2147483647 w 822"/>
                <a:gd name="T13" fmla="*/ 2147483647 h 592"/>
                <a:gd name="T14" fmla="*/ 2147483647 w 822"/>
                <a:gd name="T15" fmla="*/ 2147483647 h 592"/>
                <a:gd name="T16" fmla="*/ 2147483647 w 822"/>
                <a:gd name="T17" fmla="*/ 2147483647 h 592"/>
                <a:gd name="T18" fmla="*/ 2147483647 w 822"/>
                <a:gd name="T19" fmla="*/ 2147483647 h 592"/>
                <a:gd name="T20" fmla="*/ 2147483647 w 822"/>
                <a:gd name="T21" fmla="*/ 2147483647 h 592"/>
                <a:gd name="T22" fmla="*/ 2147483647 w 822"/>
                <a:gd name="T23" fmla="*/ 2147483647 h 592"/>
                <a:gd name="T24" fmla="*/ 2147483647 w 822"/>
                <a:gd name="T25" fmla="*/ 2147483647 h 592"/>
                <a:gd name="T26" fmla="*/ 2147483647 w 822"/>
                <a:gd name="T27" fmla="*/ 2147483647 h 592"/>
                <a:gd name="T28" fmla="*/ 2147483647 w 822"/>
                <a:gd name="T29" fmla="*/ 2147483647 h 592"/>
                <a:gd name="T30" fmla="*/ 2147483647 w 822"/>
                <a:gd name="T31" fmla="*/ 2147483647 h 592"/>
                <a:gd name="T32" fmla="*/ 2147483647 w 822"/>
                <a:gd name="T33" fmla="*/ 2147483647 h 592"/>
                <a:gd name="T34" fmla="*/ 2147483647 w 822"/>
                <a:gd name="T35" fmla="*/ 2147483647 h 592"/>
                <a:gd name="T36" fmla="*/ 2147483647 w 822"/>
                <a:gd name="T37" fmla="*/ 2147483647 h 592"/>
                <a:gd name="T38" fmla="*/ 2147483647 w 822"/>
                <a:gd name="T39" fmla="*/ 2147483647 h 592"/>
                <a:gd name="T40" fmla="*/ 2147483647 w 822"/>
                <a:gd name="T41" fmla="*/ 2147483647 h 592"/>
                <a:gd name="T42" fmla="*/ 2147483647 w 822"/>
                <a:gd name="T43" fmla="*/ 2147483647 h 592"/>
                <a:gd name="T44" fmla="*/ 2147483647 w 822"/>
                <a:gd name="T45" fmla="*/ 2147483647 h 592"/>
                <a:gd name="T46" fmla="*/ 2147483647 w 822"/>
                <a:gd name="T47" fmla="*/ 2147483647 h 592"/>
                <a:gd name="T48" fmla="*/ 2147483647 w 822"/>
                <a:gd name="T49" fmla="*/ 2147483647 h 592"/>
                <a:gd name="T50" fmla="*/ 2147483647 w 822"/>
                <a:gd name="T51" fmla="*/ 2147483647 h 592"/>
                <a:gd name="T52" fmla="*/ 2147483647 w 822"/>
                <a:gd name="T53" fmla="*/ 2147483647 h 592"/>
                <a:gd name="T54" fmla="*/ 2147483647 w 822"/>
                <a:gd name="T55" fmla="*/ 2147483647 h 592"/>
                <a:gd name="T56" fmla="*/ 2147483647 w 822"/>
                <a:gd name="T57" fmla="*/ 2147483647 h 592"/>
                <a:gd name="T58" fmla="*/ 2147483647 w 822"/>
                <a:gd name="T59" fmla="*/ 2147483647 h 592"/>
                <a:gd name="T60" fmla="*/ 2147483647 w 822"/>
                <a:gd name="T61" fmla="*/ 2147483647 h 592"/>
                <a:gd name="T62" fmla="*/ 2147483647 w 822"/>
                <a:gd name="T63" fmla="*/ 2147483647 h 592"/>
                <a:gd name="T64" fmla="*/ 2147483647 w 822"/>
                <a:gd name="T65" fmla="*/ 2147483647 h 592"/>
                <a:gd name="T66" fmla="*/ 2147483647 w 822"/>
                <a:gd name="T67" fmla="*/ 2147483647 h 592"/>
                <a:gd name="T68" fmla="*/ 2147483647 w 822"/>
                <a:gd name="T69" fmla="*/ 2147483647 h 592"/>
                <a:gd name="T70" fmla="*/ 2147483647 w 822"/>
                <a:gd name="T71" fmla="*/ 2147483647 h 592"/>
                <a:gd name="T72" fmla="*/ 2147483647 w 822"/>
                <a:gd name="T73" fmla="*/ 2147483647 h 592"/>
                <a:gd name="T74" fmla="*/ 2147483647 w 822"/>
                <a:gd name="T75" fmla="*/ 2147483647 h 592"/>
                <a:gd name="T76" fmla="*/ 2147483647 w 822"/>
                <a:gd name="T77" fmla="*/ 2147483647 h 592"/>
                <a:gd name="T78" fmla="*/ 2147483647 w 822"/>
                <a:gd name="T79" fmla="*/ 2147483647 h 592"/>
                <a:gd name="T80" fmla="*/ 2147483647 w 822"/>
                <a:gd name="T81" fmla="*/ 2147483647 h 592"/>
                <a:gd name="T82" fmla="*/ 2147483647 w 822"/>
                <a:gd name="T83" fmla="*/ 2147483647 h 592"/>
                <a:gd name="T84" fmla="*/ 2147483647 w 822"/>
                <a:gd name="T85" fmla="*/ 2147483647 h 592"/>
                <a:gd name="T86" fmla="*/ 2147483647 w 822"/>
                <a:gd name="T87" fmla="*/ 2147483647 h 592"/>
                <a:gd name="T88" fmla="*/ 2147483647 w 822"/>
                <a:gd name="T89" fmla="*/ 2147483647 h 592"/>
                <a:gd name="T90" fmla="*/ 2147483647 w 822"/>
                <a:gd name="T91" fmla="*/ 2147483647 h 592"/>
                <a:gd name="T92" fmla="*/ 2147483647 w 822"/>
                <a:gd name="T93" fmla="*/ 2147483647 h 592"/>
                <a:gd name="T94" fmla="*/ 2147483647 w 822"/>
                <a:gd name="T95" fmla="*/ 2147483647 h 592"/>
                <a:gd name="T96" fmla="*/ 2147483647 w 822"/>
                <a:gd name="T97" fmla="*/ 2147483647 h 592"/>
                <a:gd name="T98" fmla="*/ 2147483647 w 822"/>
                <a:gd name="T99" fmla="*/ 2147483647 h 592"/>
                <a:gd name="T100" fmla="*/ 2147483647 w 822"/>
                <a:gd name="T101" fmla="*/ 2147483647 h 592"/>
                <a:gd name="T102" fmla="*/ 2147483647 w 822"/>
                <a:gd name="T103" fmla="*/ 2147483647 h 592"/>
                <a:gd name="T104" fmla="*/ 2147483647 w 822"/>
                <a:gd name="T105" fmla="*/ 2147483647 h 592"/>
                <a:gd name="T106" fmla="*/ 2147483647 w 822"/>
                <a:gd name="T107" fmla="*/ 2147483647 h 592"/>
                <a:gd name="T108" fmla="*/ 2147483647 w 822"/>
                <a:gd name="T109" fmla="*/ 2147483647 h 5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2"/>
                <a:gd name="T166" fmla="*/ 0 h 592"/>
                <a:gd name="T167" fmla="*/ 822 w 822"/>
                <a:gd name="T168" fmla="*/ 592 h 5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2" h="592">
                  <a:moveTo>
                    <a:pt x="177" y="96"/>
                  </a:moveTo>
                  <a:cubicBezTo>
                    <a:pt x="175" y="99"/>
                    <a:pt x="172" y="99"/>
                    <a:pt x="171" y="102"/>
                  </a:cubicBezTo>
                  <a:cubicBezTo>
                    <a:pt x="171" y="105"/>
                    <a:pt x="171" y="107"/>
                    <a:pt x="170" y="109"/>
                  </a:cubicBezTo>
                  <a:cubicBezTo>
                    <a:pt x="170" y="110"/>
                    <a:pt x="168" y="110"/>
                    <a:pt x="167" y="111"/>
                  </a:cubicBezTo>
                  <a:cubicBezTo>
                    <a:pt x="163" y="111"/>
                    <a:pt x="162" y="112"/>
                    <a:pt x="158" y="112"/>
                  </a:cubicBezTo>
                  <a:cubicBezTo>
                    <a:pt x="155" y="122"/>
                    <a:pt x="160" y="129"/>
                    <a:pt x="162" y="139"/>
                  </a:cubicBezTo>
                  <a:cubicBezTo>
                    <a:pt x="161" y="139"/>
                    <a:pt x="151" y="144"/>
                    <a:pt x="150" y="144"/>
                  </a:cubicBezTo>
                  <a:cubicBezTo>
                    <a:pt x="147" y="144"/>
                    <a:pt x="145" y="140"/>
                    <a:pt x="145" y="140"/>
                  </a:cubicBezTo>
                  <a:cubicBezTo>
                    <a:pt x="139" y="141"/>
                    <a:pt x="141" y="141"/>
                    <a:pt x="135" y="140"/>
                  </a:cubicBezTo>
                  <a:cubicBezTo>
                    <a:pt x="133" y="139"/>
                    <a:pt x="128" y="137"/>
                    <a:pt x="128" y="137"/>
                  </a:cubicBezTo>
                  <a:cubicBezTo>
                    <a:pt x="122" y="139"/>
                    <a:pt x="126" y="142"/>
                    <a:pt x="125" y="144"/>
                  </a:cubicBezTo>
                  <a:lnTo>
                    <a:pt x="120" y="149"/>
                  </a:lnTo>
                  <a:lnTo>
                    <a:pt x="116" y="161"/>
                  </a:lnTo>
                  <a:lnTo>
                    <a:pt x="114" y="172"/>
                  </a:lnTo>
                  <a:cubicBezTo>
                    <a:pt x="126" y="183"/>
                    <a:pt x="108" y="175"/>
                    <a:pt x="85" y="182"/>
                  </a:cubicBezTo>
                  <a:cubicBezTo>
                    <a:pt x="84" y="182"/>
                    <a:pt x="83" y="186"/>
                    <a:pt x="82" y="187"/>
                  </a:cubicBezTo>
                  <a:cubicBezTo>
                    <a:pt x="85" y="191"/>
                    <a:pt x="84" y="188"/>
                    <a:pt x="87" y="190"/>
                  </a:cubicBezTo>
                  <a:cubicBezTo>
                    <a:pt x="86" y="194"/>
                    <a:pt x="85" y="194"/>
                    <a:pt x="85" y="198"/>
                  </a:cubicBezTo>
                  <a:cubicBezTo>
                    <a:pt x="85" y="200"/>
                    <a:pt x="90" y="207"/>
                    <a:pt x="90" y="208"/>
                  </a:cubicBezTo>
                  <a:cubicBezTo>
                    <a:pt x="91" y="226"/>
                    <a:pt x="90" y="221"/>
                    <a:pt x="82" y="226"/>
                  </a:cubicBezTo>
                  <a:cubicBezTo>
                    <a:pt x="82" y="228"/>
                    <a:pt x="85" y="230"/>
                    <a:pt x="85" y="231"/>
                  </a:cubicBezTo>
                  <a:cubicBezTo>
                    <a:pt x="85" y="235"/>
                    <a:pt x="83" y="237"/>
                    <a:pt x="82" y="241"/>
                  </a:cubicBezTo>
                  <a:cubicBezTo>
                    <a:pt x="81" y="244"/>
                    <a:pt x="78" y="244"/>
                    <a:pt x="74" y="246"/>
                  </a:cubicBezTo>
                  <a:cubicBezTo>
                    <a:pt x="70" y="248"/>
                    <a:pt x="63" y="249"/>
                    <a:pt x="60" y="252"/>
                  </a:cubicBezTo>
                  <a:cubicBezTo>
                    <a:pt x="56" y="253"/>
                    <a:pt x="59" y="258"/>
                    <a:pt x="56" y="259"/>
                  </a:cubicBezTo>
                  <a:cubicBezTo>
                    <a:pt x="52" y="260"/>
                    <a:pt x="41" y="257"/>
                    <a:pt x="38" y="258"/>
                  </a:cubicBezTo>
                  <a:cubicBezTo>
                    <a:pt x="33" y="259"/>
                    <a:pt x="35" y="265"/>
                    <a:pt x="33" y="267"/>
                  </a:cubicBezTo>
                  <a:cubicBezTo>
                    <a:pt x="32" y="269"/>
                    <a:pt x="29" y="272"/>
                    <a:pt x="27" y="272"/>
                  </a:cubicBezTo>
                  <a:cubicBezTo>
                    <a:pt x="26" y="272"/>
                    <a:pt x="27" y="269"/>
                    <a:pt x="24" y="269"/>
                  </a:cubicBezTo>
                  <a:cubicBezTo>
                    <a:pt x="19" y="270"/>
                    <a:pt x="17" y="268"/>
                    <a:pt x="12" y="270"/>
                  </a:cubicBezTo>
                  <a:cubicBezTo>
                    <a:pt x="11" y="270"/>
                    <a:pt x="11" y="273"/>
                    <a:pt x="10" y="273"/>
                  </a:cubicBezTo>
                  <a:cubicBezTo>
                    <a:pt x="9" y="274"/>
                    <a:pt x="7" y="274"/>
                    <a:pt x="5" y="275"/>
                  </a:cubicBezTo>
                  <a:cubicBezTo>
                    <a:pt x="4" y="279"/>
                    <a:pt x="2" y="282"/>
                    <a:pt x="0" y="287"/>
                  </a:cubicBezTo>
                  <a:cubicBezTo>
                    <a:pt x="0" y="290"/>
                    <a:pt x="3" y="289"/>
                    <a:pt x="4" y="292"/>
                  </a:cubicBezTo>
                  <a:cubicBezTo>
                    <a:pt x="5" y="294"/>
                    <a:pt x="3" y="297"/>
                    <a:pt x="4" y="299"/>
                  </a:cubicBezTo>
                  <a:cubicBezTo>
                    <a:pt x="4" y="301"/>
                    <a:pt x="3" y="302"/>
                    <a:pt x="4" y="303"/>
                  </a:cubicBezTo>
                  <a:cubicBezTo>
                    <a:pt x="4" y="304"/>
                    <a:pt x="5" y="304"/>
                    <a:pt x="6" y="304"/>
                  </a:cubicBezTo>
                  <a:cubicBezTo>
                    <a:pt x="7" y="305"/>
                    <a:pt x="8" y="301"/>
                    <a:pt x="10" y="302"/>
                  </a:cubicBezTo>
                  <a:cubicBezTo>
                    <a:pt x="13" y="303"/>
                    <a:pt x="17" y="307"/>
                    <a:pt x="18" y="310"/>
                  </a:cubicBezTo>
                  <a:cubicBezTo>
                    <a:pt x="18" y="312"/>
                    <a:pt x="21" y="315"/>
                    <a:pt x="20" y="318"/>
                  </a:cubicBezTo>
                  <a:cubicBezTo>
                    <a:pt x="19" y="319"/>
                    <a:pt x="20" y="322"/>
                    <a:pt x="20" y="323"/>
                  </a:cubicBezTo>
                  <a:cubicBezTo>
                    <a:pt x="20" y="324"/>
                    <a:pt x="13" y="326"/>
                    <a:pt x="14" y="328"/>
                  </a:cubicBezTo>
                  <a:cubicBezTo>
                    <a:pt x="15" y="329"/>
                    <a:pt x="22" y="329"/>
                    <a:pt x="24" y="329"/>
                  </a:cubicBezTo>
                  <a:cubicBezTo>
                    <a:pt x="27" y="330"/>
                    <a:pt x="28" y="331"/>
                    <a:pt x="29" y="333"/>
                  </a:cubicBezTo>
                  <a:cubicBezTo>
                    <a:pt x="31" y="346"/>
                    <a:pt x="25" y="333"/>
                    <a:pt x="32" y="344"/>
                  </a:cubicBezTo>
                  <a:cubicBezTo>
                    <a:pt x="34" y="349"/>
                    <a:pt x="36" y="348"/>
                    <a:pt x="39" y="350"/>
                  </a:cubicBezTo>
                  <a:lnTo>
                    <a:pt x="48" y="350"/>
                  </a:lnTo>
                  <a:lnTo>
                    <a:pt x="55" y="360"/>
                  </a:lnTo>
                  <a:lnTo>
                    <a:pt x="55" y="367"/>
                  </a:lnTo>
                  <a:cubicBezTo>
                    <a:pt x="56" y="372"/>
                    <a:pt x="55" y="373"/>
                    <a:pt x="58" y="377"/>
                  </a:cubicBezTo>
                  <a:cubicBezTo>
                    <a:pt x="59" y="379"/>
                    <a:pt x="61" y="379"/>
                    <a:pt x="61" y="379"/>
                  </a:cubicBezTo>
                  <a:cubicBezTo>
                    <a:pt x="62" y="381"/>
                    <a:pt x="60" y="384"/>
                    <a:pt x="61" y="386"/>
                  </a:cubicBezTo>
                  <a:cubicBezTo>
                    <a:pt x="61" y="389"/>
                    <a:pt x="66" y="393"/>
                    <a:pt x="67" y="395"/>
                  </a:cubicBezTo>
                  <a:cubicBezTo>
                    <a:pt x="68" y="398"/>
                    <a:pt x="70" y="401"/>
                    <a:pt x="68" y="403"/>
                  </a:cubicBezTo>
                  <a:cubicBezTo>
                    <a:pt x="66" y="411"/>
                    <a:pt x="65" y="405"/>
                    <a:pt x="59" y="406"/>
                  </a:cubicBezTo>
                  <a:cubicBezTo>
                    <a:pt x="57" y="406"/>
                    <a:pt x="60" y="411"/>
                    <a:pt x="59" y="412"/>
                  </a:cubicBezTo>
                  <a:cubicBezTo>
                    <a:pt x="59" y="413"/>
                    <a:pt x="62" y="410"/>
                    <a:pt x="62" y="411"/>
                  </a:cubicBezTo>
                  <a:cubicBezTo>
                    <a:pt x="63" y="413"/>
                    <a:pt x="64" y="414"/>
                    <a:pt x="65" y="415"/>
                  </a:cubicBezTo>
                  <a:cubicBezTo>
                    <a:pt x="65" y="416"/>
                    <a:pt x="60" y="422"/>
                    <a:pt x="60" y="423"/>
                  </a:cubicBezTo>
                  <a:cubicBezTo>
                    <a:pt x="62" y="426"/>
                    <a:pt x="66" y="430"/>
                    <a:pt x="68" y="430"/>
                  </a:cubicBezTo>
                  <a:lnTo>
                    <a:pt x="71" y="427"/>
                  </a:lnTo>
                  <a:cubicBezTo>
                    <a:pt x="72" y="426"/>
                    <a:pt x="69" y="425"/>
                    <a:pt x="75" y="428"/>
                  </a:cubicBezTo>
                  <a:cubicBezTo>
                    <a:pt x="78" y="430"/>
                    <a:pt x="85" y="437"/>
                    <a:pt x="90" y="440"/>
                  </a:cubicBezTo>
                  <a:cubicBezTo>
                    <a:pt x="94" y="442"/>
                    <a:pt x="99" y="441"/>
                    <a:pt x="102" y="441"/>
                  </a:cubicBezTo>
                  <a:cubicBezTo>
                    <a:pt x="105" y="442"/>
                    <a:pt x="105" y="439"/>
                    <a:pt x="108" y="440"/>
                  </a:cubicBezTo>
                  <a:cubicBezTo>
                    <a:pt x="111" y="441"/>
                    <a:pt x="118" y="447"/>
                    <a:pt x="122" y="450"/>
                  </a:cubicBezTo>
                  <a:cubicBezTo>
                    <a:pt x="126" y="454"/>
                    <a:pt x="126" y="458"/>
                    <a:pt x="127" y="459"/>
                  </a:cubicBezTo>
                  <a:cubicBezTo>
                    <a:pt x="129" y="461"/>
                    <a:pt x="130" y="460"/>
                    <a:pt x="131" y="460"/>
                  </a:cubicBezTo>
                  <a:cubicBezTo>
                    <a:pt x="132" y="460"/>
                    <a:pt x="132" y="457"/>
                    <a:pt x="133" y="456"/>
                  </a:cubicBezTo>
                  <a:cubicBezTo>
                    <a:pt x="134" y="456"/>
                    <a:pt x="136" y="455"/>
                    <a:pt x="138" y="456"/>
                  </a:cubicBezTo>
                  <a:cubicBezTo>
                    <a:pt x="140" y="457"/>
                    <a:pt x="141" y="460"/>
                    <a:pt x="142" y="461"/>
                  </a:cubicBezTo>
                  <a:cubicBezTo>
                    <a:pt x="144" y="462"/>
                    <a:pt x="145" y="463"/>
                    <a:pt x="146" y="463"/>
                  </a:cubicBezTo>
                  <a:cubicBezTo>
                    <a:pt x="147" y="463"/>
                    <a:pt x="149" y="459"/>
                    <a:pt x="150" y="461"/>
                  </a:cubicBezTo>
                  <a:cubicBezTo>
                    <a:pt x="152" y="463"/>
                    <a:pt x="151" y="470"/>
                    <a:pt x="154" y="472"/>
                  </a:cubicBezTo>
                  <a:cubicBezTo>
                    <a:pt x="155" y="474"/>
                    <a:pt x="163" y="470"/>
                    <a:pt x="165" y="470"/>
                  </a:cubicBezTo>
                  <a:cubicBezTo>
                    <a:pt x="168" y="471"/>
                    <a:pt x="169" y="474"/>
                    <a:pt x="171" y="475"/>
                  </a:cubicBezTo>
                  <a:cubicBezTo>
                    <a:pt x="172" y="475"/>
                    <a:pt x="176" y="478"/>
                    <a:pt x="177" y="479"/>
                  </a:cubicBezTo>
                  <a:cubicBezTo>
                    <a:pt x="186" y="480"/>
                    <a:pt x="186" y="479"/>
                    <a:pt x="194" y="477"/>
                  </a:cubicBezTo>
                  <a:cubicBezTo>
                    <a:pt x="200" y="478"/>
                    <a:pt x="197" y="482"/>
                    <a:pt x="202" y="483"/>
                  </a:cubicBezTo>
                  <a:cubicBezTo>
                    <a:pt x="206" y="484"/>
                    <a:pt x="205" y="475"/>
                    <a:pt x="212" y="475"/>
                  </a:cubicBezTo>
                  <a:cubicBezTo>
                    <a:pt x="219" y="474"/>
                    <a:pt x="237" y="481"/>
                    <a:pt x="243" y="481"/>
                  </a:cubicBezTo>
                  <a:cubicBezTo>
                    <a:pt x="249" y="482"/>
                    <a:pt x="246" y="479"/>
                    <a:pt x="247" y="478"/>
                  </a:cubicBezTo>
                  <a:cubicBezTo>
                    <a:pt x="248" y="477"/>
                    <a:pt x="250" y="477"/>
                    <a:pt x="253" y="475"/>
                  </a:cubicBezTo>
                  <a:cubicBezTo>
                    <a:pt x="256" y="473"/>
                    <a:pt x="263" y="468"/>
                    <a:pt x="267" y="466"/>
                  </a:cubicBezTo>
                  <a:cubicBezTo>
                    <a:pt x="269" y="465"/>
                    <a:pt x="272" y="463"/>
                    <a:pt x="272" y="463"/>
                  </a:cubicBezTo>
                  <a:cubicBezTo>
                    <a:pt x="274" y="462"/>
                    <a:pt x="277" y="457"/>
                    <a:pt x="278" y="456"/>
                  </a:cubicBezTo>
                  <a:cubicBezTo>
                    <a:pt x="281" y="455"/>
                    <a:pt x="285" y="457"/>
                    <a:pt x="287" y="457"/>
                  </a:cubicBezTo>
                  <a:cubicBezTo>
                    <a:pt x="290" y="456"/>
                    <a:pt x="291" y="458"/>
                    <a:pt x="291" y="458"/>
                  </a:cubicBezTo>
                  <a:cubicBezTo>
                    <a:pt x="292" y="458"/>
                    <a:pt x="294" y="452"/>
                    <a:pt x="295" y="454"/>
                  </a:cubicBezTo>
                  <a:cubicBezTo>
                    <a:pt x="297" y="454"/>
                    <a:pt x="299" y="456"/>
                    <a:pt x="299" y="457"/>
                  </a:cubicBezTo>
                  <a:cubicBezTo>
                    <a:pt x="299" y="458"/>
                    <a:pt x="297" y="458"/>
                    <a:pt x="298" y="459"/>
                  </a:cubicBezTo>
                  <a:cubicBezTo>
                    <a:pt x="298" y="460"/>
                    <a:pt x="301" y="461"/>
                    <a:pt x="301" y="462"/>
                  </a:cubicBezTo>
                  <a:cubicBezTo>
                    <a:pt x="301" y="463"/>
                    <a:pt x="299" y="465"/>
                    <a:pt x="299" y="466"/>
                  </a:cubicBezTo>
                  <a:cubicBezTo>
                    <a:pt x="298" y="468"/>
                    <a:pt x="299" y="469"/>
                    <a:pt x="300" y="470"/>
                  </a:cubicBezTo>
                  <a:cubicBezTo>
                    <a:pt x="301" y="471"/>
                    <a:pt x="303" y="471"/>
                    <a:pt x="304" y="471"/>
                  </a:cubicBezTo>
                  <a:cubicBezTo>
                    <a:pt x="306" y="471"/>
                    <a:pt x="311" y="471"/>
                    <a:pt x="314" y="471"/>
                  </a:cubicBezTo>
                  <a:cubicBezTo>
                    <a:pt x="318" y="471"/>
                    <a:pt x="321" y="471"/>
                    <a:pt x="323" y="472"/>
                  </a:cubicBezTo>
                  <a:cubicBezTo>
                    <a:pt x="325" y="473"/>
                    <a:pt x="325" y="476"/>
                    <a:pt x="325" y="478"/>
                  </a:cubicBezTo>
                  <a:cubicBezTo>
                    <a:pt x="325" y="480"/>
                    <a:pt x="324" y="482"/>
                    <a:pt x="324" y="483"/>
                  </a:cubicBezTo>
                  <a:cubicBezTo>
                    <a:pt x="325" y="485"/>
                    <a:pt x="325" y="485"/>
                    <a:pt x="326" y="485"/>
                  </a:cubicBezTo>
                  <a:cubicBezTo>
                    <a:pt x="327" y="486"/>
                    <a:pt x="328" y="482"/>
                    <a:pt x="329" y="486"/>
                  </a:cubicBezTo>
                  <a:lnTo>
                    <a:pt x="335" y="506"/>
                  </a:lnTo>
                  <a:cubicBezTo>
                    <a:pt x="330" y="514"/>
                    <a:pt x="321" y="518"/>
                    <a:pt x="317" y="527"/>
                  </a:cubicBezTo>
                  <a:cubicBezTo>
                    <a:pt x="318" y="526"/>
                    <a:pt x="320" y="529"/>
                    <a:pt x="321" y="530"/>
                  </a:cubicBezTo>
                  <a:cubicBezTo>
                    <a:pt x="322" y="531"/>
                    <a:pt x="320" y="533"/>
                    <a:pt x="321" y="534"/>
                  </a:cubicBezTo>
                  <a:cubicBezTo>
                    <a:pt x="320" y="535"/>
                    <a:pt x="318" y="535"/>
                    <a:pt x="318" y="536"/>
                  </a:cubicBezTo>
                  <a:cubicBezTo>
                    <a:pt x="318" y="537"/>
                    <a:pt x="319" y="539"/>
                    <a:pt x="321" y="539"/>
                  </a:cubicBezTo>
                  <a:cubicBezTo>
                    <a:pt x="322" y="538"/>
                    <a:pt x="332" y="533"/>
                    <a:pt x="333" y="533"/>
                  </a:cubicBezTo>
                  <a:cubicBezTo>
                    <a:pt x="334" y="532"/>
                    <a:pt x="335" y="532"/>
                    <a:pt x="337" y="533"/>
                  </a:cubicBezTo>
                  <a:cubicBezTo>
                    <a:pt x="338" y="533"/>
                    <a:pt x="335" y="537"/>
                    <a:pt x="335" y="538"/>
                  </a:cubicBezTo>
                  <a:cubicBezTo>
                    <a:pt x="336" y="540"/>
                    <a:pt x="336" y="544"/>
                    <a:pt x="337" y="545"/>
                  </a:cubicBezTo>
                  <a:cubicBezTo>
                    <a:pt x="338" y="549"/>
                    <a:pt x="338" y="549"/>
                    <a:pt x="342" y="550"/>
                  </a:cubicBezTo>
                  <a:cubicBezTo>
                    <a:pt x="342" y="552"/>
                    <a:pt x="344" y="549"/>
                    <a:pt x="344" y="552"/>
                  </a:cubicBezTo>
                  <a:cubicBezTo>
                    <a:pt x="344" y="552"/>
                    <a:pt x="342" y="552"/>
                    <a:pt x="342" y="554"/>
                  </a:cubicBezTo>
                  <a:cubicBezTo>
                    <a:pt x="342" y="556"/>
                    <a:pt x="341" y="563"/>
                    <a:pt x="342" y="564"/>
                  </a:cubicBezTo>
                  <a:cubicBezTo>
                    <a:pt x="343" y="566"/>
                    <a:pt x="346" y="563"/>
                    <a:pt x="348" y="565"/>
                  </a:cubicBezTo>
                  <a:cubicBezTo>
                    <a:pt x="350" y="566"/>
                    <a:pt x="350" y="573"/>
                    <a:pt x="353" y="574"/>
                  </a:cubicBezTo>
                  <a:cubicBezTo>
                    <a:pt x="355" y="576"/>
                    <a:pt x="361" y="573"/>
                    <a:pt x="363" y="573"/>
                  </a:cubicBezTo>
                  <a:cubicBezTo>
                    <a:pt x="366" y="574"/>
                    <a:pt x="365" y="575"/>
                    <a:pt x="367" y="576"/>
                  </a:cubicBezTo>
                  <a:cubicBezTo>
                    <a:pt x="369" y="577"/>
                    <a:pt x="371" y="578"/>
                    <a:pt x="374" y="578"/>
                  </a:cubicBezTo>
                  <a:cubicBezTo>
                    <a:pt x="375" y="579"/>
                    <a:pt x="377" y="579"/>
                    <a:pt x="377" y="579"/>
                  </a:cubicBezTo>
                  <a:cubicBezTo>
                    <a:pt x="374" y="575"/>
                    <a:pt x="375" y="578"/>
                    <a:pt x="375" y="574"/>
                  </a:cubicBezTo>
                  <a:cubicBezTo>
                    <a:pt x="375" y="572"/>
                    <a:pt x="371" y="572"/>
                    <a:pt x="373" y="570"/>
                  </a:cubicBezTo>
                  <a:cubicBezTo>
                    <a:pt x="373" y="568"/>
                    <a:pt x="373" y="564"/>
                    <a:pt x="375" y="563"/>
                  </a:cubicBezTo>
                  <a:cubicBezTo>
                    <a:pt x="376" y="562"/>
                    <a:pt x="380" y="563"/>
                    <a:pt x="382" y="562"/>
                  </a:cubicBezTo>
                  <a:cubicBezTo>
                    <a:pt x="383" y="561"/>
                    <a:pt x="383" y="556"/>
                    <a:pt x="386" y="557"/>
                  </a:cubicBezTo>
                  <a:cubicBezTo>
                    <a:pt x="389" y="558"/>
                    <a:pt x="394" y="560"/>
                    <a:pt x="394" y="560"/>
                  </a:cubicBezTo>
                  <a:cubicBezTo>
                    <a:pt x="395" y="560"/>
                    <a:pt x="396" y="557"/>
                    <a:pt x="397" y="557"/>
                  </a:cubicBezTo>
                  <a:cubicBezTo>
                    <a:pt x="398" y="557"/>
                    <a:pt x="399" y="556"/>
                    <a:pt x="400" y="557"/>
                  </a:cubicBezTo>
                  <a:cubicBezTo>
                    <a:pt x="401" y="557"/>
                    <a:pt x="402" y="561"/>
                    <a:pt x="403" y="562"/>
                  </a:cubicBezTo>
                  <a:cubicBezTo>
                    <a:pt x="404" y="561"/>
                    <a:pt x="403" y="559"/>
                    <a:pt x="404" y="558"/>
                  </a:cubicBezTo>
                  <a:cubicBezTo>
                    <a:pt x="405" y="557"/>
                    <a:pt x="404" y="554"/>
                    <a:pt x="405" y="554"/>
                  </a:cubicBezTo>
                  <a:cubicBezTo>
                    <a:pt x="407" y="554"/>
                    <a:pt x="412" y="556"/>
                    <a:pt x="414" y="556"/>
                  </a:cubicBezTo>
                  <a:cubicBezTo>
                    <a:pt x="416" y="556"/>
                    <a:pt x="413" y="552"/>
                    <a:pt x="415" y="551"/>
                  </a:cubicBezTo>
                  <a:cubicBezTo>
                    <a:pt x="416" y="549"/>
                    <a:pt x="421" y="548"/>
                    <a:pt x="422" y="547"/>
                  </a:cubicBezTo>
                  <a:cubicBezTo>
                    <a:pt x="424" y="547"/>
                    <a:pt x="425" y="548"/>
                    <a:pt x="426" y="549"/>
                  </a:cubicBezTo>
                  <a:cubicBezTo>
                    <a:pt x="427" y="549"/>
                    <a:pt x="428" y="552"/>
                    <a:pt x="429" y="553"/>
                  </a:cubicBezTo>
                  <a:cubicBezTo>
                    <a:pt x="430" y="553"/>
                    <a:pt x="430" y="553"/>
                    <a:pt x="432" y="553"/>
                  </a:cubicBezTo>
                  <a:cubicBezTo>
                    <a:pt x="433" y="554"/>
                    <a:pt x="436" y="553"/>
                    <a:pt x="437" y="554"/>
                  </a:cubicBezTo>
                  <a:cubicBezTo>
                    <a:pt x="442" y="558"/>
                    <a:pt x="439" y="560"/>
                    <a:pt x="441" y="560"/>
                  </a:cubicBezTo>
                  <a:cubicBezTo>
                    <a:pt x="442" y="564"/>
                    <a:pt x="440" y="568"/>
                    <a:pt x="443" y="570"/>
                  </a:cubicBezTo>
                  <a:cubicBezTo>
                    <a:pt x="447" y="573"/>
                    <a:pt x="447" y="573"/>
                    <a:pt x="451" y="574"/>
                  </a:cubicBezTo>
                  <a:cubicBezTo>
                    <a:pt x="453" y="574"/>
                    <a:pt x="451" y="575"/>
                    <a:pt x="455" y="575"/>
                  </a:cubicBezTo>
                  <a:cubicBezTo>
                    <a:pt x="456" y="575"/>
                    <a:pt x="459" y="574"/>
                    <a:pt x="460" y="574"/>
                  </a:cubicBezTo>
                  <a:cubicBezTo>
                    <a:pt x="461" y="574"/>
                    <a:pt x="461" y="575"/>
                    <a:pt x="462" y="575"/>
                  </a:cubicBezTo>
                  <a:cubicBezTo>
                    <a:pt x="463" y="575"/>
                    <a:pt x="464" y="573"/>
                    <a:pt x="466" y="573"/>
                  </a:cubicBezTo>
                  <a:cubicBezTo>
                    <a:pt x="468" y="573"/>
                    <a:pt x="474" y="574"/>
                    <a:pt x="476" y="575"/>
                  </a:cubicBezTo>
                  <a:cubicBezTo>
                    <a:pt x="477" y="576"/>
                    <a:pt x="478" y="577"/>
                    <a:pt x="479" y="578"/>
                  </a:cubicBezTo>
                  <a:cubicBezTo>
                    <a:pt x="480" y="582"/>
                    <a:pt x="478" y="587"/>
                    <a:pt x="479" y="590"/>
                  </a:cubicBezTo>
                  <a:cubicBezTo>
                    <a:pt x="480" y="592"/>
                    <a:pt x="486" y="591"/>
                    <a:pt x="487" y="592"/>
                  </a:cubicBezTo>
                  <a:cubicBezTo>
                    <a:pt x="498" y="589"/>
                    <a:pt x="487" y="587"/>
                    <a:pt x="490" y="580"/>
                  </a:cubicBezTo>
                  <a:cubicBezTo>
                    <a:pt x="492" y="578"/>
                    <a:pt x="497" y="579"/>
                    <a:pt x="500" y="579"/>
                  </a:cubicBezTo>
                  <a:cubicBezTo>
                    <a:pt x="502" y="579"/>
                    <a:pt x="500" y="583"/>
                    <a:pt x="505" y="582"/>
                  </a:cubicBezTo>
                  <a:cubicBezTo>
                    <a:pt x="509" y="571"/>
                    <a:pt x="515" y="575"/>
                    <a:pt x="528" y="574"/>
                  </a:cubicBezTo>
                  <a:cubicBezTo>
                    <a:pt x="532" y="571"/>
                    <a:pt x="532" y="567"/>
                    <a:pt x="532" y="565"/>
                  </a:cubicBezTo>
                  <a:cubicBezTo>
                    <a:pt x="533" y="562"/>
                    <a:pt x="531" y="559"/>
                    <a:pt x="532" y="558"/>
                  </a:cubicBezTo>
                  <a:cubicBezTo>
                    <a:pt x="532" y="557"/>
                    <a:pt x="534" y="557"/>
                    <a:pt x="535" y="557"/>
                  </a:cubicBezTo>
                  <a:cubicBezTo>
                    <a:pt x="567" y="554"/>
                    <a:pt x="555" y="560"/>
                    <a:pt x="567" y="554"/>
                  </a:cubicBezTo>
                  <a:cubicBezTo>
                    <a:pt x="577" y="551"/>
                    <a:pt x="589" y="541"/>
                    <a:pt x="594" y="536"/>
                  </a:cubicBezTo>
                  <a:cubicBezTo>
                    <a:pt x="598" y="531"/>
                    <a:pt x="592" y="528"/>
                    <a:pt x="594" y="525"/>
                  </a:cubicBezTo>
                  <a:cubicBezTo>
                    <a:pt x="598" y="524"/>
                    <a:pt x="602" y="525"/>
                    <a:pt x="605" y="523"/>
                  </a:cubicBezTo>
                  <a:cubicBezTo>
                    <a:pt x="606" y="522"/>
                    <a:pt x="605" y="520"/>
                    <a:pt x="606" y="519"/>
                  </a:cubicBezTo>
                  <a:cubicBezTo>
                    <a:pt x="607" y="518"/>
                    <a:pt x="609" y="519"/>
                    <a:pt x="610" y="518"/>
                  </a:cubicBezTo>
                  <a:cubicBezTo>
                    <a:pt x="615" y="510"/>
                    <a:pt x="611" y="502"/>
                    <a:pt x="615" y="496"/>
                  </a:cubicBezTo>
                  <a:cubicBezTo>
                    <a:pt x="616" y="494"/>
                    <a:pt x="620" y="496"/>
                    <a:pt x="623" y="495"/>
                  </a:cubicBezTo>
                  <a:cubicBezTo>
                    <a:pt x="625" y="491"/>
                    <a:pt x="624" y="486"/>
                    <a:pt x="626" y="482"/>
                  </a:cubicBezTo>
                  <a:cubicBezTo>
                    <a:pt x="627" y="479"/>
                    <a:pt x="630" y="478"/>
                    <a:pt x="632" y="477"/>
                  </a:cubicBezTo>
                  <a:cubicBezTo>
                    <a:pt x="633" y="475"/>
                    <a:pt x="633" y="472"/>
                    <a:pt x="634" y="472"/>
                  </a:cubicBezTo>
                  <a:cubicBezTo>
                    <a:pt x="635" y="471"/>
                    <a:pt x="638" y="477"/>
                    <a:pt x="639" y="475"/>
                  </a:cubicBezTo>
                  <a:cubicBezTo>
                    <a:pt x="648" y="469"/>
                    <a:pt x="637" y="469"/>
                    <a:pt x="641" y="458"/>
                  </a:cubicBezTo>
                  <a:cubicBezTo>
                    <a:pt x="642" y="455"/>
                    <a:pt x="641" y="463"/>
                    <a:pt x="645" y="456"/>
                  </a:cubicBezTo>
                  <a:cubicBezTo>
                    <a:pt x="645" y="451"/>
                    <a:pt x="643" y="452"/>
                    <a:pt x="640" y="448"/>
                  </a:cubicBezTo>
                  <a:cubicBezTo>
                    <a:pt x="649" y="445"/>
                    <a:pt x="647" y="448"/>
                    <a:pt x="649" y="442"/>
                  </a:cubicBezTo>
                  <a:cubicBezTo>
                    <a:pt x="649" y="441"/>
                    <a:pt x="647" y="442"/>
                    <a:pt x="643" y="442"/>
                  </a:cubicBezTo>
                  <a:cubicBezTo>
                    <a:pt x="641" y="441"/>
                    <a:pt x="640" y="439"/>
                    <a:pt x="638" y="439"/>
                  </a:cubicBezTo>
                  <a:cubicBezTo>
                    <a:pt x="636" y="438"/>
                    <a:pt x="632" y="440"/>
                    <a:pt x="630" y="440"/>
                  </a:cubicBezTo>
                  <a:cubicBezTo>
                    <a:pt x="628" y="440"/>
                    <a:pt x="626" y="440"/>
                    <a:pt x="627" y="439"/>
                  </a:cubicBezTo>
                  <a:cubicBezTo>
                    <a:pt x="625" y="437"/>
                    <a:pt x="634" y="434"/>
                    <a:pt x="636" y="433"/>
                  </a:cubicBezTo>
                  <a:cubicBezTo>
                    <a:pt x="639" y="432"/>
                    <a:pt x="642" y="434"/>
                    <a:pt x="642" y="433"/>
                  </a:cubicBezTo>
                  <a:cubicBezTo>
                    <a:pt x="644" y="427"/>
                    <a:pt x="645" y="425"/>
                    <a:pt x="639" y="423"/>
                  </a:cubicBezTo>
                  <a:cubicBezTo>
                    <a:pt x="638" y="422"/>
                    <a:pt x="637" y="420"/>
                    <a:pt x="635" y="419"/>
                  </a:cubicBezTo>
                  <a:cubicBezTo>
                    <a:pt x="632" y="417"/>
                    <a:pt x="620" y="416"/>
                    <a:pt x="627" y="412"/>
                  </a:cubicBezTo>
                  <a:cubicBezTo>
                    <a:pt x="632" y="413"/>
                    <a:pt x="637" y="416"/>
                    <a:pt x="641" y="413"/>
                  </a:cubicBezTo>
                  <a:cubicBezTo>
                    <a:pt x="644" y="413"/>
                    <a:pt x="648" y="418"/>
                    <a:pt x="646" y="415"/>
                  </a:cubicBezTo>
                  <a:cubicBezTo>
                    <a:pt x="644" y="412"/>
                    <a:pt x="636" y="403"/>
                    <a:pt x="630" y="395"/>
                  </a:cubicBezTo>
                  <a:cubicBezTo>
                    <a:pt x="627" y="383"/>
                    <a:pt x="624" y="376"/>
                    <a:pt x="614" y="369"/>
                  </a:cubicBezTo>
                  <a:cubicBezTo>
                    <a:pt x="611" y="365"/>
                    <a:pt x="608" y="361"/>
                    <a:pt x="613" y="356"/>
                  </a:cubicBezTo>
                  <a:cubicBezTo>
                    <a:pt x="615" y="354"/>
                    <a:pt x="617" y="352"/>
                    <a:pt x="617" y="352"/>
                  </a:cubicBezTo>
                  <a:cubicBezTo>
                    <a:pt x="619" y="351"/>
                    <a:pt x="623" y="349"/>
                    <a:pt x="624" y="348"/>
                  </a:cubicBezTo>
                  <a:cubicBezTo>
                    <a:pt x="625" y="346"/>
                    <a:pt x="623" y="342"/>
                    <a:pt x="623" y="341"/>
                  </a:cubicBezTo>
                  <a:cubicBezTo>
                    <a:pt x="625" y="339"/>
                    <a:pt x="625" y="343"/>
                    <a:pt x="627" y="342"/>
                  </a:cubicBezTo>
                  <a:cubicBezTo>
                    <a:pt x="629" y="341"/>
                    <a:pt x="632" y="337"/>
                    <a:pt x="634" y="335"/>
                  </a:cubicBezTo>
                  <a:cubicBezTo>
                    <a:pt x="637" y="333"/>
                    <a:pt x="636" y="333"/>
                    <a:pt x="639" y="332"/>
                  </a:cubicBezTo>
                  <a:cubicBezTo>
                    <a:pt x="643" y="331"/>
                    <a:pt x="651" y="331"/>
                    <a:pt x="653" y="329"/>
                  </a:cubicBezTo>
                  <a:cubicBezTo>
                    <a:pt x="656" y="327"/>
                    <a:pt x="656" y="324"/>
                    <a:pt x="655" y="322"/>
                  </a:cubicBezTo>
                  <a:cubicBezTo>
                    <a:pt x="654" y="321"/>
                    <a:pt x="650" y="321"/>
                    <a:pt x="648" y="321"/>
                  </a:cubicBezTo>
                  <a:cubicBezTo>
                    <a:pt x="646" y="321"/>
                    <a:pt x="645" y="322"/>
                    <a:pt x="642" y="322"/>
                  </a:cubicBezTo>
                  <a:cubicBezTo>
                    <a:pt x="640" y="321"/>
                    <a:pt x="637" y="316"/>
                    <a:pt x="633" y="316"/>
                  </a:cubicBezTo>
                  <a:cubicBezTo>
                    <a:pt x="629" y="315"/>
                    <a:pt x="625" y="318"/>
                    <a:pt x="622" y="320"/>
                  </a:cubicBezTo>
                  <a:cubicBezTo>
                    <a:pt x="619" y="323"/>
                    <a:pt x="620" y="329"/>
                    <a:pt x="617" y="330"/>
                  </a:cubicBezTo>
                  <a:cubicBezTo>
                    <a:pt x="613" y="329"/>
                    <a:pt x="610" y="327"/>
                    <a:pt x="606" y="325"/>
                  </a:cubicBezTo>
                  <a:cubicBezTo>
                    <a:pt x="605" y="323"/>
                    <a:pt x="602" y="314"/>
                    <a:pt x="600" y="313"/>
                  </a:cubicBezTo>
                  <a:cubicBezTo>
                    <a:pt x="597" y="311"/>
                    <a:pt x="593" y="316"/>
                    <a:pt x="593" y="316"/>
                  </a:cubicBezTo>
                  <a:cubicBezTo>
                    <a:pt x="591" y="312"/>
                    <a:pt x="591" y="309"/>
                    <a:pt x="589" y="305"/>
                  </a:cubicBezTo>
                  <a:cubicBezTo>
                    <a:pt x="588" y="302"/>
                    <a:pt x="590" y="298"/>
                    <a:pt x="590" y="298"/>
                  </a:cubicBezTo>
                  <a:cubicBezTo>
                    <a:pt x="591" y="296"/>
                    <a:pt x="591" y="291"/>
                    <a:pt x="593" y="290"/>
                  </a:cubicBezTo>
                  <a:cubicBezTo>
                    <a:pt x="595" y="289"/>
                    <a:pt x="601" y="291"/>
                    <a:pt x="603" y="291"/>
                  </a:cubicBezTo>
                  <a:cubicBezTo>
                    <a:pt x="605" y="290"/>
                    <a:pt x="603" y="290"/>
                    <a:pt x="605" y="288"/>
                  </a:cubicBezTo>
                  <a:cubicBezTo>
                    <a:pt x="609" y="285"/>
                    <a:pt x="612" y="282"/>
                    <a:pt x="615" y="278"/>
                  </a:cubicBezTo>
                  <a:cubicBezTo>
                    <a:pt x="617" y="275"/>
                    <a:pt x="617" y="276"/>
                    <a:pt x="621" y="273"/>
                  </a:cubicBezTo>
                  <a:cubicBezTo>
                    <a:pt x="624" y="271"/>
                    <a:pt x="634" y="266"/>
                    <a:pt x="636" y="264"/>
                  </a:cubicBezTo>
                  <a:cubicBezTo>
                    <a:pt x="639" y="262"/>
                    <a:pt x="635" y="261"/>
                    <a:pt x="636" y="261"/>
                  </a:cubicBezTo>
                  <a:cubicBezTo>
                    <a:pt x="638" y="262"/>
                    <a:pt x="647" y="263"/>
                    <a:pt x="647" y="266"/>
                  </a:cubicBezTo>
                  <a:cubicBezTo>
                    <a:pt x="650" y="273"/>
                    <a:pt x="645" y="276"/>
                    <a:pt x="641" y="282"/>
                  </a:cubicBezTo>
                  <a:cubicBezTo>
                    <a:pt x="640" y="286"/>
                    <a:pt x="643" y="288"/>
                    <a:pt x="642" y="290"/>
                  </a:cubicBezTo>
                  <a:cubicBezTo>
                    <a:pt x="642" y="293"/>
                    <a:pt x="637" y="295"/>
                    <a:pt x="637" y="296"/>
                  </a:cubicBezTo>
                  <a:cubicBezTo>
                    <a:pt x="638" y="298"/>
                    <a:pt x="643" y="297"/>
                    <a:pt x="645" y="296"/>
                  </a:cubicBezTo>
                  <a:cubicBezTo>
                    <a:pt x="647" y="296"/>
                    <a:pt x="651" y="288"/>
                    <a:pt x="651" y="288"/>
                  </a:cubicBezTo>
                  <a:cubicBezTo>
                    <a:pt x="652" y="285"/>
                    <a:pt x="653" y="287"/>
                    <a:pt x="655" y="284"/>
                  </a:cubicBezTo>
                  <a:cubicBezTo>
                    <a:pt x="655" y="283"/>
                    <a:pt x="664" y="282"/>
                    <a:pt x="665" y="282"/>
                  </a:cubicBezTo>
                  <a:cubicBezTo>
                    <a:pt x="667" y="280"/>
                    <a:pt x="671" y="280"/>
                    <a:pt x="674" y="279"/>
                  </a:cubicBezTo>
                  <a:cubicBezTo>
                    <a:pt x="678" y="277"/>
                    <a:pt x="691" y="267"/>
                    <a:pt x="691" y="267"/>
                  </a:cubicBezTo>
                  <a:cubicBezTo>
                    <a:pt x="696" y="264"/>
                    <a:pt x="695" y="263"/>
                    <a:pt x="699" y="259"/>
                  </a:cubicBezTo>
                  <a:cubicBezTo>
                    <a:pt x="702" y="252"/>
                    <a:pt x="699" y="258"/>
                    <a:pt x="704" y="253"/>
                  </a:cubicBezTo>
                  <a:cubicBezTo>
                    <a:pt x="708" y="249"/>
                    <a:pt x="708" y="246"/>
                    <a:pt x="714" y="244"/>
                  </a:cubicBezTo>
                  <a:cubicBezTo>
                    <a:pt x="715" y="243"/>
                    <a:pt x="716" y="241"/>
                    <a:pt x="717" y="241"/>
                  </a:cubicBezTo>
                  <a:cubicBezTo>
                    <a:pt x="720" y="241"/>
                    <a:pt x="721" y="246"/>
                    <a:pt x="722" y="248"/>
                  </a:cubicBezTo>
                  <a:cubicBezTo>
                    <a:pt x="728" y="248"/>
                    <a:pt x="729" y="250"/>
                    <a:pt x="734" y="249"/>
                  </a:cubicBezTo>
                  <a:cubicBezTo>
                    <a:pt x="735" y="248"/>
                    <a:pt x="736" y="245"/>
                    <a:pt x="736" y="243"/>
                  </a:cubicBezTo>
                  <a:cubicBezTo>
                    <a:pt x="737" y="242"/>
                    <a:pt x="740" y="242"/>
                    <a:pt x="741" y="242"/>
                  </a:cubicBezTo>
                  <a:cubicBezTo>
                    <a:pt x="744" y="242"/>
                    <a:pt x="744" y="235"/>
                    <a:pt x="747" y="235"/>
                  </a:cubicBezTo>
                  <a:cubicBezTo>
                    <a:pt x="748" y="234"/>
                    <a:pt x="752" y="239"/>
                    <a:pt x="752" y="237"/>
                  </a:cubicBezTo>
                  <a:cubicBezTo>
                    <a:pt x="753" y="235"/>
                    <a:pt x="752" y="232"/>
                    <a:pt x="753" y="230"/>
                  </a:cubicBezTo>
                  <a:cubicBezTo>
                    <a:pt x="754" y="229"/>
                    <a:pt x="756" y="225"/>
                    <a:pt x="757" y="225"/>
                  </a:cubicBezTo>
                  <a:cubicBezTo>
                    <a:pt x="758" y="224"/>
                    <a:pt x="759" y="230"/>
                    <a:pt x="762" y="229"/>
                  </a:cubicBezTo>
                  <a:cubicBezTo>
                    <a:pt x="766" y="223"/>
                    <a:pt x="766" y="221"/>
                    <a:pt x="773" y="220"/>
                  </a:cubicBezTo>
                  <a:cubicBezTo>
                    <a:pt x="771" y="213"/>
                    <a:pt x="775" y="208"/>
                    <a:pt x="773" y="201"/>
                  </a:cubicBezTo>
                  <a:cubicBezTo>
                    <a:pt x="772" y="199"/>
                    <a:pt x="770" y="194"/>
                    <a:pt x="770" y="194"/>
                  </a:cubicBezTo>
                  <a:cubicBezTo>
                    <a:pt x="771" y="191"/>
                    <a:pt x="770" y="187"/>
                    <a:pt x="771" y="184"/>
                  </a:cubicBezTo>
                  <a:cubicBezTo>
                    <a:pt x="772" y="183"/>
                    <a:pt x="774" y="183"/>
                    <a:pt x="775" y="183"/>
                  </a:cubicBezTo>
                  <a:cubicBezTo>
                    <a:pt x="777" y="183"/>
                    <a:pt x="780" y="178"/>
                    <a:pt x="783" y="178"/>
                  </a:cubicBezTo>
                  <a:cubicBezTo>
                    <a:pt x="787" y="178"/>
                    <a:pt x="794" y="182"/>
                    <a:pt x="797" y="181"/>
                  </a:cubicBezTo>
                  <a:cubicBezTo>
                    <a:pt x="800" y="180"/>
                    <a:pt x="798" y="179"/>
                    <a:pt x="799" y="173"/>
                  </a:cubicBezTo>
                  <a:cubicBezTo>
                    <a:pt x="802" y="168"/>
                    <a:pt x="809" y="156"/>
                    <a:pt x="811" y="151"/>
                  </a:cubicBezTo>
                  <a:cubicBezTo>
                    <a:pt x="812" y="149"/>
                    <a:pt x="808" y="145"/>
                    <a:pt x="810" y="144"/>
                  </a:cubicBezTo>
                  <a:cubicBezTo>
                    <a:pt x="811" y="144"/>
                    <a:pt x="815" y="137"/>
                    <a:pt x="815" y="137"/>
                  </a:cubicBezTo>
                  <a:cubicBezTo>
                    <a:pt x="817" y="134"/>
                    <a:pt x="819" y="133"/>
                    <a:pt x="820" y="130"/>
                  </a:cubicBezTo>
                  <a:cubicBezTo>
                    <a:pt x="820" y="127"/>
                    <a:pt x="822" y="118"/>
                    <a:pt x="817" y="118"/>
                  </a:cubicBezTo>
                  <a:cubicBezTo>
                    <a:pt x="812" y="117"/>
                    <a:pt x="797" y="125"/>
                    <a:pt x="791" y="126"/>
                  </a:cubicBezTo>
                  <a:cubicBezTo>
                    <a:pt x="784" y="128"/>
                    <a:pt x="782" y="127"/>
                    <a:pt x="779" y="127"/>
                  </a:cubicBezTo>
                  <a:cubicBezTo>
                    <a:pt x="777" y="126"/>
                    <a:pt x="770" y="128"/>
                    <a:pt x="768" y="126"/>
                  </a:cubicBezTo>
                  <a:cubicBezTo>
                    <a:pt x="766" y="123"/>
                    <a:pt x="764" y="113"/>
                    <a:pt x="763" y="109"/>
                  </a:cubicBezTo>
                  <a:cubicBezTo>
                    <a:pt x="762" y="105"/>
                    <a:pt x="762" y="104"/>
                    <a:pt x="761" y="102"/>
                  </a:cubicBezTo>
                  <a:cubicBezTo>
                    <a:pt x="759" y="100"/>
                    <a:pt x="758" y="102"/>
                    <a:pt x="756" y="100"/>
                  </a:cubicBezTo>
                  <a:cubicBezTo>
                    <a:pt x="754" y="98"/>
                    <a:pt x="752" y="93"/>
                    <a:pt x="749" y="91"/>
                  </a:cubicBezTo>
                  <a:cubicBezTo>
                    <a:pt x="745" y="89"/>
                    <a:pt x="740" y="88"/>
                    <a:pt x="736" y="88"/>
                  </a:cubicBezTo>
                  <a:cubicBezTo>
                    <a:pt x="735" y="85"/>
                    <a:pt x="730" y="90"/>
                    <a:pt x="728" y="88"/>
                  </a:cubicBezTo>
                  <a:cubicBezTo>
                    <a:pt x="727" y="87"/>
                    <a:pt x="727" y="85"/>
                    <a:pt x="727" y="84"/>
                  </a:cubicBezTo>
                  <a:cubicBezTo>
                    <a:pt x="727" y="84"/>
                    <a:pt x="721" y="75"/>
                    <a:pt x="720" y="73"/>
                  </a:cubicBezTo>
                  <a:cubicBezTo>
                    <a:pt x="716" y="68"/>
                    <a:pt x="716" y="62"/>
                    <a:pt x="714" y="56"/>
                  </a:cubicBezTo>
                  <a:cubicBezTo>
                    <a:pt x="711" y="52"/>
                    <a:pt x="709" y="47"/>
                    <a:pt x="708" y="42"/>
                  </a:cubicBezTo>
                  <a:cubicBezTo>
                    <a:pt x="707" y="39"/>
                    <a:pt x="707" y="35"/>
                    <a:pt x="706" y="32"/>
                  </a:cubicBezTo>
                  <a:cubicBezTo>
                    <a:pt x="701" y="16"/>
                    <a:pt x="705" y="33"/>
                    <a:pt x="705" y="25"/>
                  </a:cubicBezTo>
                  <a:cubicBezTo>
                    <a:pt x="703" y="23"/>
                    <a:pt x="699" y="14"/>
                    <a:pt x="697" y="12"/>
                  </a:cubicBezTo>
                  <a:cubicBezTo>
                    <a:pt x="696" y="11"/>
                    <a:pt x="691" y="11"/>
                    <a:pt x="689" y="10"/>
                  </a:cubicBezTo>
                  <a:cubicBezTo>
                    <a:pt x="687" y="8"/>
                    <a:pt x="685" y="8"/>
                    <a:pt x="682" y="7"/>
                  </a:cubicBezTo>
                  <a:cubicBezTo>
                    <a:pt x="678" y="6"/>
                    <a:pt x="673" y="2"/>
                    <a:pt x="668" y="2"/>
                  </a:cubicBezTo>
                  <a:cubicBezTo>
                    <a:pt x="661" y="0"/>
                    <a:pt x="654" y="3"/>
                    <a:pt x="649" y="5"/>
                  </a:cubicBezTo>
                  <a:cubicBezTo>
                    <a:pt x="643" y="6"/>
                    <a:pt x="636" y="9"/>
                    <a:pt x="633" y="11"/>
                  </a:cubicBezTo>
                  <a:cubicBezTo>
                    <a:pt x="626" y="12"/>
                    <a:pt x="631" y="9"/>
                    <a:pt x="630" y="11"/>
                  </a:cubicBezTo>
                  <a:cubicBezTo>
                    <a:pt x="628" y="12"/>
                    <a:pt x="624" y="17"/>
                    <a:pt x="623" y="19"/>
                  </a:cubicBezTo>
                  <a:cubicBezTo>
                    <a:pt x="621" y="26"/>
                    <a:pt x="622" y="20"/>
                    <a:pt x="626" y="24"/>
                  </a:cubicBezTo>
                  <a:cubicBezTo>
                    <a:pt x="627" y="25"/>
                    <a:pt x="631" y="26"/>
                    <a:pt x="631" y="27"/>
                  </a:cubicBezTo>
                  <a:cubicBezTo>
                    <a:pt x="628" y="38"/>
                    <a:pt x="629" y="44"/>
                    <a:pt x="617" y="47"/>
                  </a:cubicBezTo>
                  <a:cubicBezTo>
                    <a:pt x="614" y="56"/>
                    <a:pt x="616" y="46"/>
                    <a:pt x="613" y="65"/>
                  </a:cubicBezTo>
                  <a:cubicBezTo>
                    <a:pt x="612" y="70"/>
                    <a:pt x="608" y="69"/>
                    <a:pt x="606" y="73"/>
                  </a:cubicBezTo>
                  <a:cubicBezTo>
                    <a:pt x="604" y="79"/>
                    <a:pt x="606" y="81"/>
                    <a:pt x="600" y="82"/>
                  </a:cubicBezTo>
                  <a:cubicBezTo>
                    <a:pt x="598" y="83"/>
                    <a:pt x="598" y="89"/>
                    <a:pt x="594" y="89"/>
                  </a:cubicBezTo>
                  <a:cubicBezTo>
                    <a:pt x="591" y="89"/>
                    <a:pt x="583" y="82"/>
                    <a:pt x="580" y="83"/>
                  </a:cubicBezTo>
                  <a:cubicBezTo>
                    <a:pt x="575" y="87"/>
                    <a:pt x="575" y="97"/>
                    <a:pt x="574" y="101"/>
                  </a:cubicBezTo>
                  <a:cubicBezTo>
                    <a:pt x="572" y="105"/>
                    <a:pt x="572" y="105"/>
                    <a:pt x="570" y="108"/>
                  </a:cubicBezTo>
                  <a:cubicBezTo>
                    <a:pt x="568" y="113"/>
                    <a:pt x="567" y="113"/>
                    <a:pt x="565" y="116"/>
                  </a:cubicBezTo>
                  <a:cubicBezTo>
                    <a:pt x="564" y="119"/>
                    <a:pt x="562" y="125"/>
                    <a:pt x="563" y="127"/>
                  </a:cubicBezTo>
                  <a:cubicBezTo>
                    <a:pt x="563" y="128"/>
                    <a:pt x="569" y="128"/>
                    <a:pt x="570" y="129"/>
                  </a:cubicBezTo>
                  <a:cubicBezTo>
                    <a:pt x="572" y="129"/>
                    <a:pt x="577" y="125"/>
                    <a:pt x="579" y="126"/>
                  </a:cubicBezTo>
                  <a:cubicBezTo>
                    <a:pt x="583" y="125"/>
                    <a:pt x="584" y="126"/>
                    <a:pt x="588" y="125"/>
                  </a:cubicBezTo>
                  <a:cubicBezTo>
                    <a:pt x="590" y="125"/>
                    <a:pt x="597" y="124"/>
                    <a:pt x="597" y="124"/>
                  </a:cubicBezTo>
                  <a:cubicBezTo>
                    <a:pt x="601" y="124"/>
                    <a:pt x="601" y="128"/>
                    <a:pt x="605" y="129"/>
                  </a:cubicBezTo>
                  <a:cubicBezTo>
                    <a:pt x="608" y="130"/>
                    <a:pt x="612" y="134"/>
                    <a:pt x="612" y="134"/>
                  </a:cubicBezTo>
                  <a:cubicBezTo>
                    <a:pt x="616" y="139"/>
                    <a:pt x="620" y="143"/>
                    <a:pt x="614" y="150"/>
                  </a:cubicBezTo>
                  <a:cubicBezTo>
                    <a:pt x="612" y="152"/>
                    <a:pt x="606" y="152"/>
                    <a:pt x="604" y="151"/>
                  </a:cubicBezTo>
                  <a:cubicBezTo>
                    <a:pt x="602" y="150"/>
                    <a:pt x="595" y="149"/>
                    <a:pt x="595" y="149"/>
                  </a:cubicBezTo>
                  <a:cubicBezTo>
                    <a:pt x="588" y="150"/>
                    <a:pt x="590" y="153"/>
                    <a:pt x="585" y="158"/>
                  </a:cubicBezTo>
                  <a:cubicBezTo>
                    <a:pt x="581" y="160"/>
                    <a:pt x="579" y="156"/>
                    <a:pt x="576" y="158"/>
                  </a:cubicBezTo>
                  <a:cubicBezTo>
                    <a:pt x="573" y="159"/>
                    <a:pt x="573" y="163"/>
                    <a:pt x="570" y="167"/>
                  </a:cubicBezTo>
                  <a:cubicBezTo>
                    <a:pt x="567" y="170"/>
                    <a:pt x="561" y="176"/>
                    <a:pt x="557" y="178"/>
                  </a:cubicBezTo>
                  <a:cubicBezTo>
                    <a:pt x="555" y="180"/>
                    <a:pt x="553" y="174"/>
                    <a:pt x="550" y="176"/>
                  </a:cubicBezTo>
                  <a:cubicBezTo>
                    <a:pt x="547" y="177"/>
                    <a:pt x="541" y="185"/>
                    <a:pt x="538" y="187"/>
                  </a:cubicBezTo>
                  <a:cubicBezTo>
                    <a:pt x="524" y="182"/>
                    <a:pt x="542" y="192"/>
                    <a:pt x="528" y="186"/>
                  </a:cubicBezTo>
                  <a:cubicBezTo>
                    <a:pt x="522" y="183"/>
                    <a:pt x="522" y="180"/>
                    <a:pt x="516" y="179"/>
                  </a:cubicBezTo>
                  <a:cubicBezTo>
                    <a:pt x="513" y="180"/>
                    <a:pt x="509" y="178"/>
                    <a:pt x="506" y="181"/>
                  </a:cubicBezTo>
                  <a:cubicBezTo>
                    <a:pt x="504" y="183"/>
                    <a:pt x="505" y="186"/>
                    <a:pt x="505" y="189"/>
                  </a:cubicBezTo>
                  <a:cubicBezTo>
                    <a:pt x="506" y="192"/>
                    <a:pt x="510" y="197"/>
                    <a:pt x="511" y="200"/>
                  </a:cubicBezTo>
                  <a:cubicBezTo>
                    <a:pt x="511" y="204"/>
                    <a:pt x="512" y="206"/>
                    <a:pt x="509" y="209"/>
                  </a:cubicBezTo>
                  <a:cubicBezTo>
                    <a:pt x="500" y="213"/>
                    <a:pt x="496" y="220"/>
                    <a:pt x="492" y="223"/>
                  </a:cubicBezTo>
                  <a:cubicBezTo>
                    <a:pt x="491" y="225"/>
                    <a:pt x="481" y="228"/>
                    <a:pt x="479" y="228"/>
                  </a:cubicBezTo>
                  <a:cubicBezTo>
                    <a:pt x="467" y="232"/>
                    <a:pt x="472" y="228"/>
                    <a:pt x="458" y="229"/>
                  </a:cubicBezTo>
                  <a:cubicBezTo>
                    <a:pt x="446" y="231"/>
                    <a:pt x="441" y="236"/>
                    <a:pt x="430" y="239"/>
                  </a:cubicBezTo>
                  <a:cubicBezTo>
                    <a:pt x="423" y="241"/>
                    <a:pt x="428" y="240"/>
                    <a:pt x="420" y="243"/>
                  </a:cubicBezTo>
                  <a:cubicBezTo>
                    <a:pt x="418" y="244"/>
                    <a:pt x="409" y="240"/>
                    <a:pt x="409" y="240"/>
                  </a:cubicBezTo>
                  <a:cubicBezTo>
                    <a:pt x="398" y="238"/>
                    <a:pt x="403" y="239"/>
                    <a:pt x="393" y="236"/>
                  </a:cubicBezTo>
                  <a:cubicBezTo>
                    <a:pt x="386" y="234"/>
                    <a:pt x="380" y="227"/>
                    <a:pt x="370" y="226"/>
                  </a:cubicBezTo>
                  <a:cubicBezTo>
                    <a:pt x="356" y="226"/>
                    <a:pt x="343" y="226"/>
                    <a:pt x="329" y="225"/>
                  </a:cubicBezTo>
                  <a:cubicBezTo>
                    <a:pt x="322" y="223"/>
                    <a:pt x="314" y="221"/>
                    <a:pt x="306" y="219"/>
                  </a:cubicBezTo>
                  <a:cubicBezTo>
                    <a:pt x="304" y="219"/>
                    <a:pt x="299" y="217"/>
                    <a:pt x="299" y="217"/>
                  </a:cubicBezTo>
                  <a:cubicBezTo>
                    <a:pt x="293" y="210"/>
                    <a:pt x="297" y="210"/>
                    <a:pt x="293" y="201"/>
                  </a:cubicBezTo>
                  <a:cubicBezTo>
                    <a:pt x="292" y="199"/>
                    <a:pt x="279" y="191"/>
                    <a:pt x="279" y="190"/>
                  </a:cubicBezTo>
                  <a:cubicBezTo>
                    <a:pt x="264" y="176"/>
                    <a:pt x="263" y="179"/>
                    <a:pt x="238" y="178"/>
                  </a:cubicBezTo>
                  <a:cubicBezTo>
                    <a:pt x="236" y="177"/>
                    <a:pt x="235" y="176"/>
                    <a:pt x="234" y="176"/>
                  </a:cubicBezTo>
                  <a:cubicBezTo>
                    <a:pt x="233" y="175"/>
                    <a:pt x="231" y="176"/>
                    <a:pt x="230" y="175"/>
                  </a:cubicBezTo>
                  <a:cubicBezTo>
                    <a:pt x="229" y="170"/>
                    <a:pt x="233" y="169"/>
                    <a:pt x="235" y="167"/>
                  </a:cubicBezTo>
                  <a:cubicBezTo>
                    <a:pt x="240" y="160"/>
                    <a:pt x="235" y="158"/>
                    <a:pt x="233" y="152"/>
                  </a:cubicBezTo>
                  <a:cubicBezTo>
                    <a:pt x="232" y="142"/>
                    <a:pt x="234" y="136"/>
                    <a:pt x="227" y="131"/>
                  </a:cubicBezTo>
                  <a:cubicBezTo>
                    <a:pt x="225" y="129"/>
                    <a:pt x="223" y="127"/>
                    <a:pt x="222" y="124"/>
                  </a:cubicBezTo>
                  <a:cubicBezTo>
                    <a:pt x="222" y="123"/>
                    <a:pt x="222" y="121"/>
                    <a:pt x="221" y="120"/>
                  </a:cubicBezTo>
                  <a:cubicBezTo>
                    <a:pt x="216" y="116"/>
                    <a:pt x="208" y="118"/>
                    <a:pt x="202" y="118"/>
                  </a:cubicBezTo>
                  <a:cubicBezTo>
                    <a:pt x="196" y="114"/>
                    <a:pt x="195" y="111"/>
                    <a:pt x="193" y="105"/>
                  </a:cubicBezTo>
                  <a:cubicBezTo>
                    <a:pt x="193" y="103"/>
                    <a:pt x="193" y="101"/>
                    <a:pt x="192" y="100"/>
                  </a:cubicBezTo>
                  <a:cubicBezTo>
                    <a:pt x="190" y="98"/>
                    <a:pt x="188" y="98"/>
                    <a:pt x="185" y="97"/>
                  </a:cubicBezTo>
                  <a:cubicBezTo>
                    <a:pt x="182" y="95"/>
                    <a:pt x="180" y="98"/>
                    <a:pt x="234" y="153"/>
                  </a:cubicBezTo>
                  <a:cubicBezTo>
                    <a:pt x="234" y="153"/>
                    <a:pt x="177" y="96"/>
                    <a:pt x="177" y="96"/>
                  </a:cubicBezTo>
                  <a:close/>
                </a:path>
              </a:pathLst>
            </a:custGeom>
            <a:solidFill>
              <a:schemeClr val="accent2"/>
            </a:solidFill>
            <a:ln w="12700">
              <a:solidFill>
                <a:schemeClr val="bg1"/>
              </a:solidFill>
              <a:round/>
              <a:headEnd/>
              <a:tailEnd/>
            </a:ln>
          </p:spPr>
          <p:txBody>
            <a:bodyPr wrap="none" lIns="0" tIns="0" rIns="0" bIns="0" anchor="ctr"/>
            <a:lstStyle/>
            <a:p>
              <a:endParaRPr lang="zh-CN" altLang="en-US"/>
            </a:p>
          </p:txBody>
        </p:sp>
        <p:sp>
          <p:nvSpPr>
            <p:cNvPr id="10259" name="Freeform 81"/>
            <p:cNvSpPr>
              <a:spLocks/>
            </p:cNvSpPr>
            <p:nvPr/>
          </p:nvSpPr>
          <p:spPr bwMode="blackWhite">
            <a:xfrm>
              <a:off x="4232" y="3542"/>
              <a:ext cx="179" cy="341"/>
            </a:xfrm>
            <a:custGeom>
              <a:avLst/>
              <a:gdLst>
                <a:gd name="T0" fmla="*/ 112 w 179"/>
                <a:gd name="T1" fmla="*/ 10 h 341"/>
                <a:gd name="T2" fmla="*/ 56 w 179"/>
                <a:gd name="T3" fmla="*/ 74 h 341"/>
                <a:gd name="T4" fmla="*/ 40 w 179"/>
                <a:gd name="T5" fmla="*/ 110 h 341"/>
                <a:gd name="T6" fmla="*/ 36 w 179"/>
                <a:gd name="T7" fmla="*/ 138 h 341"/>
                <a:gd name="T8" fmla="*/ 24 w 179"/>
                <a:gd name="T9" fmla="*/ 142 h 341"/>
                <a:gd name="T10" fmla="*/ 12 w 179"/>
                <a:gd name="T11" fmla="*/ 210 h 341"/>
                <a:gd name="T12" fmla="*/ 44 w 179"/>
                <a:gd name="T13" fmla="*/ 286 h 341"/>
                <a:gd name="T14" fmla="*/ 96 w 179"/>
                <a:gd name="T15" fmla="*/ 334 h 341"/>
                <a:gd name="T16" fmla="*/ 100 w 179"/>
                <a:gd name="T17" fmla="*/ 270 h 341"/>
                <a:gd name="T18" fmla="*/ 136 w 179"/>
                <a:gd name="T19" fmla="*/ 230 h 341"/>
                <a:gd name="T20" fmla="*/ 140 w 179"/>
                <a:gd name="T21" fmla="*/ 174 h 341"/>
                <a:gd name="T22" fmla="*/ 152 w 179"/>
                <a:gd name="T23" fmla="*/ 166 h 341"/>
                <a:gd name="T24" fmla="*/ 144 w 179"/>
                <a:gd name="T25" fmla="*/ 118 h 341"/>
                <a:gd name="T26" fmla="*/ 148 w 179"/>
                <a:gd name="T27" fmla="*/ 98 h 341"/>
                <a:gd name="T28" fmla="*/ 164 w 179"/>
                <a:gd name="T29" fmla="*/ 74 h 341"/>
                <a:gd name="T30" fmla="*/ 172 w 179"/>
                <a:gd name="T31" fmla="*/ 14 h 341"/>
                <a:gd name="T32" fmla="*/ 112 w 179"/>
                <a:gd name="T33" fmla="*/ 10 h 3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341"/>
                <a:gd name="T53" fmla="*/ 179 w 179"/>
                <a:gd name="T54" fmla="*/ 341 h 3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341">
                  <a:moveTo>
                    <a:pt x="112" y="10"/>
                  </a:moveTo>
                  <a:cubicBezTo>
                    <a:pt x="98" y="30"/>
                    <a:pt x="79" y="66"/>
                    <a:pt x="56" y="74"/>
                  </a:cubicBezTo>
                  <a:cubicBezTo>
                    <a:pt x="49" y="85"/>
                    <a:pt x="40" y="110"/>
                    <a:pt x="40" y="110"/>
                  </a:cubicBezTo>
                  <a:cubicBezTo>
                    <a:pt x="39" y="119"/>
                    <a:pt x="40" y="130"/>
                    <a:pt x="36" y="138"/>
                  </a:cubicBezTo>
                  <a:cubicBezTo>
                    <a:pt x="34" y="142"/>
                    <a:pt x="25" y="138"/>
                    <a:pt x="24" y="142"/>
                  </a:cubicBezTo>
                  <a:cubicBezTo>
                    <a:pt x="0" y="232"/>
                    <a:pt x="35" y="175"/>
                    <a:pt x="12" y="210"/>
                  </a:cubicBezTo>
                  <a:cubicBezTo>
                    <a:pt x="21" y="248"/>
                    <a:pt x="16" y="258"/>
                    <a:pt x="44" y="286"/>
                  </a:cubicBezTo>
                  <a:cubicBezTo>
                    <a:pt x="57" y="324"/>
                    <a:pt x="50" y="341"/>
                    <a:pt x="96" y="334"/>
                  </a:cubicBezTo>
                  <a:cubicBezTo>
                    <a:pt x="97" y="307"/>
                    <a:pt x="93" y="296"/>
                    <a:pt x="100" y="270"/>
                  </a:cubicBezTo>
                  <a:cubicBezTo>
                    <a:pt x="104" y="256"/>
                    <a:pt x="136" y="230"/>
                    <a:pt x="136" y="230"/>
                  </a:cubicBezTo>
                  <a:cubicBezTo>
                    <a:pt x="137" y="211"/>
                    <a:pt x="135" y="192"/>
                    <a:pt x="140" y="174"/>
                  </a:cubicBezTo>
                  <a:cubicBezTo>
                    <a:pt x="141" y="169"/>
                    <a:pt x="151" y="171"/>
                    <a:pt x="152" y="166"/>
                  </a:cubicBezTo>
                  <a:cubicBezTo>
                    <a:pt x="155" y="149"/>
                    <a:pt x="149" y="133"/>
                    <a:pt x="144" y="118"/>
                  </a:cubicBezTo>
                  <a:cubicBezTo>
                    <a:pt x="145" y="111"/>
                    <a:pt x="145" y="104"/>
                    <a:pt x="148" y="98"/>
                  </a:cubicBezTo>
                  <a:cubicBezTo>
                    <a:pt x="152" y="89"/>
                    <a:pt x="164" y="74"/>
                    <a:pt x="164" y="74"/>
                  </a:cubicBezTo>
                  <a:cubicBezTo>
                    <a:pt x="165" y="69"/>
                    <a:pt x="179" y="20"/>
                    <a:pt x="172" y="14"/>
                  </a:cubicBezTo>
                  <a:cubicBezTo>
                    <a:pt x="163" y="3"/>
                    <a:pt x="131" y="0"/>
                    <a:pt x="112" y="10"/>
                  </a:cubicBezTo>
                  <a:close/>
                </a:path>
              </a:pathLst>
            </a:custGeom>
            <a:solidFill>
              <a:schemeClr val="accent2"/>
            </a:solidFill>
            <a:ln w="6350">
              <a:noFill/>
              <a:round/>
              <a:headEnd/>
              <a:tailEnd/>
            </a:ln>
          </p:spPr>
          <p:txBody>
            <a:bodyPr wrap="none" lIns="0" tIns="0" rIns="0" bIns="0" anchor="ctr"/>
            <a:lstStyle/>
            <a:p>
              <a:endParaRPr lang="zh-CN" altLang="en-US"/>
            </a:p>
          </p:txBody>
        </p:sp>
        <p:sp>
          <p:nvSpPr>
            <p:cNvPr id="10260" name="Freeform 82"/>
            <p:cNvSpPr>
              <a:spLocks/>
            </p:cNvSpPr>
            <p:nvPr/>
          </p:nvSpPr>
          <p:spPr bwMode="blackWhite">
            <a:xfrm>
              <a:off x="3220" y="4046"/>
              <a:ext cx="210" cy="203"/>
            </a:xfrm>
            <a:custGeom>
              <a:avLst/>
              <a:gdLst>
                <a:gd name="T0" fmla="*/ 44 w 210"/>
                <a:gd name="T1" fmla="*/ 30 h 203"/>
                <a:gd name="T2" fmla="*/ 40 w 210"/>
                <a:gd name="T3" fmla="*/ 54 h 203"/>
                <a:gd name="T4" fmla="*/ 4 w 210"/>
                <a:gd name="T5" fmla="*/ 62 h 203"/>
                <a:gd name="T6" fmla="*/ 8 w 210"/>
                <a:gd name="T7" fmla="*/ 154 h 203"/>
                <a:gd name="T8" fmla="*/ 28 w 210"/>
                <a:gd name="T9" fmla="*/ 150 h 203"/>
                <a:gd name="T10" fmla="*/ 40 w 210"/>
                <a:gd name="T11" fmla="*/ 174 h 203"/>
                <a:gd name="T12" fmla="*/ 68 w 210"/>
                <a:gd name="T13" fmla="*/ 182 h 203"/>
                <a:gd name="T14" fmla="*/ 108 w 210"/>
                <a:gd name="T15" fmla="*/ 198 h 203"/>
                <a:gd name="T16" fmla="*/ 112 w 210"/>
                <a:gd name="T17" fmla="*/ 182 h 203"/>
                <a:gd name="T18" fmla="*/ 128 w 210"/>
                <a:gd name="T19" fmla="*/ 178 h 203"/>
                <a:gd name="T20" fmla="*/ 132 w 210"/>
                <a:gd name="T21" fmla="*/ 158 h 203"/>
                <a:gd name="T22" fmla="*/ 156 w 210"/>
                <a:gd name="T23" fmla="*/ 150 h 203"/>
                <a:gd name="T24" fmla="*/ 156 w 210"/>
                <a:gd name="T25" fmla="*/ 150 h 203"/>
                <a:gd name="T26" fmla="*/ 192 w 210"/>
                <a:gd name="T27" fmla="*/ 118 h 203"/>
                <a:gd name="T28" fmla="*/ 196 w 210"/>
                <a:gd name="T29" fmla="*/ 66 h 203"/>
                <a:gd name="T30" fmla="*/ 208 w 210"/>
                <a:gd name="T31" fmla="*/ 58 h 203"/>
                <a:gd name="T32" fmla="*/ 204 w 210"/>
                <a:gd name="T33" fmla="*/ 26 h 203"/>
                <a:gd name="T34" fmla="*/ 184 w 210"/>
                <a:gd name="T35" fmla="*/ 2 h 203"/>
                <a:gd name="T36" fmla="*/ 124 w 210"/>
                <a:gd name="T37" fmla="*/ 6 h 203"/>
                <a:gd name="T38" fmla="*/ 44 w 210"/>
                <a:gd name="T39" fmla="*/ 30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0"/>
                <a:gd name="T61" fmla="*/ 0 h 203"/>
                <a:gd name="T62" fmla="*/ 210 w 210"/>
                <a:gd name="T63" fmla="*/ 203 h 2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0" h="203">
                  <a:moveTo>
                    <a:pt x="44" y="30"/>
                  </a:moveTo>
                  <a:cubicBezTo>
                    <a:pt x="37" y="35"/>
                    <a:pt x="45" y="48"/>
                    <a:pt x="40" y="54"/>
                  </a:cubicBezTo>
                  <a:cubicBezTo>
                    <a:pt x="32" y="63"/>
                    <a:pt x="16" y="59"/>
                    <a:pt x="4" y="62"/>
                  </a:cubicBezTo>
                  <a:cubicBezTo>
                    <a:pt x="5" y="93"/>
                    <a:pt x="0" y="124"/>
                    <a:pt x="8" y="154"/>
                  </a:cubicBezTo>
                  <a:cubicBezTo>
                    <a:pt x="10" y="161"/>
                    <a:pt x="21" y="148"/>
                    <a:pt x="28" y="150"/>
                  </a:cubicBezTo>
                  <a:cubicBezTo>
                    <a:pt x="41" y="154"/>
                    <a:pt x="32" y="168"/>
                    <a:pt x="40" y="174"/>
                  </a:cubicBezTo>
                  <a:cubicBezTo>
                    <a:pt x="48" y="180"/>
                    <a:pt x="59" y="179"/>
                    <a:pt x="68" y="182"/>
                  </a:cubicBezTo>
                  <a:cubicBezTo>
                    <a:pt x="81" y="202"/>
                    <a:pt x="84" y="203"/>
                    <a:pt x="108" y="198"/>
                  </a:cubicBezTo>
                  <a:cubicBezTo>
                    <a:pt x="109" y="193"/>
                    <a:pt x="108" y="186"/>
                    <a:pt x="112" y="182"/>
                  </a:cubicBezTo>
                  <a:cubicBezTo>
                    <a:pt x="116" y="178"/>
                    <a:pt x="124" y="182"/>
                    <a:pt x="128" y="178"/>
                  </a:cubicBezTo>
                  <a:cubicBezTo>
                    <a:pt x="132" y="173"/>
                    <a:pt x="127" y="163"/>
                    <a:pt x="132" y="158"/>
                  </a:cubicBezTo>
                  <a:cubicBezTo>
                    <a:pt x="138" y="152"/>
                    <a:pt x="148" y="153"/>
                    <a:pt x="156" y="150"/>
                  </a:cubicBezTo>
                  <a:cubicBezTo>
                    <a:pt x="169" y="141"/>
                    <a:pt x="192" y="118"/>
                    <a:pt x="192" y="118"/>
                  </a:cubicBezTo>
                  <a:cubicBezTo>
                    <a:pt x="193" y="101"/>
                    <a:pt x="192" y="83"/>
                    <a:pt x="196" y="66"/>
                  </a:cubicBezTo>
                  <a:cubicBezTo>
                    <a:pt x="197" y="61"/>
                    <a:pt x="207" y="63"/>
                    <a:pt x="208" y="58"/>
                  </a:cubicBezTo>
                  <a:cubicBezTo>
                    <a:pt x="210" y="47"/>
                    <a:pt x="208" y="36"/>
                    <a:pt x="204" y="26"/>
                  </a:cubicBezTo>
                  <a:cubicBezTo>
                    <a:pt x="200" y="16"/>
                    <a:pt x="190" y="11"/>
                    <a:pt x="184" y="2"/>
                  </a:cubicBezTo>
                  <a:cubicBezTo>
                    <a:pt x="164" y="3"/>
                    <a:pt x="143" y="0"/>
                    <a:pt x="124" y="6"/>
                  </a:cubicBezTo>
                  <a:cubicBezTo>
                    <a:pt x="101" y="11"/>
                    <a:pt x="58" y="22"/>
                    <a:pt x="44" y="30"/>
                  </a:cubicBezTo>
                  <a:close/>
                </a:path>
              </a:pathLst>
            </a:custGeom>
            <a:solidFill>
              <a:schemeClr val="accent2"/>
            </a:solidFill>
            <a:ln w="28575">
              <a:noFill/>
              <a:round/>
              <a:headEnd/>
              <a:tailEnd/>
            </a:ln>
          </p:spPr>
          <p:txBody>
            <a:bodyPr wrap="none" lIns="0" tIns="0" rIns="0" bIns="0" anchor="ctr"/>
            <a:lstStyle/>
            <a:p>
              <a:endParaRPr lang="zh-CN" altLang="en-US"/>
            </a:p>
          </p:txBody>
        </p:sp>
      </p:grpSp>
      <p:pic>
        <p:nvPicPr>
          <p:cNvPr id="10246" name="Picture 83" descr="Icon_08"/>
          <p:cNvPicPr>
            <a:picLocks noChangeAspect="1" noChangeArrowheads="1"/>
          </p:cNvPicPr>
          <p:nvPr/>
        </p:nvPicPr>
        <p:blipFill>
          <a:blip r:embed="rId2"/>
          <a:srcRect/>
          <a:stretch>
            <a:fillRect/>
          </a:stretch>
        </p:blipFill>
        <p:spPr bwMode="auto">
          <a:xfrm>
            <a:off x="4908550" y="2901950"/>
            <a:ext cx="311150" cy="234950"/>
          </a:xfrm>
          <a:prstGeom prst="rect">
            <a:avLst/>
          </a:prstGeom>
          <a:noFill/>
          <a:ln w="9525">
            <a:noFill/>
            <a:miter lim="800000"/>
            <a:headEnd/>
            <a:tailEnd/>
          </a:ln>
        </p:spPr>
      </p:pic>
      <p:grpSp>
        <p:nvGrpSpPr>
          <p:cNvPr id="10" name="组合 130"/>
          <p:cNvGrpSpPr>
            <a:grpSpLocks/>
          </p:cNvGrpSpPr>
          <p:nvPr/>
        </p:nvGrpSpPr>
        <p:grpSpPr bwMode="auto">
          <a:xfrm>
            <a:off x="4954588" y="3286125"/>
            <a:ext cx="7621587" cy="668338"/>
            <a:chOff x="4071934" y="3357562"/>
            <a:chExt cx="5715005" cy="666750"/>
          </a:xfrm>
        </p:grpSpPr>
        <p:sp>
          <p:nvSpPr>
            <p:cNvPr id="101" name="Rectangle 3"/>
            <p:cNvSpPr>
              <a:spLocks noChangeArrowheads="1"/>
            </p:cNvSpPr>
            <p:nvPr/>
          </p:nvSpPr>
          <p:spPr bwMode="auto">
            <a:xfrm rot="10800000">
              <a:off x="4786161" y="3357562"/>
              <a:ext cx="3500902" cy="666750"/>
            </a:xfrm>
            <a:prstGeom prst="rect">
              <a:avLst/>
            </a:prstGeom>
            <a:gradFill rotWithShape="1">
              <a:gsLst>
                <a:gs pos="0">
                  <a:schemeClr val="bg2">
                    <a:gamma/>
                    <a:tint val="18039"/>
                    <a:invGamma/>
                  </a:schemeClr>
                </a:gs>
                <a:gs pos="100000">
                  <a:schemeClr val="bg2"/>
                </a:gs>
              </a:gsLst>
              <a:lin ang="0" scaled="1"/>
            </a:gradFill>
            <a:ln w="9525" algn="ctr">
              <a:solidFill>
                <a:schemeClr val="bg2"/>
              </a:solidFill>
              <a:miter lim="800000"/>
              <a:headEnd/>
              <a:tailEnd/>
            </a:ln>
            <a:effectLst/>
          </p:spPr>
          <p:txBody>
            <a:bodyPr wrap="none" anchor="ctr"/>
            <a:lstStyle/>
            <a:p>
              <a:pPr>
                <a:defRPr/>
              </a:pPr>
              <a:endParaRPr lang="zh-CN" altLang="en-US">
                <a:latin typeface="Arial" charset="0"/>
              </a:endParaRPr>
            </a:p>
          </p:txBody>
        </p:sp>
        <p:sp>
          <p:nvSpPr>
            <p:cNvPr id="10257" name="Rectangle 10"/>
            <p:cNvSpPr>
              <a:spLocks noChangeArrowheads="1"/>
            </p:cNvSpPr>
            <p:nvPr/>
          </p:nvSpPr>
          <p:spPr bwMode="auto">
            <a:xfrm>
              <a:off x="4071934" y="3357562"/>
              <a:ext cx="5715005" cy="642938"/>
            </a:xfrm>
            <a:prstGeom prst="rect">
              <a:avLst/>
            </a:prstGeom>
            <a:noFill/>
            <a:ln w="9525" algn="ctr">
              <a:noFill/>
              <a:miter lim="800000"/>
              <a:headEnd/>
              <a:tailEnd/>
            </a:ln>
          </p:spPr>
          <p:txBody>
            <a:bodyPr anchor="ctr"/>
            <a:lstStyle/>
            <a:p>
              <a:pPr algn="ctr"/>
              <a:r>
                <a:rPr lang="zh-CN" altLang="en-US" sz="2000" b="1" i="0" dirty="0" smtClean="0">
                  <a:latin typeface="+mn-ea"/>
                  <a:ea typeface="楷体_GB2312"/>
                </a:rPr>
                <a:t>服务承诺</a:t>
              </a:r>
              <a:endParaRPr lang="zh-CN" altLang="en-US" sz="2000" b="1" i="0" dirty="0">
                <a:latin typeface="+mn-ea"/>
                <a:ea typeface="楷体_GB2312"/>
              </a:endParaRPr>
            </a:p>
          </p:txBody>
        </p:sp>
      </p:grpSp>
      <p:grpSp>
        <p:nvGrpSpPr>
          <p:cNvPr id="11" name="组合 121"/>
          <p:cNvGrpSpPr>
            <a:grpSpLocks/>
          </p:cNvGrpSpPr>
          <p:nvPr/>
        </p:nvGrpSpPr>
        <p:grpSpPr bwMode="auto">
          <a:xfrm>
            <a:off x="10290175" y="3071813"/>
            <a:ext cx="1289050" cy="963612"/>
            <a:chOff x="1979613" y="3117850"/>
            <a:chExt cx="966787" cy="962025"/>
          </a:xfrm>
        </p:grpSpPr>
        <p:grpSp>
          <p:nvGrpSpPr>
            <p:cNvPr id="12" name="Group 11"/>
            <p:cNvGrpSpPr>
              <a:grpSpLocks/>
            </p:cNvGrpSpPr>
            <p:nvPr/>
          </p:nvGrpSpPr>
          <p:grpSpPr bwMode="auto">
            <a:xfrm>
              <a:off x="1979613" y="3117850"/>
              <a:ext cx="966787" cy="962025"/>
              <a:chOff x="2227" y="1607"/>
              <a:chExt cx="1288" cy="1286"/>
            </a:xfrm>
          </p:grpSpPr>
          <p:grpSp>
            <p:nvGrpSpPr>
              <p:cNvPr id="13" name="Group 12"/>
              <p:cNvGrpSpPr>
                <a:grpSpLocks/>
              </p:cNvGrpSpPr>
              <p:nvPr/>
            </p:nvGrpSpPr>
            <p:grpSpPr bwMode="auto">
              <a:xfrm rot="650306">
                <a:off x="2227" y="1607"/>
                <a:ext cx="1288" cy="1286"/>
                <a:chOff x="3785" y="1683"/>
                <a:chExt cx="1136" cy="1134"/>
              </a:xfrm>
            </p:grpSpPr>
            <p:sp>
              <p:nvSpPr>
                <p:cNvPr id="128" name="Oval 13"/>
                <p:cNvSpPr>
                  <a:spLocks noChangeArrowheads="1"/>
                </p:cNvSpPr>
                <p:nvPr/>
              </p:nvSpPr>
              <p:spPr bwMode="auto">
                <a:xfrm>
                  <a:off x="3785" y="1683"/>
                  <a:ext cx="1136" cy="1134"/>
                </a:xfrm>
                <a:prstGeom prst="ellipse">
                  <a:avLst/>
                </a:prstGeom>
                <a:gradFill rotWithShape="1">
                  <a:gsLst>
                    <a:gs pos="0">
                      <a:schemeClr val="bg2">
                        <a:alpha val="89999"/>
                      </a:schemeClr>
                    </a:gs>
                    <a:gs pos="50000">
                      <a:schemeClr val="bg1"/>
                    </a:gs>
                    <a:gs pos="100000">
                      <a:schemeClr val="bg2">
                        <a:alpha val="89999"/>
                      </a:schemeClr>
                    </a:gs>
                  </a:gsLst>
                  <a:lin ang="2700000" scaled="1"/>
                </a:gradFill>
                <a:ln w="9525" algn="ctr">
                  <a:solidFill>
                    <a:schemeClr val="bg2"/>
                  </a:solidFill>
                  <a:round/>
                  <a:headEnd/>
                  <a:tailEnd/>
                </a:ln>
                <a:effectLst/>
              </p:spPr>
              <p:txBody>
                <a:bodyPr wrap="none" anchor="ctr"/>
                <a:lstStyle/>
                <a:p>
                  <a:pPr>
                    <a:defRPr/>
                  </a:pPr>
                  <a:endParaRPr lang="zh-CN" altLang="en-US">
                    <a:latin typeface="Arial" charset="0"/>
                  </a:endParaRPr>
                </a:p>
              </p:txBody>
            </p:sp>
            <p:sp>
              <p:nvSpPr>
                <p:cNvPr id="129" name="Oval 14"/>
                <p:cNvSpPr>
                  <a:spLocks noChangeArrowheads="1"/>
                </p:cNvSpPr>
                <p:nvPr/>
              </p:nvSpPr>
              <p:spPr bwMode="auto">
                <a:xfrm>
                  <a:off x="3846" y="1740"/>
                  <a:ext cx="1009" cy="1011"/>
                </a:xfrm>
                <a:prstGeom prst="ellipse">
                  <a:avLst/>
                </a:prstGeom>
                <a:gradFill rotWithShape="1">
                  <a:gsLst>
                    <a:gs pos="0">
                      <a:schemeClr val="accent2">
                        <a:alpha val="89999"/>
                      </a:schemeClr>
                    </a:gs>
                    <a:gs pos="100000">
                      <a:schemeClr val="accent2">
                        <a:gamma/>
                        <a:shade val="46275"/>
                        <a:invGamma/>
                      </a:schemeClr>
                    </a:gs>
                  </a:gsLst>
                  <a:lin ang="2700000" scaled="1"/>
                </a:gradFill>
                <a:ln w="9525" algn="ctr">
                  <a:solidFill>
                    <a:schemeClr val="bg2"/>
                  </a:solidFill>
                  <a:round/>
                  <a:headEnd/>
                  <a:tailEnd/>
                </a:ln>
                <a:effectLst/>
              </p:spPr>
              <p:txBody>
                <a:bodyPr wrap="none" anchor="ctr"/>
                <a:lstStyle/>
                <a:p>
                  <a:pPr>
                    <a:defRPr/>
                  </a:pPr>
                  <a:endParaRPr lang="zh-CN" altLang="en-US">
                    <a:latin typeface="Arial" charset="0"/>
                  </a:endParaRPr>
                </a:p>
              </p:txBody>
            </p:sp>
          </p:grpSp>
          <p:sp>
            <p:nvSpPr>
              <p:cNvPr id="10252" name="Freeform 15"/>
              <p:cNvSpPr>
                <a:spLocks/>
              </p:cNvSpPr>
              <p:nvPr/>
            </p:nvSpPr>
            <p:spPr bwMode="auto">
              <a:xfrm rot="-5400000">
                <a:off x="2542" y="2004"/>
                <a:ext cx="491" cy="980"/>
              </a:xfrm>
              <a:custGeom>
                <a:avLst/>
                <a:gdLst>
                  <a:gd name="T0" fmla="*/ 15623180 w 174"/>
                  <a:gd name="T1" fmla="*/ 0 h 348"/>
                  <a:gd name="T2" fmla="*/ 0 w 174"/>
                  <a:gd name="T3" fmla="*/ 15271138 h 348"/>
                  <a:gd name="T4" fmla="*/ 15723231 w 174"/>
                  <a:gd name="T5" fmla="*/ 30740888 h 348"/>
                  <a:gd name="T6" fmla="*/ 15723231 w 174"/>
                  <a:gd name="T7" fmla="*/ 15369453 h 348"/>
                  <a:gd name="T8" fmla="*/ 15623180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8"/>
                    </a:schemeClr>
                  </a:gs>
                </a:gsLst>
                <a:lin ang="0" scaled="1"/>
              </a:gradFill>
              <a:ln w="6350">
                <a:noFill/>
                <a:round/>
                <a:headEnd/>
                <a:tailEnd/>
              </a:ln>
            </p:spPr>
            <p:txBody>
              <a:bodyPr/>
              <a:lstStyle/>
              <a:p>
                <a:endParaRPr lang="zh-CN" altLang="en-US"/>
              </a:p>
            </p:txBody>
          </p:sp>
          <p:sp>
            <p:nvSpPr>
              <p:cNvPr id="10253" name="Freeform 16"/>
              <p:cNvSpPr>
                <a:spLocks/>
              </p:cNvSpPr>
              <p:nvPr/>
            </p:nvSpPr>
            <p:spPr bwMode="auto">
              <a:xfrm rot="5400000">
                <a:off x="2703" y="1516"/>
                <a:ext cx="491" cy="980"/>
              </a:xfrm>
              <a:custGeom>
                <a:avLst/>
                <a:gdLst>
                  <a:gd name="T0" fmla="*/ 15623180 w 174"/>
                  <a:gd name="T1" fmla="*/ 0 h 348"/>
                  <a:gd name="T2" fmla="*/ 0 w 174"/>
                  <a:gd name="T3" fmla="*/ 15271138 h 348"/>
                  <a:gd name="T4" fmla="*/ 15723231 w 174"/>
                  <a:gd name="T5" fmla="*/ 30740888 h 348"/>
                  <a:gd name="T6" fmla="*/ 15723231 w 174"/>
                  <a:gd name="T7" fmla="*/ 15369453 h 348"/>
                  <a:gd name="T8" fmla="*/ 15623180 w 174"/>
                  <a:gd name="T9" fmla="*/ 0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gradFill>
              <a:ln w="6350">
                <a:noFill/>
                <a:round/>
                <a:headEnd/>
                <a:tailEnd/>
              </a:ln>
            </p:spPr>
            <p:txBody>
              <a:bodyPr/>
              <a:lstStyle/>
              <a:p>
                <a:endParaRPr lang="zh-CN" altLang="en-US"/>
              </a:p>
            </p:txBody>
          </p:sp>
        </p:grpSp>
        <p:sp>
          <p:nvSpPr>
            <p:cNvPr id="10250" name="Rectangle 48"/>
            <p:cNvSpPr>
              <a:spLocks noChangeArrowheads="1"/>
            </p:cNvSpPr>
            <p:nvPr/>
          </p:nvSpPr>
          <p:spPr bwMode="auto">
            <a:xfrm>
              <a:off x="2124075" y="3189288"/>
              <a:ext cx="647700" cy="769937"/>
            </a:xfrm>
            <a:prstGeom prst="rect">
              <a:avLst/>
            </a:prstGeom>
            <a:noFill/>
            <a:ln w="9525" algn="ctr">
              <a:noFill/>
              <a:miter lim="800000"/>
              <a:headEnd/>
              <a:tailEnd/>
            </a:ln>
          </p:spPr>
          <p:txBody>
            <a:bodyPr anchor="ctr"/>
            <a:lstStyle/>
            <a:p>
              <a:pPr algn="ctr"/>
              <a:r>
                <a:rPr lang="en-US" altLang="zh-CN" sz="3200" b="1" i="0" dirty="0" smtClean="0">
                  <a:solidFill>
                    <a:schemeClr val="bg1"/>
                  </a:solidFill>
                </a:rPr>
                <a:t>4</a:t>
              </a:r>
              <a:endParaRPr lang="zh-CN" altLang="en-US" sz="3200" b="1" i="0" dirty="0">
                <a:solidFill>
                  <a:schemeClr val="bg1"/>
                </a:solidFill>
              </a:endParaRP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126" y="274641"/>
            <a:ext cx="10976927" cy="726261"/>
          </a:xfrm>
        </p:spPr>
        <p:txBody>
          <a:bodyPr/>
          <a:lstStyle/>
          <a:p>
            <a:r>
              <a:rPr lang="zh-CN" altLang="en-US" dirty="0" smtClean="0"/>
              <a:t>服务承诺</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19824DCE-9422-4DDD-A929-7770432269DD}" type="slidenum">
              <a:rPr lang="zh-CN" altLang="en-US" smtClean="0"/>
              <a:pPr>
                <a:defRPr/>
              </a:pPr>
              <a:t>47</a:t>
            </a:fld>
            <a:endParaRPr lang="en-US" altLang="zh-CN"/>
          </a:p>
        </p:txBody>
      </p:sp>
      <p:sp>
        <p:nvSpPr>
          <p:cNvPr id="4" name="AutoShape 2"/>
          <p:cNvSpPr>
            <a:spLocks noChangeArrowheads="1"/>
          </p:cNvSpPr>
          <p:nvPr/>
        </p:nvSpPr>
        <p:spPr bwMode="auto">
          <a:xfrm>
            <a:off x="2597125" y="1643844"/>
            <a:ext cx="9358378" cy="4500594"/>
          </a:xfrm>
          <a:prstGeom prst="roundRect">
            <a:avLst>
              <a:gd name="adj" fmla="val 50000"/>
            </a:avLst>
          </a:prstGeom>
          <a:noFill/>
          <a:ln w="9525" algn="ctr">
            <a:noFill/>
            <a:round/>
            <a:headEnd/>
            <a:tailEnd/>
          </a:ln>
        </p:spPr>
        <p:txBody>
          <a:bodyPr anchor="ctr"/>
          <a:lstStyle/>
          <a:p>
            <a:pPr>
              <a:lnSpc>
                <a:spcPts val="2000"/>
              </a:lnSpc>
              <a:spcBef>
                <a:spcPts val="600"/>
              </a:spcBef>
              <a:spcAft>
                <a:spcPts val="600"/>
              </a:spcAft>
              <a:buSzPct val="80000"/>
              <a:defRPr/>
            </a:pPr>
            <a:r>
              <a:rPr lang="zh-CN" altLang="en-US" sz="1600" i="0" spc="-100" dirty="0" smtClean="0">
                <a:latin typeface="楷体_GB2312" pitchFamily="49" charset="-122"/>
                <a:ea typeface="楷体_GB2312" pitchFamily="49" charset="-122"/>
              </a:rPr>
              <a:t>    确保项目投入足够数目的称职专业人员，以谨慎、称职和专业的态度，确保总体时间进度及评估质量；</a:t>
            </a:r>
          </a:p>
          <a:p>
            <a:pPr>
              <a:lnSpc>
                <a:spcPts val="2000"/>
              </a:lnSpc>
              <a:spcBef>
                <a:spcPts val="600"/>
              </a:spcBef>
              <a:spcAft>
                <a:spcPts val="600"/>
              </a:spcAft>
              <a:buSzPct val="80000"/>
              <a:defRPr/>
            </a:pPr>
            <a:r>
              <a:rPr lang="zh-CN" altLang="en-US" sz="1600" i="0" spc="-100" dirty="0" smtClean="0">
                <a:latin typeface="楷体_GB2312" pitchFamily="49" charset="-122"/>
                <a:ea typeface="楷体_GB2312" pitchFamily="49" charset="-122"/>
              </a:rPr>
              <a:t>    项目前期进行充分调查，制定有效的项目操作方案，对评估团队进行培训；在项目组织方面建立职责分明、框架清晰的团队架构；</a:t>
            </a:r>
          </a:p>
          <a:p>
            <a:pPr>
              <a:lnSpc>
                <a:spcPts val="2000"/>
              </a:lnSpc>
              <a:spcBef>
                <a:spcPts val="600"/>
              </a:spcBef>
              <a:spcAft>
                <a:spcPts val="600"/>
              </a:spcAft>
              <a:buSzPct val="80000"/>
              <a:defRPr/>
            </a:pPr>
            <a:r>
              <a:rPr lang="zh-CN" altLang="en-US" sz="1600" i="0" spc="-100" dirty="0" smtClean="0">
                <a:latin typeface="楷体_GB2312" pitchFamily="49" charset="-122"/>
                <a:ea typeface="楷体_GB2312" pitchFamily="49" charset="-122"/>
              </a:rPr>
              <a:t>    指定专人与本项目的其他相关中介机构进行充分沟通，保证资产范围、产权关系、重大事项披露的一致性；</a:t>
            </a:r>
          </a:p>
          <a:p>
            <a:pPr>
              <a:lnSpc>
                <a:spcPts val="2000"/>
              </a:lnSpc>
              <a:spcBef>
                <a:spcPts val="600"/>
              </a:spcBef>
              <a:spcAft>
                <a:spcPts val="600"/>
              </a:spcAft>
              <a:buSzPct val="80000"/>
              <a:defRPr/>
            </a:pPr>
            <a:r>
              <a:rPr lang="zh-CN" altLang="en-US" sz="1600" i="0" spc="-100" dirty="0" smtClean="0">
                <a:latin typeface="楷体_GB2312" pitchFamily="49" charset="-122"/>
                <a:ea typeface="楷体_GB2312" pitchFamily="49" charset="-122"/>
              </a:rPr>
              <a:t>    根据资产评估相关法律、准则的要求，完成评估报告，保证信息充分；</a:t>
            </a:r>
          </a:p>
          <a:p>
            <a:pPr>
              <a:lnSpc>
                <a:spcPts val="2000"/>
              </a:lnSpc>
              <a:spcBef>
                <a:spcPts val="600"/>
              </a:spcBef>
              <a:spcAft>
                <a:spcPts val="600"/>
              </a:spcAft>
              <a:buSzPct val="80000"/>
              <a:defRPr/>
            </a:pPr>
            <a:r>
              <a:rPr lang="zh-CN" altLang="en-US" sz="1600" i="0" spc="-100" dirty="0" smtClean="0">
                <a:latin typeface="楷体_GB2312" pitchFamily="49" charset="-122"/>
                <a:ea typeface="楷体_GB2312" pitchFamily="49" charset="-122"/>
              </a:rPr>
              <a:t>    负责对相关各方提出的问题，予以专业性的解答，并进行有关资产评估知识讲解，对资产占有方配合工作的有关人员进行培训，协助填制各种表格；</a:t>
            </a:r>
          </a:p>
          <a:p>
            <a:pPr>
              <a:lnSpc>
                <a:spcPts val="2000"/>
              </a:lnSpc>
              <a:spcBef>
                <a:spcPts val="600"/>
              </a:spcBef>
              <a:spcAft>
                <a:spcPts val="600"/>
              </a:spcAft>
              <a:buSzPct val="80000"/>
              <a:defRPr/>
            </a:pPr>
            <a:r>
              <a:rPr lang="zh-CN" altLang="en-US" sz="1600" i="0" spc="-100" dirty="0" smtClean="0">
                <a:latin typeface="楷体_GB2312" pitchFamily="49" charset="-122"/>
                <a:ea typeface="楷体_GB2312" pitchFamily="49" charset="-122"/>
              </a:rPr>
              <a:t>    客观、公正地完成工作，维护委托者各方的权益；</a:t>
            </a:r>
          </a:p>
          <a:p>
            <a:pPr>
              <a:lnSpc>
                <a:spcPts val="2000"/>
              </a:lnSpc>
              <a:spcBef>
                <a:spcPts val="600"/>
              </a:spcBef>
              <a:spcAft>
                <a:spcPts val="600"/>
              </a:spcAft>
              <a:buSzPct val="80000"/>
              <a:defRPr/>
            </a:pPr>
            <a:r>
              <a:rPr lang="zh-CN" altLang="en-US" sz="1600" i="0" spc="-100" dirty="0" smtClean="0">
                <a:latin typeface="楷体_GB2312" pitchFamily="49" charset="-122"/>
                <a:ea typeface="楷体_GB2312" pitchFamily="49" charset="-122"/>
              </a:rPr>
              <a:t>    保证我公司已完成和正在承办的项目与本项目之间没有任何潜在的利益及资源方面的冲突；</a:t>
            </a:r>
          </a:p>
          <a:p>
            <a:pPr>
              <a:lnSpc>
                <a:spcPts val="2000"/>
              </a:lnSpc>
              <a:spcBef>
                <a:spcPts val="600"/>
              </a:spcBef>
              <a:spcAft>
                <a:spcPts val="600"/>
              </a:spcAft>
              <a:buSzPct val="80000"/>
              <a:defRPr/>
            </a:pPr>
            <a:r>
              <a:rPr lang="zh-CN" altLang="en-US" sz="1600" i="0" spc="-100" dirty="0" smtClean="0">
                <a:latin typeface="楷体_GB2312" pitchFamily="49" charset="-122"/>
                <a:ea typeface="楷体_GB2312" pitchFamily="49" charset="-122"/>
              </a:rPr>
              <a:t>    替委托方进行保密，与委托方签定保密协议并严格遵守保密协议的各项条款。</a:t>
            </a:r>
            <a:r>
              <a:rPr lang="en-US" altLang="zh-CN" sz="1600" i="0" spc="-100" dirty="0" smtClean="0">
                <a:latin typeface="楷体_GB2312" pitchFamily="49" charset="-122"/>
                <a:ea typeface="楷体_GB2312" pitchFamily="49" charset="-122"/>
              </a:rPr>
              <a:t> </a:t>
            </a:r>
            <a:r>
              <a:rPr lang="zh-CN" altLang="en-US" sz="1600" i="0" dirty="0" smtClean="0">
                <a:latin typeface="+mn-lt"/>
                <a:ea typeface="楷体_GB2312"/>
              </a:rPr>
              <a:t>  </a:t>
            </a:r>
            <a:endParaRPr lang="zh-CN" altLang="en-US" sz="1600" i="0" dirty="0">
              <a:latin typeface="+mn-lt"/>
              <a:ea typeface="楷体_GB2312"/>
            </a:endParaRPr>
          </a:p>
        </p:txBody>
      </p:sp>
      <p:pic>
        <p:nvPicPr>
          <p:cNvPr id="5" name="Picture 14" descr="57"/>
          <p:cNvPicPr>
            <a:picLocks noChangeAspect="1" noChangeArrowheads="1"/>
          </p:cNvPicPr>
          <p:nvPr/>
        </p:nvPicPr>
        <p:blipFill>
          <a:blip r:embed="rId2" cstate="print"/>
          <a:srcRect/>
          <a:stretch>
            <a:fillRect/>
          </a:stretch>
        </p:blipFill>
        <p:spPr bwMode="auto">
          <a:xfrm>
            <a:off x="315913" y="2214563"/>
            <a:ext cx="1793875" cy="379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3" descr="bg3"/>
          <p:cNvPicPr>
            <a:picLocks noChangeAspect="1" noChangeArrowheads="1"/>
          </p:cNvPicPr>
          <p:nvPr/>
        </p:nvPicPr>
        <p:blipFill>
          <a:blip r:embed="rId2"/>
          <a:srcRect/>
          <a:stretch>
            <a:fillRect/>
          </a:stretch>
        </p:blipFill>
        <p:spPr bwMode="auto">
          <a:xfrm>
            <a:off x="-49213" y="0"/>
            <a:ext cx="12244388" cy="6886575"/>
          </a:xfrm>
          <a:prstGeom prst="rect">
            <a:avLst/>
          </a:prstGeom>
          <a:noFill/>
          <a:ln w="9525">
            <a:noFill/>
            <a:miter lim="800000"/>
            <a:headEnd/>
            <a:tailEnd/>
          </a:ln>
        </p:spPr>
      </p:pic>
      <p:sp>
        <p:nvSpPr>
          <p:cNvPr id="37891" name="Rectangle 3"/>
          <p:cNvSpPr>
            <a:spLocks noChangeArrowheads="1"/>
          </p:cNvSpPr>
          <p:nvPr/>
        </p:nvSpPr>
        <p:spPr bwMode="auto">
          <a:xfrm>
            <a:off x="6954837" y="357188"/>
            <a:ext cx="4143409" cy="2028825"/>
          </a:xfrm>
          <a:prstGeom prst="rect">
            <a:avLst/>
          </a:prstGeom>
          <a:noFill/>
          <a:ln w="9525">
            <a:noFill/>
            <a:miter lim="800000"/>
            <a:headEnd/>
            <a:tailEnd/>
          </a:ln>
        </p:spPr>
        <p:txBody>
          <a:bodyPr lIns="0" tIns="45581" rIns="0" bIns="45581"/>
          <a:lstStyle/>
          <a:p>
            <a:pPr defTabSz="777875">
              <a:lnSpc>
                <a:spcPct val="120000"/>
              </a:lnSpc>
            </a:pPr>
            <a:r>
              <a:rPr lang="zh-CN" altLang="en-US" sz="1600" b="1" i="0" dirty="0">
                <a:solidFill>
                  <a:schemeClr val="tx2"/>
                </a:solidFill>
                <a:ea typeface="楷体_GB2312" pitchFamily="49" charset="-122"/>
              </a:rPr>
              <a:t>地址</a:t>
            </a:r>
            <a:r>
              <a:rPr lang="zh-CN" altLang="en-US" sz="1600" b="1" i="0" dirty="0" smtClean="0">
                <a:solidFill>
                  <a:schemeClr val="tx2"/>
                </a:solidFill>
                <a:ea typeface="楷体_GB2312" pitchFamily="49" charset="-122"/>
              </a:rPr>
              <a:t>：海淀区紫竹院</a:t>
            </a:r>
            <a:r>
              <a:rPr lang="zh-CN" altLang="en-US" sz="1600" b="1" i="0" dirty="0">
                <a:solidFill>
                  <a:schemeClr val="tx2"/>
                </a:solidFill>
                <a:ea typeface="楷体_GB2312" pitchFamily="49" charset="-122"/>
              </a:rPr>
              <a:t>路</a:t>
            </a:r>
            <a:r>
              <a:rPr lang="en-US" altLang="zh-CN" sz="1600" b="1" i="0" dirty="0">
                <a:solidFill>
                  <a:schemeClr val="tx2"/>
                </a:solidFill>
                <a:ea typeface="楷体_GB2312" pitchFamily="49" charset="-122"/>
              </a:rPr>
              <a:t>81</a:t>
            </a:r>
            <a:r>
              <a:rPr lang="zh-CN" altLang="en-US" sz="1600" b="1" i="0" dirty="0">
                <a:solidFill>
                  <a:schemeClr val="tx2"/>
                </a:solidFill>
                <a:ea typeface="楷体_GB2312" pitchFamily="49" charset="-122"/>
              </a:rPr>
              <a:t>号</a:t>
            </a:r>
            <a:r>
              <a:rPr lang="zh-CN" altLang="en-US" sz="1600" b="1" i="0" dirty="0" smtClean="0">
                <a:solidFill>
                  <a:schemeClr val="tx2"/>
                </a:solidFill>
                <a:ea typeface="楷体_GB2312" pitchFamily="49" charset="-122"/>
              </a:rPr>
              <a:t>院地产</a:t>
            </a:r>
            <a:r>
              <a:rPr lang="zh-CN" altLang="en-US" sz="1600" b="1" i="0" dirty="0">
                <a:solidFill>
                  <a:schemeClr val="tx2"/>
                </a:solidFill>
                <a:ea typeface="楷体_GB2312" pitchFamily="49" charset="-122"/>
              </a:rPr>
              <a:t>大厦</a:t>
            </a:r>
            <a:r>
              <a:rPr lang="en-US" altLang="zh-CN" sz="1600" b="1" i="0" dirty="0">
                <a:solidFill>
                  <a:schemeClr val="tx2"/>
                </a:solidFill>
                <a:ea typeface="楷体_GB2312" pitchFamily="49" charset="-122"/>
              </a:rPr>
              <a:t>802</a:t>
            </a:r>
            <a:r>
              <a:rPr lang="zh-CN" altLang="en-US" sz="1600" b="1" i="0" dirty="0">
                <a:solidFill>
                  <a:schemeClr val="tx2"/>
                </a:solidFill>
                <a:ea typeface="楷体_GB2312" pitchFamily="49" charset="-122"/>
              </a:rPr>
              <a:t>室</a:t>
            </a:r>
            <a:endParaRPr lang="en-US" altLang="zh-CN" sz="1600" b="1" i="0" dirty="0">
              <a:solidFill>
                <a:schemeClr val="tx2"/>
              </a:solidFill>
              <a:ea typeface="楷体_GB2312" pitchFamily="49" charset="-122"/>
            </a:endParaRPr>
          </a:p>
          <a:p>
            <a:pPr defTabSz="777875">
              <a:lnSpc>
                <a:spcPct val="120000"/>
              </a:lnSpc>
            </a:pPr>
            <a:r>
              <a:rPr lang="zh-CN" altLang="en-US" sz="1600" b="1" i="0" dirty="0">
                <a:solidFill>
                  <a:schemeClr val="tx2"/>
                </a:solidFill>
                <a:ea typeface="楷体_GB2312" pitchFamily="49" charset="-122"/>
              </a:rPr>
              <a:t>联系人：陈思</a:t>
            </a:r>
          </a:p>
          <a:p>
            <a:pPr defTabSz="777875">
              <a:lnSpc>
                <a:spcPct val="120000"/>
              </a:lnSpc>
            </a:pPr>
            <a:r>
              <a:rPr lang="zh-CN" altLang="en-US" sz="1600" b="1" i="0" dirty="0">
                <a:solidFill>
                  <a:schemeClr val="tx2"/>
                </a:solidFill>
                <a:ea typeface="楷体_GB2312" pitchFamily="49" charset="-122"/>
              </a:rPr>
              <a:t>电话：</a:t>
            </a:r>
            <a:r>
              <a:rPr lang="en-US" altLang="zh-CN" sz="1600" b="1" i="0" dirty="0">
                <a:solidFill>
                  <a:schemeClr val="tx2"/>
                </a:solidFill>
                <a:ea typeface="楷体_GB2312" pitchFamily="49" charset="-122"/>
              </a:rPr>
              <a:t>010</a:t>
            </a:r>
            <a:r>
              <a:rPr lang="en-US" altLang="zh-CN" sz="1600" i="0" dirty="0"/>
              <a:t>–</a:t>
            </a:r>
            <a:r>
              <a:rPr lang="en-US" altLang="zh-CN" sz="1600" b="1" i="0" dirty="0">
                <a:solidFill>
                  <a:schemeClr val="tx2"/>
                </a:solidFill>
                <a:ea typeface="楷体_GB2312" pitchFamily="49" charset="-122"/>
              </a:rPr>
              <a:t>88580325  13901310825</a:t>
            </a:r>
          </a:p>
          <a:p>
            <a:pPr defTabSz="777875">
              <a:lnSpc>
                <a:spcPct val="120000"/>
              </a:lnSpc>
            </a:pPr>
            <a:r>
              <a:rPr lang="zh-CN" altLang="en-US" sz="1600" b="1" i="0" dirty="0">
                <a:solidFill>
                  <a:schemeClr val="tx2"/>
                </a:solidFill>
                <a:ea typeface="楷体_GB2312" pitchFamily="49" charset="-122"/>
              </a:rPr>
              <a:t>传真：</a:t>
            </a:r>
            <a:r>
              <a:rPr lang="en-US" altLang="zh-CN" sz="1600" b="1" i="0" dirty="0">
                <a:solidFill>
                  <a:schemeClr val="tx2"/>
                </a:solidFill>
                <a:ea typeface="楷体_GB2312" pitchFamily="49" charset="-122"/>
              </a:rPr>
              <a:t>010</a:t>
            </a:r>
            <a:r>
              <a:rPr lang="en-US" altLang="zh-CN" sz="1600" i="0" dirty="0"/>
              <a:t>–</a:t>
            </a:r>
            <a:r>
              <a:rPr lang="en-US" altLang="zh-CN" sz="1600" b="1" i="0" dirty="0">
                <a:solidFill>
                  <a:schemeClr val="tx2"/>
                </a:solidFill>
                <a:ea typeface="楷体_GB2312" pitchFamily="49" charset="-122"/>
              </a:rPr>
              <a:t>88580460</a:t>
            </a:r>
          </a:p>
          <a:p>
            <a:pPr defTabSz="777875">
              <a:lnSpc>
                <a:spcPct val="120000"/>
              </a:lnSpc>
            </a:pPr>
            <a:r>
              <a:rPr lang="zh-CN" altLang="en-US" sz="1600" b="1" i="0" dirty="0">
                <a:solidFill>
                  <a:schemeClr val="tx2"/>
                </a:solidFill>
                <a:ea typeface="楷体_GB2312" pitchFamily="49" charset="-122"/>
              </a:rPr>
              <a:t>邮箱：</a:t>
            </a:r>
            <a:r>
              <a:rPr lang="en-US" altLang="zh-CN" sz="1600" b="1" i="0" dirty="0">
                <a:solidFill>
                  <a:schemeClr val="tx2"/>
                </a:solidFill>
                <a:ea typeface="楷体_GB2312" pitchFamily="49" charset="-122"/>
              </a:rPr>
              <a:t>chensi@devechina.com</a:t>
            </a:r>
          </a:p>
          <a:p>
            <a:pPr defTabSz="777875">
              <a:lnSpc>
                <a:spcPct val="120000"/>
              </a:lnSpc>
            </a:pPr>
            <a:r>
              <a:rPr lang="zh-CN" altLang="en-US" sz="1600" b="1" i="0" dirty="0">
                <a:solidFill>
                  <a:schemeClr val="tx2"/>
                </a:solidFill>
                <a:ea typeface="楷体_GB2312" pitchFamily="49" charset="-122"/>
              </a:rPr>
              <a:t>网站：</a:t>
            </a:r>
            <a:r>
              <a:rPr lang="en-US" altLang="zh-CN" sz="1600" b="1" i="0" dirty="0">
                <a:solidFill>
                  <a:schemeClr val="tx2"/>
                </a:solidFill>
                <a:ea typeface="楷体_GB2312" pitchFamily="49" charset="-122"/>
              </a:rPr>
              <a:t>www.devechina.com</a:t>
            </a:r>
            <a:endParaRPr lang="zh-CN" altLang="en-US" sz="1600" i="0" dirty="0"/>
          </a:p>
        </p:txBody>
      </p:sp>
      <p:sp>
        <p:nvSpPr>
          <p:cNvPr id="37892" name="WordArt 5"/>
          <p:cNvSpPr>
            <a:spLocks noChangeArrowheads="1" noChangeShapeType="1" noTextEdit="1"/>
          </p:cNvSpPr>
          <p:nvPr/>
        </p:nvSpPr>
        <p:spPr bwMode="auto">
          <a:xfrm>
            <a:off x="387350" y="285750"/>
            <a:ext cx="3287713" cy="608013"/>
          </a:xfrm>
          <a:prstGeom prst="rect">
            <a:avLst/>
          </a:prstGeom>
        </p:spPr>
        <p:txBody>
          <a:bodyPr wrap="none" fromWordArt="1">
            <a:prstTxWarp prst="textPlain">
              <a:avLst>
                <a:gd name="adj" fmla="val 50000"/>
              </a:avLst>
            </a:prstTxWarp>
          </a:bodyPr>
          <a:lstStyle/>
          <a:p>
            <a:pPr algn="ctr"/>
            <a:r>
              <a:rPr lang="zh-CN" altLang="en-US" sz="2400" b="1" i="0" kern="10" dirty="0">
                <a:ln w="9525">
                  <a:noFill/>
                  <a:round/>
                  <a:headEnd/>
                  <a:tailEnd/>
                </a:ln>
                <a:latin typeface="黑体"/>
                <a:ea typeface="黑体"/>
              </a:rPr>
              <a:t>期待与您的合作！</a:t>
            </a:r>
          </a:p>
        </p:txBody>
      </p:sp>
      <p:pic>
        <p:nvPicPr>
          <p:cNvPr id="36870" name="Picture 2" descr="无标题"/>
          <p:cNvPicPr>
            <a:picLocks noChangeAspect="1" noChangeArrowheads="1"/>
          </p:cNvPicPr>
          <p:nvPr/>
        </p:nvPicPr>
        <p:blipFill>
          <a:blip r:embed="rId3">
            <a:lum contrast="-18000"/>
          </a:blip>
          <a:srcRect/>
          <a:stretch>
            <a:fillRect/>
          </a:stretch>
        </p:blipFill>
        <p:spPr bwMode="auto">
          <a:xfrm>
            <a:off x="315913" y="1500188"/>
            <a:ext cx="3273425" cy="193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053F8FBD-3BE8-46D0-8B21-1938CC6577A6}" type="slidenum">
              <a:rPr lang="zh-CN" altLang="en-US" smtClean="0"/>
              <a:pPr>
                <a:defRPr/>
              </a:pPr>
              <a:t>5</a:t>
            </a:fld>
            <a:endParaRPr lang="en-US" altLang="zh-CN"/>
          </a:p>
        </p:txBody>
      </p:sp>
      <p:sp>
        <p:nvSpPr>
          <p:cNvPr id="4" name="标题 1"/>
          <p:cNvSpPr txBox="1">
            <a:spLocks/>
          </p:cNvSpPr>
          <p:nvPr/>
        </p:nvSpPr>
        <p:spPr bwMode="auto">
          <a:xfrm>
            <a:off x="625475" y="215900"/>
            <a:ext cx="7778750" cy="692150"/>
          </a:xfrm>
          <a:prstGeom prst="rect">
            <a:avLst/>
          </a:prstGeom>
          <a:noFill/>
          <a:ln>
            <a:miter lim="800000"/>
            <a:headEnd/>
            <a:tailEnd/>
          </a:ln>
        </p:spPr>
        <p:txBody>
          <a:bodyPr vert="horz" wrap="square"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0" cap="none" spc="0" normalizeH="0" baseline="0" noProof="0" smtClean="0">
                <a:ln>
                  <a:noFill/>
                </a:ln>
                <a:solidFill>
                  <a:schemeClr val="bg1"/>
                </a:solidFill>
                <a:effectLst/>
                <a:uLnTx/>
                <a:uFillTx/>
                <a:latin typeface="+mj-lt"/>
                <a:ea typeface="楷体_GB2312"/>
                <a:cs typeface="+mj-cs"/>
              </a:rPr>
              <a:t>历史沿革</a:t>
            </a:r>
            <a:endParaRPr kumimoji="0" lang="zh-CN" altLang="en-US" sz="2400" b="1" i="0" u="none" strike="noStrike" kern="0" cap="none" spc="0" normalizeH="0" baseline="0" noProof="0" dirty="0" smtClean="0">
              <a:ln>
                <a:noFill/>
              </a:ln>
              <a:solidFill>
                <a:schemeClr val="bg1"/>
              </a:solidFill>
              <a:effectLst/>
              <a:uLnTx/>
              <a:uFillTx/>
              <a:latin typeface="+mj-lt"/>
              <a:ea typeface="楷体_GB2312"/>
              <a:cs typeface="+mj-cs"/>
            </a:endParaRPr>
          </a:p>
        </p:txBody>
      </p:sp>
      <p:pic>
        <p:nvPicPr>
          <p:cNvPr id="28674" name="Picture 2" descr="c:\users\liulj\appdata\roaming\360se6\User Data\temp\1371613837972.jpg"/>
          <p:cNvPicPr>
            <a:picLocks noChangeAspect="1" noChangeArrowheads="1"/>
          </p:cNvPicPr>
          <p:nvPr/>
        </p:nvPicPr>
        <p:blipFill>
          <a:blip r:embed="rId2"/>
          <a:srcRect/>
          <a:stretch>
            <a:fillRect/>
          </a:stretch>
        </p:blipFill>
        <p:spPr bwMode="auto">
          <a:xfrm>
            <a:off x="0" y="3358356"/>
            <a:ext cx="2954315" cy="3071834"/>
          </a:xfrm>
          <a:prstGeom prst="rect">
            <a:avLst/>
          </a:prstGeom>
          <a:noFill/>
        </p:spPr>
      </p:pic>
      <p:sp>
        <p:nvSpPr>
          <p:cNvPr id="6" name="矩形 5"/>
          <p:cNvSpPr/>
          <p:nvPr/>
        </p:nvSpPr>
        <p:spPr>
          <a:xfrm>
            <a:off x="2954315" y="1500968"/>
            <a:ext cx="8620163" cy="5144998"/>
          </a:xfrm>
          <a:prstGeom prst="rect">
            <a:avLst/>
          </a:prstGeom>
        </p:spPr>
        <p:txBody>
          <a:bodyPr wrap="square">
            <a:spAutoFit/>
          </a:bodyPr>
          <a:lstStyle/>
          <a:p>
            <a:pPr>
              <a:lnSpc>
                <a:spcPts val="2300"/>
              </a:lnSpc>
              <a:spcBef>
                <a:spcPts val="600"/>
              </a:spcBef>
              <a:spcAft>
                <a:spcPts val="600"/>
              </a:spcAft>
              <a:buFont typeface="Wingdings" pitchFamily="2" charset="2"/>
              <a:buChar char="Ø"/>
            </a:pPr>
            <a:r>
              <a:rPr lang="en-US" altLang="zh-CN" sz="1600" i="0" dirty="0" smtClean="0">
                <a:ea typeface="楷体_GB2312"/>
              </a:rPr>
              <a:t>1990</a:t>
            </a:r>
            <a:r>
              <a:rPr lang="zh-CN" altLang="en-US" sz="1600" i="0" dirty="0" smtClean="0">
                <a:ea typeface="楷体_GB2312"/>
              </a:rPr>
              <a:t>年，原国家国有资产管理局委托司法部所属中国国际经济与法律咨询公司设立资产评估业务部，</a:t>
            </a:r>
            <a:r>
              <a:rPr lang="en-US" altLang="zh-CN" sz="1600" i="0" dirty="0" smtClean="0">
                <a:ea typeface="楷体_GB2312"/>
              </a:rPr>
              <a:t>1993</a:t>
            </a:r>
            <a:r>
              <a:rPr lang="zh-CN" altLang="en-US" sz="1600" i="0" dirty="0" smtClean="0">
                <a:ea typeface="楷体_GB2312"/>
              </a:rPr>
              <a:t>年转制为中发国际资产评估公司，成为我国第一家专业资产评估机构。</a:t>
            </a:r>
          </a:p>
          <a:p>
            <a:pPr>
              <a:lnSpc>
                <a:spcPts val="2300"/>
              </a:lnSpc>
              <a:spcBef>
                <a:spcPts val="600"/>
              </a:spcBef>
              <a:spcAft>
                <a:spcPts val="600"/>
              </a:spcAft>
              <a:buFont typeface="Wingdings" pitchFamily="2" charset="2"/>
              <a:buChar char="Ø"/>
            </a:pPr>
            <a:r>
              <a:rPr lang="en-US" altLang="zh-CN" sz="1600" i="0" dirty="0" smtClean="0">
                <a:ea typeface="楷体_GB2312"/>
              </a:rPr>
              <a:t>1991</a:t>
            </a:r>
            <a:r>
              <a:rPr lang="zh-CN" altLang="en-US" sz="1600" i="0" dirty="0" smtClean="0">
                <a:ea typeface="楷体_GB2312"/>
              </a:rPr>
              <a:t>年，第一批获得原国家国资局颁发的资产评估从业资格证书；</a:t>
            </a:r>
            <a:r>
              <a:rPr lang="en-US" altLang="zh-CN" sz="1600" i="0" dirty="0" smtClean="0">
                <a:ea typeface="楷体_GB2312"/>
              </a:rPr>
              <a:t>1993</a:t>
            </a:r>
            <a:r>
              <a:rPr lang="zh-CN" altLang="en-US" sz="1600" i="0" dirty="0" smtClean="0">
                <a:ea typeface="楷体_GB2312"/>
              </a:rPr>
              <a:t>年</a:t>
            </a:r>
            <a:r>
              <a:rPr lang="en-US" altLang="zh-CN" sz="1600" i="0" dirty="0" smtClean="0">
                <a:ea typeface="楷体_GB2312"/>
              </a:rPr>
              <a:t>4</a:t>
            </a:r>
            <a:r>
              <a:rPr lang="zh-CN" altLang="en-US" sz="1600" i="0" dirty="0" smtClean="0">
                <a:ea typeface="楷体_GB2312"/>
              </a:rPr>
              <a:t>月</a:t>
            </a:r>
            <a:r>
              <a:rPr lang="en-US" altLang="zh-CN" sz="1600" i="0" dirty="0" smtClean="0">
                <a:ea typeface="楷体_GB2312"/>
              </a:rPr>
              <a:t>9</a:t>
            </a:r>
            <a:r>
              <a:rPr lang="zh-CN" altLang="en-US" sz="1600" i="0" dirty="0" smtClean="0">
                <a:ea typeface="楷体_GB2312"/>
              </a:rPr>
              <a:t>日，领衔获得中国证监会和国家国资局联合颁发的证券期货业务资产评估资格，证书编号</a:t>
            </a:r>
            <a:r>
              <a:rPr lang="en-US" altLang="zh-CN" sz="1600" i="0" dirty="0" smtClean="0">
                <a:ea typeface="楷体_GB2312"/>
              </a:rPr>
              <a:t>0000001</a:t>
            </a:r>
            <a:r>
              <a:rPr lang="zh-CN" altLang="en-US" sz="1600" i="0" dirty="0" smtClean="0">
                <a:ea typeface="楷体_GB2312"/>
              </a:rPr>
              <a:t>。</a:t>
            </a:r>
          </a:p>
          <a:p>
            <a:pPr>
              <a:lnSpc>
                <a:spcPts val="2300"/>
              </a:lnSpc>
              <a:spcBef>
                <a:spcPts val="600"/>
              </a:spcBef>
              <a:spcAft>
                <a:spcPts val="600"/>
              </a:spcAft>
              <a:buFont typeface="Wingdings" pitchFamily="2" charset="2"/>
              <a:buChar char="Ø"/>
            </a:pPr>
            <a:r>
              <a:rPr lang="en-US" altLang="zh-CN" sz="1600" i="0" dirty="0" smtClean="0">
                <a:ea typeface="楷体_GB2312"/>
              </a:rPr>
              <a:t>2000</a:t>
            </a:r>
            <a:r>
              <a:rPr lang="zh-CN" altLang="en-US" sz="1600" i="0" dirty="0" smtClean="0">
                <a:ea typeface="楷体_GB2312"/>
              </a:rPr>
              <a:t>年，脱钩改制为由注册资产评估师出资的有限责任公司。</a:t>
            </a:r>
          </a:p>
          <a:p>
            <a:pPr>
              <a:lnSpc>
                <a:spcPts val="2300"/>
              </a:lnSpc>
              <a:spcBef>
                <a:spcPts val="600"/>
              </a:spcBef>
              <a:spcAft>
                <a:spcPts val="600"/>
              </a:spcAft>
              <a:buFont typeface="Wingdings" pitchFamily="2" charset="2"/>
              <a:buChar char="Ø"/>
            </a:pPr>
            <a:r>
              <a:rPr lang="en-US" altLang="zh-CN" sz="1600" i="0" dirty="0" smtClean="0">
                <a:ea typeface="楷体_GB2312"/>
              </a:rPr>
              <a:t>2005</a:t>
            </a:r>
            <a:r>
              <a:rPr lang="zh-CN" altLang="en-US" sz="1600" i="0" dirty="0" smtClean="0">
                <a:ea typeface="楷体_GB2312"/>
              </a:rPr>
              <a:t>年，在北京注册会计师协会组织的评估中介机构档案管理工作检查中获优秀奖。</a:t>
            </a:r>
          </a:p>
          <a:p>
            <a:pPr>
              <a:lnSpc>
                <a:spcPts val="2300"/>
              </a:lnSpc>
              <a:spcBef>
                <a:spcPts val="600"/>
              </a:spcBef>
              <a:spcAft>
                <a:spcPts val="600"/>
              </a:spcAft>
              <a:buFont typeface="Wingdings" pitchFamily="2" charset="2"/>
              <a:buChar char="Ø"/>
            </a:pPr>
            <a:r>
              <a:rPr lang="en-US" altLang="zh-CN" sz="1600" i="0" dirty="0" smtClean="0">
                <a:ea typeface="楷体_GB2312"/>
              </a:rPr>
              <a:t>2009</a:t>
            </a:r>
            <a:r>
              <a:rPr lang="zh-CN" altLang="en-US" sz="1600" i="0" dirty="0" smtClean="0">
                <a:ea typeface="楷体_GB2312"/>
              </a:rPr>
              <a:t>年，通过财政部和中国证监会的联合审核，获准重新换发了从事证券期货业务资产评估资格许可证。</a:t>
            </a:r>
          </a:p>
          <a:p>
            <a:pPr>
              <a:lnSpc>
                <a:spcPts val="2300"/>
              </a:lnSpc>
              <a:spcBef>
                <a:spcPts val="600"/>
              </a:spcBef>
              <a:spcAft>
                <a:spcPts val="600"/>
              </a:spcAft>
              <a:buFont typeface="Wingdings" pitchFamily="2" charset="2"/>
              <a:buChar char="Ø"/>
            </a:pPr>
            <a:r>
              <a:rPr lang="en-US" altLang="zh-CN" sz="1600" i="0" dirty="0" smtClean="0">
                <a:ea typeface="楷体_GB2312"/>
              </a:rPr>
              <a:t>2012</a:t>
            </a:r>
            <a:r>
              <a:rPr lang="zh-CN" altLang="en-US" sz="1600" i="0" dirty="0" smtClean="0">
                <a:ea typeface="楷体_GB2312"/>
              </a:rPr>
              <a:t>年，中发国际注册资本增加到</a:t>
            </a:r>
            <a:r>
              <a:rPr lang="en-US" altLang="zh-CN" sz="1600" i="0" dirty="0" smtClean="0">
                <a:ea typeface="楷体_GB2312"/>
              </a:rPr>
              <a:t>200</a:t>
            </a:r>
            <a:r>
              <a:rPr lang="zh-CN" altLang="en-US" sz="1600" i="0" dirty="0" smtClean="0">
                <a:ea typeface="楷体_GB2312"/>
              </a:rPr>
              <a:t>万元。同时，与在香港上市的汉华国际实施排他性战略合作。双方在执业标准规范、人员培训、质量监控、业务交流与开发等方面展开了排他性的紧密战略合作，从而使中发国际迈出了跨出国门走向世界的执业步伐。一方面可以为国内客户提供境外并购资产评估服务，同时亦可为外资企业赴国内投资提供资产评估服务。</a:t>
            </a:r>
            <a:endParaRPr lang="en-US" altLang="zh-CN" sz="1600" i="0" dirty="0" smtClean="0">
              <a:ea typeface="楷体_GB2312"/>
            </a:endParaRPr>
          </a:p>
          <a:p>
            <a:pPr>
              <a:lnSpc>
                <a:spcPts val="2300"/>
              </a:lnSpc>
              <a:spcBef>
                <a:spcPts val="600"/>
              </a:spcBef>
              <a:spcAft>
                <a:spcPts val="600"/>
              </a:spcAft>
              <a:buFont typeface="Wingdings" pitchFamily="2" charset="2"/>
              <a:buChar char="Ø"/>
            </a:pPr>
            <a:r>
              <a:rPr lang="en-US" altLang="en-US" sz="1600" i="0" dirty="0" smtClean="0">
                <a:ea typeface="楷体_GB2312"/>
              </a:rPr>
              <a:t>2014</a:t>
            </a:r>
            <a:r>
              <a:rPr lang="zh-CN" altLang="en-US" sz="1600" i="0" dirty="0" smtClean="0">
                <a:ea typeface="楷体_GB2312"/>
              </a:rPr>
              <a:t>年，中发国际获得了国防科工局颁发的军工涉密业务咨询服务安全保密条件合格证书，可以从事涉密的军工业务。 </a:t>
            </a:r>
            <a:endParaRPr lang="zh-CN" altLang="en-US" sz="1600" i="0" dirty="0">
              <a:ea typeface="楷体_GB231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Grp="1" noChangeArrowheads="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6B7A5F4D-ECB8-4A49-A596-79A6BF70CB5A}" type="slidenum">
              <a:rPr lang="zh-CN" altLang="en-US" smtClean="0">
                <a:latin typeface="Arial" pitchFamily="34" charset="0"/>
              </a:rPr>
              <a:pPr/>
              <a:t>6</a:t>
            </a:fld>
            <a:endParaRPr lang="en-US" altLang="zh-CN" smtClean="0">
              <a:latin typeface="Arial" pitchFamily="34" charset="0"/>
            </a:endParaRPr>
          </a:p>
        </p:txBody>
      </p:sp>
      <p:sp>
        <p:nvSpPr>
          <p:cNvPr id="12291" name="Rectangle 2"/>
          <p:cNvSpPr>
            <a:spLocks noGrp="1" noChangeArrowheads="1"/>
          </p:cNvSpPr>
          <p:nvPr>
            <p:ph type="title"/>
          </p:nvPr>
        </p:nvSpPr>
        <p:spPr bwMode="auto">
          <a:xfrm>
            <a:off x="625475" y="215900"/>
            <a:ext cx="7778750" cy="692150"/>
          </a:xfrm>
          <a:noFill/>
          <a:ln>
            <a:miter lim="800000"/>
            <a:headEnd/>
            <a:tailEnd/>
          </a:ln>
        </p:spPr>
        <p:txBody>
          <a:bodyPr vert="horz" wrap="square" numCol="1" anchor="t" anchorCtr="0" compatLnSpc="1">
            <a:prstTxWarp prst="textNoShape">
              <a:avLst/>
            </a:prstTxWarp>
          </a:bodyPr>
          <a:lstStyle/>
          <a:p>
            <a:pPr eaLnBrk="1" hangingPunct="1"/>
            <a:r>
              <a:rPr lang="zh-CN" altLang="en-US" dirty="0" smtClean="0">
                <a:ea typeface="楷体_GB2312"/>
              </a:rPr>
              <a:t>公司简况</a:t>
            </a:r>
            <a:endParaRPr lang="en-US" altLang="zh-CN" dirty="0" smtClean="0">
              <a:ea typeface="楷体_GB2312"/>
            </a:endParaRPr>
          </a:p>
        </p:txBody>
      </p:sp>
      <p:grpSp>
        <p:nvGrpSpPr>
          <p:cNvPr id="2" name="组合 23"/>
          <p:cNvGrpSpPr/>
          <p:nvPr/>
        </p:nvGrpSpPr>
        <p:grpSpPr>
          <a:xfrm>
            <a:off x="4025885" y="2429662"/>
            <a:ext cx="7429552" cy="1071570"/>
            <a:chOff x="4025885" y="2998042"/>
            <a:chExt cx="6859588" cy="1071570"/>
          </a:xfrm>
        </p:grpSpPr>
        <p:sp>
          <p:nvSpPr>
            <p:cNvPr id="12303" name="Rectangle 6"/>
            <p:cNvSpPr>
              <a:spLocks noChangeArrowheads="1"/>
            </p:cNvSpPr>
            <p:nvPr/>
          </p:nvSpPr>
          <p:spPr bwMode="auto">
            <a:xfrm>
              <a:off x="4025885" y="2998042"/>
              <a:ext cx="6768538" cy="360314"/>
            </a:xfrm>
            <a:prstGeom prst="rect">
              <a:avLst/>
            </a:prstGeom>
            <a:gradFill rotWithShape="1">
              <a:gsLst>
                <a:gs pos="0">
                  <a:schemeClr val="accent1"/>
                </a:gs>
                <a:gs pos="100000">
                  <a:schemeClr val="accent2"/>
                </a:gs>
              </a:gsLst>
              <a:lin ang="2700000" scaled="1"/>
            </a:gradFill>
            <a:ln w="9525" algn="ctr">
              <a:noFill/>
              <a:miter lim="800000"/>
              <a:headEnd/>
              <a:tailEnd/>
            </a:ln>
          </p:spPr>
          <p:txBody>
            <a:bodyPr wrap="none" anchor="ctr"/>
            <a:lstStyle/>
            <a:p>
              <a:pPr algn="ctr"/>
              <a:r>
                <a:rPr lang="zh-CN" altLang="en-US" sz="1600" i="0" dirty="0" smtClean="0">
                  <a:solidFill>
                    <a:schemeClr val="bg1"/>
                  </a:solidFill>
                  <a:latin typeface="+mj-lt"/>
                  <a:ea typeface="楷体_GB2312"/>
                  <a:cs typeface="+mj-cs"/>
                </a:rPr>
                <a:t>人员情况</a:t>
              </a:r>
              <a:endParaRPr lang="en-US" altLang="zh-CN" sz="1600" i="0" dirty="0" smtClean="0">
                <a:solidFill>
                  <a:schemeClr val="bg1"/>
                </a:solidFill>
                <a:latin typeface="+mj-lt"/>
                <a:ea typeface="楷体_GB2312"/>
                <a:cs typeface="+mj-cs"/>
              </a:endParaRPr>
            </a:p>
          </p:txBody>
        </p:sp>
        <p:sp>
          <p:nvSpPr>
            <p:cNvPr id="12302" name="Rectangle 8"/>
            <p:cNvSpPr>
              <a:spLocks noChangeArrowheads="1"/>
            </p:cNvSpPr>
            <p:nvPr/>
          </p:nvSpPr>
          <p:spPr bwMode="auto">
            <a:xfrm>
              <a:off x="4025885" y="3355979"/>
              <a:ext cx="6859588" cy="713633"/>
            </a:xfrm>
            <a:prstGeom prst="rect">
              <a:avLst/>
            </a:prstGeom>
            <a:noFill/>
            <a:ln w="9525">
              <a:noFill/>
              <a:miter lim="800000"/>
              <a:headEnd/>
              <a:tailEnd/>
            </a:ln>
          </p:spPr>
          <p:txBody>
            <a:bodyPr/>
            <a:lstStyle/>
            <a:p>
              <a:r>
                <a:rPr lang="zh-CN" altLang="en-US" sz="1600" i="0" dirty="0"/>
                <a:t>       </a:t>
              </a:r>
              <a:r>
                <a:rPr lang="zh-CN" altLang="en-US" sz="1600" i="0" dirty="0">
                  <a:latin typeface="+mj-lt"/>
                  <a:ea typeface="楷体_GB2312"/>
                  <a:cs typeface="+mj-cs"/>
                </a:rPr>
                <a:t>中发国际拥有一支专业水平较高、掌握执业规范、结构合理的业务团队。现有正式</a:t>
              </a:r>
              <a:r>
                <a:rPr lang="zh-CN" altLang="en-US" sz="1600" i="0" dirty="0" smtClean="0">
                  <a:latin typeface="+mj-lt"/>
                  <a:ea typeface="楷体_GB2312"/>
                  <a:cs typeface="+mj-cs"/>
                </a:rPr>
                <a:t>员工将近</a:t>
              </a:r>
              <a:r>
                <a:rPr lang="en-US" altLang="zh-CN" sz="1600" i="0" dirty="0" smtClean="0">
                  <a:latin typeface="+mj-lt"/>
                  <a:ea typeface="楷体_GB2312"/>
                  <a:cs typeface="+mj-cs"/>
                </a:rPr>
                <a:t>70</a:t>
              </a:r>
              <a:r>
                <a:rPr lang="zh-CN" altLang="en-US" sz="1600" i="0" dirty="0" smtClean="0">
                  <a:latin typeface="+mj-lt"/>
                  <a:ea typeface="楷体_GB2312"/>
                  <a:cs typeface="+mj-cs"/>
                </a:rPr>
                <a:t>人，其中</a:t>
              </a:r>
              <a:r>
                <a:rPr lang="zh-CN" altLang="en-US" sz="1600" i="0" dirty="0">
                  <a:latin typeface="+mj-lt"/>
                  <a:ea typeface="楷体_GB2312"/>
                  <a:cs typeface="+mj-cs"/>
                </a:rPr>
                <a:t>注册资产评估</a:t>
              </a:r>
              <a:r>
                <a:rPr lang="zh-CN" altLang="en-US" sz="1600" i="0" dirty="0" smtClean="0">
                  <a:latin typeface="+mj-lt"/>
                  <a:ea typeface="楷体_GB2312"/>
                  <a:cs typeface="+mj-cs"/>
                </a:rPr>
                <a:t>师</a:t>
              </a:r>
              <a:r>
                <a:rPr lang="en-US" altLang="zh-CN" sz="1600" i="0" smtClean="0">
                  <a:latin typeface="+mj-lt"/>
                  <a:ea typeface="楷体_GB2312"/>
                  <a:cs typeface="+mj-cs"/>
                </a:rPr>
                <a:t>36</a:t>
              </a:r>
              <a:r>
                <a:rPr lang="zh-CN" altLang="en-US" sz="1600" i="0" smtClean="0">
                  <a:latin typeface="+mj-lt"/>
                  <a:ea typeface="楷体_GB2312"/>
                  <a:cs typeface="+mj-cs"/>
                </a:rPr>
                <a:t>人</a:t>
              </a:r>
              <a:r>
                <a:rPr lang="zh-CN" altLang="en-US" sz="1600" i="0" dirty="0">
                  <a:latin typeface="+mj-lt"/>
                  <a:ea typeface="楷体_GB2312"/>
                  <a:cs typeface="+mj-cs"/>
                </a:rPr>
                <a:t>，房地产估价师</a:t>
              </a:r>
              <a:r>
                <a:rPr lang="en-US" altLang="zh-CN" sz="1600" i="0" dirty="0">
                  <a:latin typeface="+mj-lt"/>
                  <a:ea typeface="楷体_GB2312"/>
                  <a:cs typeface="+mj-cs"/>
                </a:rPr>
                <a:t>2</a:t>
              </a:r>
              <a:r>
                <a:rPr lang="zh-CN" altLang="en-US" sz="1600" i="0" dirty="0">
                  <a:latin typeface="+mj-lt"/>
                  <a:ea typeface="楷体_GB2312"/>
                  <a:cs typeface="+mj-cs"/>
                </a:rPr>
                <a:t>人，土地估价师</a:t>
              </a:r>
              <a:r>
                <a:rPr lang="en-US" altLang="zh-CN" sz="1600" i="0" dirty="0">
                  <a:latin typeface="+mj-lt"/>
                  <a:ea typeface="楷体_GB2312"/>
                  <a:cs typeface="+mj-cs"/>
                </a:rPr>
                <a:t>1</a:t>
              </a:r>
              <a:r>
                <a:rPr lang="zh-CN" altLang="en-US" sz="1600" i="0" dirty="0">
                  <a:latin typeface="+mj-lt"/>
                  <a:ea typeface="楷体_GB2312"/>
                  <a:cs typeface="+mj-cs"/>
                </a:rPr>
                <a:t>人</a:t>
              </a:r>
              <a:r>
                <a:rPr lang="zh-CN" altLang="en-US" sz="1600" i="0" dirty="0" smtClean="0">
                  <a:latin typeface="+mj-lt"/>
                  <a:ea typeface="楷体_GB2312"/>
                  <a:cs typeface="+mj-cs"/>
                </a:rPr>
                <a:t>。</a:t>
              </a:r>
              <a:endParaRPr lang="zh-CN" altLang="en-US" sz="1600" i="0" dirty="0">
                <a:latin typeface="+mj-lt"/>
                <a:ea typeface="楷体_GB2312"/>
                <a:cs typeface="+mj-cs"/>
              </a:endParaRPr>
            </a:p>
            <a:p>
              <a:endParaRPr lang="zh-CN" altLang="en-US" sz="1600" i="0" dirty="0"/>
            </a:p>
          </p:txBody>
        </p:sp>
      </p:grpSp>
      <p:grpSp>
        <p:nvGrpSpPr>
          <p:cNvPr id="3" name="组合 21"/>
          <p:cNvGrpSpPr>
            <a:grpSpLocks/>
          </p:cNvGrpSpPr>
          <p:nvPr/>
        </p:nvGrpSpPr>
        <p:grpSpPr bwMode="auto">
          <a:xfrm>
            <a:off x="4003709" y="4858554"/>
            <a:ext cx="7380290" cy="1071570"/>
            <a:chOff x="4005263" y="4555051"/>
            <a:chExt cx="6885001" cy="1071570"/>
          </a:xfrm>
        </p:grpSpPr>
        <p:sp>
          <p:nvSpPr>
            <p:cNvPr id="12298" name="Rectangle 6"/>
            <p:cNvSpPr>
              <a:spLocks noChangeArrowheads="1"/>
            </p:cNvSpPr>
            <p:nvPr/>
          </p:nvSpPr>
          <p:spPr bwMode="auto">
            <a:xfrm>
              <a:off x="4005263" y="4555051"/>
              <a:ext cx="6885001" cy="374941"/>
            </a:xfrm>
            <a:prstGeom prst="rect">
              <a:avLst/>
            </a:prstGeom>
            <a:gradFill rotWithShape="1">
              <a:gsLst>
                <a:gs pos="0">
                  <a:schemeClr val="accent1"/>
                </a:gs>
                <a:gs pos="100000">
                  <a:schemeClr val="accent2"/>
                </a:gs>
              </a:gsLst>
              <a:lin ang="2700000" scaled="1"/>
            </a:gradFill>
            <a:ln w="9525" algn="ctr">
              <a:noFill/>
              <a:miter lim="800000"/>
              <a:headEnd/>
              <a:tailEnd/>
            </a:ln>
          </p:spPr>
          <p:txBody>
            <a:bodyPr wrap="none" anchor="ctr"/>
            <a:lstStyle/>
            <a:p>
              <a:pPr algn="ctr"/>
              <a:r>
                <a:rPr lang="zh-CN" altLang="en-US" sz="1600" i="0" dirty="0" smtClean="0">
                  <a:solidFill>
                    <a:schemeClr val="bg1"/>
                  </a:solidFill>
                  <a:latin typeface="+mj-lt"/>
                  <a:ea typeface="楷体_GB2312"/>
                  <a:cs typeface="+mj-cs"/>
                </a:rPr>
                <a:t>业务资格</a:t>
              </a:r>
              <a:endParaRPr lang="en-US" altLang="zh-CN" sz="1600" i="0" dirty="0">
                <a:solidFill>
                  <a:schemeClr val="bg1"/>
                </a:solidFill>
                <a:latin typeface="+mj-lt"/>
                <a:ea typeface="楷体_GB2312"/>
                <a:cs typeface="+mj-cs"/>
              </a:endParaRPr>
            </a:p>
          </p:txBody>
        </p:sp>
        <p:sp>
          <p:nvSpPr>
            <p:cNvPr id="12300" name="Rectangle 8"/>
            <p:cNvSpPr>
              <a:spLocks noChangeArrowheads="1"/>
            </p:cNvSpPr>
            <p:nvPr/>
          </p:nvSpPr>
          <p:spPr bwMode="auto">
            <a:xfrm>
              <a:off x="4025914" y="4929992"/>
              <a:ext cx="6864350" cy="696629"/>
            </a:xfrm>
            <a:prstGeom prst="rect">
              <a:avLst/>
            </a:prstGeom>
            <a:noFill/>
            <a:ln w="9525">
              <a:noFill/>
              <a:miter lim="800000"/>
              <a:headEnd/>
              <a:tailEnd/>
            </a:ln>
          </p:spPr>
          <p:txBody>
            <a:bodyPr/>
            <a:lstStyle/>
            <a:p>
              <a:pPr>
                <a:lnSpc>
                  <a:spcPts val="1800"/>
                </a:lnSpc>
              </a:pPr>
              <a:r>
                <a:rPr lang="zh-CN" altLang="en-US" sz="1600" i="0" dirty="0" smtClean="0">
                  <a:ea typeface="楷体_GB2312"/>
                </a:rPr>
                <a:t>        中发国际拥有资产评估执业资格，同时亦拥有财政部和中国证监会联合颁发的证券期货业务资产评估资格。此外中发国际还获得了国防科工局颁发的军工涉密业务咨询服务安全保密条件合格证书，可以从事涉密的军工业务。</a:t>
              </a:r>
              <a:endParaRPr lang="zh-CN" altLang="en-US" sz="1600" i="0" dirty="0">
                <a:latin typeface="楷体_GB2312"/>
              </a:endParaRPr>
            </a:p>
          </p:txBody>
        </p:sp>
      </p:grpSp>
      <p:pic>
        <p:nvPicPr>
          <p:cNvPr id="12295" name="Picture 20" descr="C:\Users\liulj\Desktop\ppt学习\素材\纯logo.jpg"/>
          <p:cNvPicPr>
            <a:picLocks noChangeAspect="1" noChangeArrowheads="1"/>
          </p:cNvPicPr>
          <p:nvPr/>
        </p:nvPicPr>
        <p:blipFill>
          <a:blip r:embed="rId2" cstate="print"/>
          <a:srcRect/>
          <a:stretch>
            <a:fillRect/>
          </a:stretch>
        </p:blipFill>
        <p:spPr bwMode="auto">
          <a:xfrm>
            <a:off x="1239803" y="1715282"/>
            <a:ext cx="1942630" cy="928694"/>
          </a:xfrm>
          <a:prstGeom prst="rect">
            <a:avLst/>
          </a:prstGeom>
          <a:noFill/>
          <a:ln w="9525">
            <a:solidFill>
              <a:schemeClr val="bg1"/>
            </a:solidFill>
            <a:miter lim="800000"/>
            <a:headEnd/>
            <a:tailEnd/>
          </a:ln>
        </p:spPr>
      </p:pic>
      <p:pic>
        <p:nvPicPr>
          <p:cNvPr id="12296" name="图片 21" descr="1444490.jpg"/>
          <p:cNvPicPr>
            <a:picLocks noChangeAspect="1"/>
          </p:cNvPicPr>
          <p:nvPr/>
        </p:nvPicPr>
        <p:blipFill>
          <a:blip r:embed="rId3" cstate="print"/>
          <a:srcRect/>
          <a:stretch>
            <a:fillRect/>
          </a:stretch>
        </p:blipFill>
        <p:spPr bwMode="auto">
          <a:xfrm>
            <a:off x="479410" y="4287836"/>
            <a:ext cx="3430588" cy="1714500"/>
          </a:xfrm>
          <a:prstGeom prst="rect">
            <a:avLst/>
          </a:prstGeom>
          <a:noFill/>
          <a:ln w="9525">
            <a:solidFill>
              <a:schemeClr val="tx1"/>
            </a:solidFill>
            <a:miter lim="800000"/>
            <a:headEnd/>
            <a:tailEnd/>
          </a:ln>
        </p:spPr>
      </p:pic>
      <p:pic>
        <p:nvPicPr>
          <p:cNvPr id="12308" name="Picture 20" descr="C:\Users\liulj\AppData\Roaming\Tencent\Users\381509999\QQ\WinTemp\RichOle\@`U9SCZIY)IE3~P%%(KWT92.jpg"/>
          <p:cNvPicPr>
            <a:picLocks noChangeAspect="1" noChangeArrowheads="1"/>
          </p:cNvPicPr>
          <p:nvPr/>
        </p:nvPicPr>
        <p:blipFill>
          <a:blip r:embed="rId4" cstate="print"/>
          <a:srcRect/>
          <a:stretch>
            <a:fillRect/>
          </a:stretch>
        </p:blipFill>
        <p:spPr bwMode="auto">
          <a:xfrm>
            <a:off x="457145" y="2929728"/>
            <a:ext cx="3497302" cy="1285884"/>
          </a:xfrm>
          <a:prstGeom prst="rect">
            <a:avLst/>
          </a:prstGeom>
          <a:noFill/>
          <a:ln>
            <a:solidFill>
              <a:schemeClr val="bg2"/>
            </a:solidFill>
          </a:ln>
        </p:spPr>
      </p:pic>
      <p:grpSp>
        <p:nvGrpSpPr>
          <p:cNvPr id="4" name="组合 21"/>
          <p:cNvGrpSpPr/>
          <p:nvPr/>
        </p:nvGrpSpPr>
        <p:grpSpPr>
          <a:xfrm>
            <a:off x="4025885" y="1358092"/>
            <a:ext cx="7358114" cy="857256"/>
            <a:chOff x="4025885" y="1500968"/>
            <a:chExt cx="6835464" cy="857256"/>
          </a:xfrm>
        </p:grpSpPr>
        <p:sp>
          <p:nvSpPr>
            <p:cNvPr id="17" name="Rectangle 6"/>
            <p:cNvSpPr>
              <a:spLocks noChangeArrowheads="1"/>
            </p:cNvSpPr>
            <p:nvPr/>
          </p:nvSpPr>
          <p:spPr bwMode="auto">
            <a:xfrm>
              <a:off x="4025885" y="1500968"/>
              <a:ext cx="6835464" cy="285752"/>
            </a:xfrm>
            <a:prstGeom prst="rect">
              <a:avLst/>
            </a:prstGeom>
            <a:gradFill rotWithShape="1">
              <a:gsLst>
                <a:gs pos="0">
                  <a:schemeClr val="accent1"/>
                </a:gs>
                <a:gs pos="100000">
                  <a:schemeClr val="accent2"/>
                </a:gs>
              </a:gsLst>
              <a:lin ang="2700000" scaled="1"/>
            </a:gradFill>
            <a:ln w="9525" algn="ctr">
              <a:noFill/>
              <a:miter lim="800000"/>
              <a:headEnd/>
              <a:tailEnd/>
            </a:ln>
          </p:spPr>
          <p:txBody>
            <a:bodyPr wrap="none" anchor="ctr"/>
            <a:lstStyle/>
            <a:p>
              <a:pPr algn="ctr"/>
              <a:r>
                <a:rPr lang="zh-CN" altLang="en-US" sz="1600" i="0" dirty="0" smtClean="0">
                  <a:solidFill>
                    <a:schemeClr val="bg1"/>
                  </a:solidFill>
                  <a:latin typeface="+mj-lt"/>
                  <a:ea typeface="楷体_GB2312"/>
                  <a:cs typeface="+mj-cs"/>
                </a:rPr>
                <a:t>公司情况</a:t>
              </a:r>
              <a:endParaRPr lang="en-US" altLang="zh-CN" sz="1600" i="0" dirty="0">
                <a:solidFill>
                  <a:schemeClr val="bg1"/>
                </a:solidFill>
                <a:latin typeface="+mj-lt"/>
                <a:ea typeface="楷体_GB2312"/>
                <a:cs typeface="+mj-cs"/>
              </a:endParaRPr>
            </a:p>
          </p:txBody>
        </p:sp>
        <p:sp>
          <p:nvSpPr>
            <p:cNvPr id="18" name="Rectangle 8"/>
            <p:cNvSpPr>
              <a:spLocks noChangeArrowheads="1"/>
            </p:cNvSpPr>
            <p:nvPr/>
          </p:nvSpPr>
          <p:spPr bwMode="auto">
            <a:xfrm>
              <a:off x="4025885" y="1786720"/>
              <a:ext cx="6764914" cy="571504"/>
            </a:xfrm>
            <a:prstGeom prst="rect">
              <a:avLst/>
            </a:prstGeom>
            <a:noFill/>
            <a:ln w="9525">
              <a:noFill/>
              <a:miter lim="800000"/>
              <a:headEnd/>
              <a:tailEnd/>
            </a:ln>
          </p:spPr>
          <p:txBody>
            <a:bodyPr/>
            <a:lstStyle/>
            <a:p>
              <a:pPr>
                <a:spcBef>
                  <a:spcPts val="600"/>
                </a:spcBef>
              </a:pPr>
              <a:r>
                <a:rPr lang="zh-CN" altLang="en-US" sz="1600" i="0" dirty="0">
                  <a:latin typeface="楷体_GB2312"/>
                </a:rPr>
                <a:t>    </a:t>
              </a:r>
              <a:r>
                <a:rPr lang="zh-CN" altLang="en-US" sz="1600" i="0" dirty="0" smtClean="0">
                  <a:latin typeface="+mj-lt"/>
                  <a:ea typeface="楷体_GB2312"/>
                  <a:cs typeface="+mj-cs"/>
                </a:rPr>
                <a:t>中发</a:t>
              </a:r>
              <a:r>
                <a:rPr lang="zh-CN" altLang="en-US" sz="1600" i="0" dirty="0">
                  <a:latin typeface="+mj-lt"/>
                  <a:ea typeface="楷体_GB2312"/>
                  <a:cs typeface="+mj-cs"/>
                </a:rPr>
                <a:t>国际资产评估有限公司（以下简称</a:t>
              </a:r>
              <a:r>
                <a:rPr lang="en-US" altLang="en-US" sz="1600" i="0" dirty="0">
                  <a:latin typeface="+mj-lt"/>
                  <a:ea typeface="楷体_GB2312"/>
                  <a:cs typeface="+mj-cs"/>
                </a:rPr>
                <a:t>“</a:t>
              </a:r>
              <a:r>
                <a:rPr lang="zh-CN" altLang="en-US" sz="1600" i="0" dirty="0">
                  <a:latin typeface="+mj-lt"/>
                  <a:ea typeface="楷体_GB2312"/>
                  <a:cs typeface="+mj-cs"/>
                </a:rPr>
                <a:t>中发国际</a:t>
              </a:r>
              <a:r>
                <a:rPr lang="en-US" altLang="en-US" sz="1600" i="0" dirty="0">
                  <a:latin typeface="+mj-lt"/>
                  <a:ea typeface="楷体_GB2312"/>
                  <a:cs typeface="+mj-cs"/>
                </a:rPr>
                <a:t>”</a:t>
              </a:r>
              <a:r>
                <a:rPr lang="zh-CN" altLang="en-US" sz="1600" i="0" dirty="0">
                  <a:latin typeface="+mj-lt"/>
                  <a:ea typeface="楷体_GB2312"/>
                  <a:cs typeface="+mj-cs"/>
                </a:rPr>
                <a:t>）成立于</a:t>
              </a:r>
              <a:r>
                <a:rPr lang="en-US" altLang="zh-CN" sz="1600" i="0" dirty="0">
                  <a:latin typeface="+mj-lt"/>
                  <a:ea typeface="楷体_GB2312"/>
                  <a:cs typeface="+mj-cs"/>
                </a:rPr>
                <a:t>1993</a:t>
              </a:r>
              <a:r>
                <a:rPr lang="zh-CN" altLang="en-US" sz="1600" i="0" dirty="0">
                  <a:latin typeface="+mj-lt"/>
                  <a:ea typeface="楷体_GB2312"/>
                  <a:cs typeface="+mj-cs"/>
                </a:rPr>
                <a:t>年</a:t>
              </a:r>
              <a:r>
                <a:rPr lang="en-US" altLang="zh-CN" sz="1600" i="0" dirty="0">
                  <a:latin typeface="+mj-lt"/>
                  <a:ea typeface="楷体_GB2312"/>
                  <a:cs typeface="+mj-cs"/>
                </a:rPr>
                <a:t>2</a:t>
              </a:r>
              <a:r>
                <a:rPr lang="zh-CN" altLang="en-US" sz="1600" i="0" dirty="0">
                  <a:latin typeface="+mj-lt"/>
                  <a:ea typeface="楷体_GB2312"/>
                  <a:cs typeface="+mj-cs"/>
                </a:rPr>
                <a:t>月，注册资本</a:t>
              </a:r>
              <a:r>
                <a:rPr lang="en-US" altLang="zh-CN" sz="1600" i="0" dirty="0">
                  <a:latin typeface="+mj-lt"/>
                  <a:ea typeface="楷体_GB2312"/>
                  <a:cs typeface="+mj-cs"/>
                </a:rPr>
                <a:t>200</a:t>
              </a:r>
              <a:r>
                <a:rPr lang="zh-CN" altLang="en-US" sz="1600" i="0" dirty="0">
                  <a:latin typeface="+mj-lt"/>
                  <a:ea typeface="楷体_GB2312"/>
                  <a:cs typeface="+mj-cs"/>
                </a:rPr>
                <a:t>万元人民币，是我国最早成立的资产评估专业机构之一</a:t>
              </a:r>
              <a:r>
                <a:rPr lang="zh-CN" altLang="en-US" sz="1600" i="0" dirty="0" smtClean="0">
                  <a:latin typeface="+mj-lt"/>
                  <a:ea typeface="楷体_GB2312"/>
                  <a:cs typeface="+mj-cs"/>
                </a:rPr>
                <a:t>。</a:t>
              </a:r>
              <a:endParaRPr lang="en-US" altLang="zh-CN" sz="1600" i="0" dirty="0" smtClean="0">
                <a:latin typeface="+mj-lt"/>
                <a:ea typeface="楷体_GB2312"/>
                <a:cs typeface="+mj-cs"/>
              </a:endParaRPr>
            </a:p>
            <a:p>
              <a:r>
                <a:rPr lang="zh-CN" altLang="en-US" sz="1600" i="0" dirty="0" smtClean="0">
                  <a:latin typeface="+mj-lt"/>
                  <a:ea typeface="楷体_GB2312"/>
                  <a:cs typeface="+mj-cs"/>
                </a:rPr>
                <a:t>        </a:t>
              </a:r>
              <a:endParaRPr lang="zh-CN" altLang="en-US" sz="1600" i="0" dirty="0">
                <a:latin typeface="+mj-lt"/>
                <a:ea typeface="楷体_GB2312"/>
                <a:cs typeface="+mj-cs"/>
              </a:endParaRPr>
            </a:p>
          </p:txBody>
        </p:sp>
      </p:grpSp>
      <p:grpSp>
        <p:nvGrpSpPr>
          <p:cNvPr id="5" name="组合 23"/>
          <p:cNvGrpSpPr/>
          <p:nvPr/>
        </p:nvGrpSpPr>
        <p:grpSpPr>
          <a:xfrm>
            <a:off x="4025885" y="3572670"/>
            <a:ext cx="7429552" cy="1071570"/>
            <a:chOff x="4025885" y="2998042"/>
            <a:chExt cx="6859588" cy="1071570"/>
          </a:xfrm>
        </p:grpSpPr>
        <p:sp>
          <p:nvSpPr>
            <p:cNvPr id="20" name="Rectangle 6"/>
            <p:cNvSpPr>
              <a:spLocks noChangeArrowheads="1"/>
            </p:cNvSpPr>
            <p:nvPr/>
          </p:nvSpPr>
          <p:spPr bwMode="auto">
            <a:xfrm>
              <a:off x="4025885" y="2998042"/>
              <a:ext cx="6768538" cy="360314"/>
            </a:xfrm>
            <a:prstGeom prst="rect">
              <a:avLst/>
            </a:prstGeom>
            <a:gradFill rotWithShape="1">
              <a:gsLst>
                <a:gs pos="0">
                  <a:schemeClr val="accent1"/>
                </a:gs>
                <a:gs pos="100000">
                  <a:schemeClr val="accent2"/>
                </a:gs>
              </a:gsLst>
              <a:lin ang="2700000" scaled="1"/>
            </a:gradFill>
            <a:ln w="9525" algn="ctr">
              <a:noFill/>
              <a:miter lim="800000"/>
              <a:headEnd/>
              <a:tailEnd/>
            </a:ln>
          </p:spPr>
          <p:txBody>
            <a:bodyPr wrap="none" anchor="ctr"/>
            <a:lstStyle/>
            <a:p>
              <a:pPr algn="ctr"/>
              <a:r>
                <a:rPr lang="zh-CN" altLang="en-US" sz="1600" i="0" dirty="0" smtClean="0">
                  <a:solidFill>
                    <a:schemeClr val="bg1"/>
                  </a:solidFill>
                  <a:latin typeface="+mj-lt"/>
                  <a:ea typeface="楷体_GB2312"/>
                  <a:cs typeface="+mj-cs"/>
                </a:rPr>
                <a:t>专家人才</a:t>
              </a:r>
              <a:endParaRPr lang="en-US" altLang="zh-CN" sz="1600" i="0" dirty="0" smtClean="0">
                <a:solidFill>
                  <a:schemeClr val="bg1"/>
                </a:solidFill>
                <a:latin typeface="+mj-lt"/>
                <a:ea typeface="楷体_GB2312"/>
                <a:cs typeface="+mj-cs"/>
              </a:endParaRPr>
            </a:p>
          </p:txBody>
        </p:sp>
        <p:sp>
          <p:nvSpPr>
            <p:cNvPr id="21" name="Rectangle 8"/>
            <p:cNvSpPr>
              <a:spLocks noChangeArrowheads="1"/>
            </p:cNvSpPr>
            <p:nvPr/>
          </p:nvSpPr>
          <p:spPr bwMode="auto">
            <a:xfrm>
              <a:off x="4025885" y="3355979"/>
              <a:ext cx="6859588" cy="713633"/>
            </a:xfrm>
            <a:prstGeom prst="rect">
              <a:avLst/>
            </a:prstGeom>
            <a:noFill/>
            <a:ln w="9525">
              <a:noFill/>
              <a:miter lim="800000"/>
              <a:headEnd/>
              <a:tailEnd/>
            </a:ln>
          </p:spPr>
          <p:txBody>
            <a:bodyPr/>
            <a:lstStyle/>
            <a:p>
              <a:r>
                <a:rPr lang="zh-CN" altLang="en-US" sz="1600" i="0" dirty="0" smtClean="0">
                  <a:ea typeface="楷体_GB2312"/>
                </a:rPr>
                <a:t>        中发国际法定代表人陈思被财政部文资办和财政部金融司分别聘为各自相应行业的资产评估项目评审专家；公司总经理李琪被多家上市公司聘为独立董事；业务总监王丽华被北京市资产评估协会考试录取为行业新锐人才培养对象。</a:t>
              </a:r>
              <a:endParaRPr lang="zh-CN" altLang="en-US" sz="1600" i="0" dirty="0">
                <a:latin typeface="+mj-lt"/>
                <a:ea typeface="楷体_GB2312"/>
                <a:cs typeface="+mj-cs"/>
              </a:endParaRPr>
            </a:p>
            <a:p>
              <a:endParaRPr lang="zh-CN" altLang="en-US" sz="1600" i="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bwMode="auto">
          <a:xfrm>
            <a:off x="625475" y="215900"/>
            <a:ext cx="7778750" cy="692150"/>
          </a:xfrm>
          <a:noFill/>
          <a:ln>
            <a:miter lim="800000"/>
            <a:headEnd/>
            <a:tailEnd/>
          </a:ln>
        </p:spPr>
        <p:txBody>
          <a:bodyPr vert="horz" wrap="square" numCol="1" anchor="t" anchorCtr="0" compatLnSpc="1">
            <a:prstTxWarp prst="textNoShape">
              <a:avLst/>
            </a:prstTxWarp>
          </a:bodyPr>
          <a:lstStyle/>
          <a:p>
            <a:r>
              <a:rPr lang="zh-CN" altLang="en-US" dirty="0" smtClean="0">
                <a:ea typeface="楷体_GB2312"/>
              </a:rPr>
              <a:t>营业执照及资质（一）</a:t>
            </a:r>
          </a:p>
        </p:txBody>
      </p:sp>
      <p:sp>
        <p:nvSpPr>
          <p:cNvPr id="13315" name="灯片编号占位符 2"/>
          <p:cNvSpPr>
            <a:spLocks noGrp="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3D2AFEAA-3ED0-457A-8613-E2B4D58BDC51}" type="slidenum">
              <a:rPr lang="zh-CN" altLang="en-US" smtClean="0">
                <a:latin typeface="Arial" pitchFamily="34" charset="0"/>
              </a:rPr>
              <a:pPr/>
              <a:t>7</a:t>
            </a:fld>
            <a:endParaRPr lang="en-US" altLang="zh-CN" smtClean="0">
              <a:latin typeface="Arial" pitchFamily="34" charset="0"/>
            </a:endParaRPr>
          </a:p>
        </p:txBody>
      </p:sp>
      <p:pic>
        <p:nvPicPr>
          <p:cNvPr id="10" name="Picture 6" descr="C:\Documents and Settings\zhaoxin\Application Data\Tencent\Users\695476300\QQ\WinTemp\RichOle\T~1`PV}40Z0WAY2D7XTGLCQ.jpg"/>
          <p:cNvPicPr>
            <a:picLocks noChangeAspect="1" noChangeArrowheads="1"/>
          </p:cNvPicPr>
          <p:nvPr/>
        </p:nvPicPr>
        <p:blipFill>
          <a:blip r:embed="rId2" cstate="print"/>
          <a:srcRect/>
          <a:stretch>
            <a:fillRect/>
          </a:stretch>
        </p:blipFill>
        <p:spPr>
          <a:xfrm>
            <a:off x="5812060" y="1429530"/>
            <a:ext cx="5924726" cy="4714908"/>
          </a:xfrm>
          <a:prstGeom prst="rect">
            <a:avLst/>
          </a:prstGeom>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p:spPr>
      </p:pic>
      <p:pic>
        <p:nvPicPr>
          <p:cNvPr id="6" name="Picture 2"/>
          <p:cNvPicPr>
            <a:picLocks noChangeAspect="1" noChangeArrowheads="1"/>
          </p:cNvPicPr>
          <p:nvPr/>
        </p:nvPicPr>
        <p:blipFill>
          <a:blip r:embed="rId3"/>
          <a:srcRect/>
          <a:stretch>
            <a:fillRect/>
          </a:stretch>
        </p:blipFill>
        <p:spPr bwMode="auto">
          <a:xfrm>
            <a:off x="453985" y="1429530"/>
            <a:ext cx="4772029" cy="50760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a typeface="楷体_GB2312"/>
              </a:rPr>
              <a:t>营业执照及资质（二）</a:t>
            </a:r>
            <a:endParaRPr lang="zh-CN" altLang="en-US" dirty="0"/>
          </a:p>
        </p:txBody>
      </p:sp>
      <p:sp>
        <p:nvSpPr>
          <p:cNvPr id="3" name="灯片编号占位符 2"/>
          <p:cNvSpPr>
            <a:spLocks noGrp="1"/>
          </p:cNvSpPr>
          <p:nvPr>
            <p:ph type="sldNum" sz="quarter" idx="10"/>
          </p:nvPr>
        </p:nvSpPr>
        <p:spPr/>
        <p:txBody>
          <a:bodyPr/>
          <a:lstStyle/>
          <a:p>
            <a:pPr>
              <a:defRPr/>
            </a:pPr>
            <a:r>
              <a:rPr lang="de-DE" altLang="zh-CN" smtClean="0"/>
              <a:t>Page </a:t>
            </a:r>
            <a:r>
              <a:rPr lang="de-DE" altLang="zh-CN" smtClean="0">
                <a:sym typeface="MS UI Gothic" pitchFamily="34" charset="-128"/>
              </a:rPr>
              <a:t></a:t>
            </a:r>
            <a:r>
              <a:rPr lang="de-DE" altLang="zh-CN" smtClean="0"/>
              <a:t> </a:t>
            </a:r>
            <a:fld id="{A7856E01-2083-4C8E-A51B-D3578BCDB34B}" type="slidenum">
              <a:rPr lang="zh-CN" altLang="en-US" smtClean="0"/>
              <a:pPr>
                <a:defRPr/>
              </a:pPr>
              <a:t>8</a:t>
            </a:fld>
            <a:endParaRPr lang="en-US" altLang="zh-CN"/>
          </a:p>
        </p:txBody>
      </p:sp>
      <p:pic>
        <p:nvPicPr>
          <p:cNvPr id="4" name="Picture 3" descr="证券从业资格"/>
          <p:cNvPicPr>
            <a:picLocks noChangeAspect="1" noChangeArrowheads="1"/>
          </p:cNvPicPr>
          <p:nvPr/>
        </p:nvPicPr>
        <p:blipFill>
          <a:blip r:embed="rId2" cstate="print"/>
          <a:srcRect t="4918"/>
          <a:stretch>
            <a:fillRect/>
          </a:stretch>
        </p:blipFill>
        <p:spPr>
          <a:xfrm>
            <a:off x="0" y="1715282"/>
            <a:ext cx="5924726" cy="4214842"/>
          </a:xfrm>
          <a:prstGeom prst="rect">
            <a:avLst/>
          </a:prstGeom>
          <a:ln>
            <a:solidFill>
              <a:schemeClr val="accent6">
                <a:lumMod val="40000"/>
                <a:lumOff val="60000"/>
              </a:schemeClr>
            </a:solidFill>
          </a:ln>
        </p:spPr>
      </p:pic>
      <p:pic>
        <p:nvPicPr>
          <p:cNvPr id="6" name="图片 5" descr="军工涉密业务咨询条件备案证书 正本.jpg"/>
          <p:cNvPicPr>
            <a:picLocks noChangeAspect="1"/>
          </p:cNvPicPr>
          <p:nvPr/>
        </p:nvPicPr>
        <p:blipFill>
          <a:blip r:embed="rId3" cstate="print"/>
          <a:stretch>
            <a:fillRect/>
          </a:stretch>
        </p:blipFill>
        <p:spPr>
          <a:xfrm>
            <a:off x="5954711" y="1715282"/>
            <a:ext cx="5857916" cy="4143404"/>
          </a:xfrm>
          <a:prstGeom prst="rect">
            <a:avLst/>
          </a:prstGeom>
          <a:ln>
            <a:solidFill>
              <a:schemeClr val="accent6">
                <a:lumMod val="40000"/>
                <a:lumOff val="60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625475" y="215900"/>
            <a:ext cx="7778750" cy="692150"/>
          </a:xfrm>
          <a:noFill/>
          <a:ln>
            <a:miter lim="800000"/>
            <a:headEnd/>
            <a:tailEnd/>
          </a:ln>
        </p:spPr>
        <p:txBody>
          <a:bodyPr vert="horz" wrap="square" numCol="1" anchor="t" anchorCtr="0" compatLnSpc="1">
            <a:prstTxWarp prst="textNoShape">
              <a:avLst/>
            </a:prstTxWarp>
          </a:bodyPr>
          <a:lstStyle/>
          <a:p>
            <a:r>
              <a:rPr lang="zh-CN" altLang="en-US" dirty="0" smtClean="0">
                <a:ea typeface="楷体_GB2312"/>
              </a:rPr>
              <a:t>专家聘书</a:t>
            </a:r>
          </a:p>
        </p:txBody>
      </p:sp>
      <p:sp>
        <p:nvSpPr>
          <p:cNvPr id="14339" name="灯片编号占位符 2"/>
          <p:cNvSpPr>
            <a:spLocks noGrp="1"/>
          </p:cNvSpPr>
          <p:nvPr>
            <p:ph type="sldNum" sz="quarter" idx="10"/>
          </p:nvPr>
        </p:nvSpPr>
        <p:spPr>
          <a:noFill/>
        </p:spPr>
        <p:txBody>
          <a:bodyPr/>
          <a:lstStyle/>
          <a:p>
            <a:r>
              <a:rPr lang="de-DE" altLang="zh-CN" smtClean="0">
                <a:latin typeface="Arial" pitchFamily="34" charset="0"/>
              </a:rPr>
              <a:t>Page </a:t>
            </a:r>
            <a:r>
              <a:rPr lang="de-DE" altLang="zh-CN" smtClean="0">
                <a:latin typeface="Arial" pitchFamily="34" charset="0"/>
                <a:sym typeface="MS UI Gothic" pitchFamily="34" charset="-128"/>
              </a:rPr>
              <a:t></a:t>
            </a:r>
            <a:r>
              <a:rPr lang="de-DE" altLang="zh-CN" smtClean="0">
                <a:latin typeface="Arial" pitchFamily="34" charset="0"/>
              </a:rPr>
              <a:t> </a:t>
            </a:r>
            <a:fld id="{E826F7D4-FF6B-4610-A844-DB05427620D7}" type="slidenum">
              <a:rPr lang="zh-CN" altLang="en-US" smtClean="0">
                <a:latin typeface="Arial" pitchFamily="34" charset="0"/>
              </a:rPr>
              <a:pPr/>
              <a:t>9</a:t>
            </a:fld>
            <a:endParaRPr lang="en-US" altLang="zh-CN" smtClean="0">
              <a:latin typeface="Arial" pitchFamily="34" charset="0"/>
            </a:endParaRPr>
          </a:p>
        </p:txBody>
      </p:sp>
      <p:pic>
        <p:nvPicPr>
          <p:cNvPr id="4" name="图片 3" descr="QQ图片20131127145048.jpg"/>
          <p:cNvPicPr>
            <a:picLocks noChangeAspect="1"/>
          </p:cNvPicPr>
          <p:nvPr/>
        </p:nvPicPr>
        <p:blipFill>
          <a:blip r:embed="rId2" cstate="print"/>
          <a:stretch>
            <a:fillRect/>
          </a:stretch>
        </p:blipFill>
        <p:spPr>
          <a:xfrm>
            <a:off x="6740529" y="1500968"/>
            <a:ext cx="4929222" cy="4857784"/>
          </a:xfrm>
          <a:prstGeom prst="rect">
            <a:avLst/>
          </a:prstGeom>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pic>
      <p:pic>
        <p:nvPicPr>
          <p:cNvPr id="21" name="图片 19" descr="文资办扫描件.jpg"/>
          <p:cNvPicPr>
            <a:picLocks noChangeAspect="1"/>
          </p:cNvPicPr>
          <p:nvPr/>
        </p:nvPicPr>
        <p:blipFill>
          <a:blip r:embed="rId3" cstate="print"/>
          <a:srcRect/>
          <a:stretch>
            <a:fillRect/>
          </a:stretch>
        </p:blipFill>
        <p:spPr bwMode="auto">
          <a:xfrm>
            <a:off x="382547" y="2858290"/>
            <a:ext cx="5500726" cy="3214710"/>
          </a:xfrm>
          <a:prstGeom prst="rect">
            <a:avLst/>
          </a:prstGeom>
          <a:noFill/>
          <a:ln w="9525">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miter lim="800000"/>
            <a:headEnd/>
            <a:tailEnd/>
          </a:ln>
        </p:spPr>
      </p:pic>
      <p:sp>
        <p:nvSpPr>
          <p:cNvPr id="14355" name="Rectangle 9"/>
          <p:cNvSpPr>
            <a:spLocks noChangeArrowheads="1"/>
          </p:cNvSpPr>
          <p:nvPr/>
        </p:nvSpPr>
        <p:spPr bwMode="auto">
          <a:xfrm>
            <a:off x="1885622" y="2000250"/>
            <a:ext cx="2070662" cy="1286668"/>
          </a:xfrm>
          <a:prstGeom prst="rect">
            <a:avLst/>
          </a:prstGeom>
          <a:noFill/>
          <a:ln w="9525" algn="ctr">
            <a:noFill/>
            <a:miter lim="800000"/>
            <a:headEnd/>
            <a:tailEnd/>
          </a:ln>
        </p:spPr>
        <p:txBody>
          <a:bodyPr anchor="ctr"/>
          <a:lstStyle/>
          <a:p>
            <a:pPr>
              <a:lnSpc>
                <a:spcPct val="120000"/>
              </a:lnSpc>
            </a:pPr>
            <a:endParaRPr lang="zh-CN" altLang="en-US" sz="1400" i="0" dirty="0">
              <a:latin typeface="+mj-lt"/>
              <a:ea typeface="楷体_GB2312"/>
              <a:cs typeface="+mj-cs"/>
            </a:endParaRPr>
          </a:p>
        </p:txBody>
      </p:sp>
      <p:sp>
        <p:nvSpPr>
          <p:cNvPr id="20" name="Rectangle 8"/>
          <p:cNvSpPr>
            <a:spLocks noChangeArrowheads="1"/>
          </p:cNvSpPr>
          <p:nvPr/>
        </p:nvSpPr>
        <p:spPr bwMode="auto">
          <a:xfrm>
            <a:off x="168233" y="1500968"/>
            <a:ext cx="6429420" cy="1071570"/>
          </a:xfrm>
          <a:prstGeom prst="rect">
            <a:avLst/>
          </a:prstGeom>
          <a:noFill/>
          <a:ln w="9525">
            <a:solidFill>
              <a:schemeClr val="bg2"/>
            </a:solidFill>
            <a:miter lim="800000"/>
            <a:headEnd/>
            <a:tailEnd/>
          </a:ln>
        </p:spPr>
        <p:txBody>
          <a:bodyPr/>
          <a:lstStyle/>
          <a:p>
            <a:r>
              <a:rPr lang="zh-CN" altLang="en-US" sz="1600" i="0" dirty="0" smtClean="0">
                <a:ea typeface="楷体_GB2312"/>
              </a:rPr>
              <a:t>        中发国际</a:t>
            </a:r>
            <a:r>
              <a:rPr lang="zh-CN" altLang="en-US" sz="2400" b="1" i="0" dirty="0" smtClean="0">
                <a:ea typeface="楷体_GB2312"/>
              </a:rPr>
              <a:t>陈思</a:t>
            </a:r>
            <a:r>
              <a:rPr lang="zh-CN" altLang="en-US" sz="1600" i="0" dirty="0" smtClean="0">
                <a:ea typeface="楷体_GB2312"/>
              </a:rPr>
              <a:t>先生被财政部文资办聘为中央文化企业国有资产评估项目评审专家。此外，陈思先生还被财政部金融司聘为金融企业国有资产评估项目评审专家。</a:t>
            </a:r>
            <a:endParaRPr lang="zh-CN" altLang="en-US" sz="1600" i="0" dirty="0">
              <a:ea typeface="楷体_GB231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rdridesign.com">
  <a:themeElements>
    <a:clrScheme name="nordridesign.com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fontScheme name="自定义 1">
      <a:majorFont>
        <a:latin typeface="Arial"/>
        <a:ea typeface="仿宋_GB2312"/>
        <a:cs typeface=""/>
      </a:majorFont>
      <a:minorFont>
        <a:latin typeface="Arial"/>
        <a:ea typeface="仿宋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nordridesign.com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nordridesign.com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nordridesign.com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6043</TotalTime>
  <Words>8316</Words>
  <Application>Microsoft Office PowerPoint</Application>
  <PresentationFormat>自定义</PresentationFormat>
  <Paragraphs>635</Paragraphs>
  <Slides>48</Slides>
  <Notes>0</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48</vt:i4>
      </vt:variant>
    </vt:vector>
  </HeadingPairs>
  <TitlesOfParts>
    <vt:vector size="49" baseType="lpstr">
      <vt:lpstr>nordridesign.com</vt:lpstr>
      <vt:lpstr>幻灯片 1</vt:lpstr>
      <vt:lpstr>中发国际/DeveChina</vt:lpstr>
      <vt:lpstr>幻灯片 3</vt:lpstr>
      <vt:lpstr>幻灯片 4</vt:lpstr>
      <vt:lpstr>幻灯片 5</vt:lpstr>
      <vt:lpstr>公司简况</vt:lpstr>
      <vt:lpstr>营业执照及资质（一）</vt:lpstr>
      <vt:lpstr>营业执照及资质（二）</vt:lpstr>
      <vt:lpstr>专家聘书</vt:lpstr>
      <vt:lpstr>幻灯片 10</vt:lpstr>
      <vt:lpstr>幻灯片 11</vt:lpstr>
      <vt:lpstr>幻灯片 12</vt:lpstr>
      <vt:lpstr>幻灯片 13</vt:lpstr>
      <vt:lpstr>幻灯片 14</vt:lpstr>
      <vt:lpstr>幻灯片 15</vt:lpstr>
      <vt:lpstr>幻灯片 16</vt:lpstr>
      <vt:lpstr>幻灯片 17</vt:lpstr>
      <vt:lpstr>非公开发行股票以及重大资产重组业绩（一）</vt:lpstr>
      <vt:lpstr>非公开发行股票以及重大资产重组业绩（二）</vt:lpstr>
      <vt:lpstr>客户/项目：文化传媒行业（一）</vt:lpstr>
      <vt:lpstr>客户/项目：文化传媒行业（二）</vt:lpstr>
      <vt:lpstr>客户/项目：金融行业（一）</vt:lpstr>
      <vt:lpstr>客户/项目：金融行业（二）</vt:lpstr>
      <vt:lpstr>幻灯片 24</vt:lpstr>
      <vt:lpstr>幻灯片 25</vt:lpstr>
      <vt:lpstr>客户/项目：建筑及房地产行业</vt:lpstr>
      <vt:lpstr>客户/项目：航天军工行业</vt:lpstr>
      <vt:lpstr>客户/项目：酒店服务行业</vt:lpstr>
      <vt:lpstr>客户/项目：电力行业（一）</vt:lpstr>
      <vt:lpstr>客户/项目：电力行业（二）</vt:lpstr>
      <vt:lpstr>客户/项目：资源性企业</vt:lpstr>
      <vt:lpstr>客户/项目：石油化工行业</vt:lpstr>
      <vt:lpstr>客户/项目：运输、港口行业</vt:lpstr>
      <vt:lpstr>客户/项目：机械行业</vt:lpstr>
      <vt:lpstr>客户/项目：汽车行业</vt:lpstr>
      <vt:lpstr>客户/项目：医药行业</vt:lpstr>
      <vt:lpstr>幻灯片 37</vt:lpstr>
      <vt:lpstr>团队主要人员介绍</vt:lpstr>
      <vt:lpstr>幻灯片 39</vt:lpstr>
      <vt:lpstr>团队主要人员介绍</vt:lpstr>
      <vt:lpstr>团队主要人员介绍</vt:lpstr>
      <vt:lpstr>团队主要人员介绍</vt:lpstr>
      <vt:lpstr>团队主要人员介绍</vt:lpstr>
      <vt:lpstr>团队主要人员介绍</vt:lpstr>
      <vt:lpstr>团队主要人员介绍</vt:lpstr>
      <vt:lpstr>幻灯片 46</vt:lpstr>
      <vt:lpstr>服务承诺</vt:lpstr>
      <vt:lpstr>幻灯片 48</vt:lpstr>
    </vt:vector>
  </TitlesOfParts>
  <Company>NordriDesign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NordriDesign</dc:creator>
  <cp:keywords>ppt幻灯设计/ppt模板设计</cp:keywords>
  <dc:description>nordridesign.com</dc:description>
  <cp:lastModifiedBy>chensi</cp:lastModifiedBy>
  <cp:revision>678</cp:revision>
  <dcterms:created xsi:type="dcterms:W3CDTF">2008-05-06T01:42:58Z</dcterms:created>
  <dcterms:modified xsi:type="dcterms:W3CDTF">2016-04-29T06:25:50Z</dcterms:modified>
</cp:coreProperties>
</file>